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70" r:id="rId2"/>
    <p:sldId id="276" r:id="rId3"/>
    <p:sldId id="279" r:id="rId4"/>
    <p:sldId id="280" r:id="rId5"/>
    <p:sldId id="281" r:id="rId6"/>
    <p:sldId id="277" r:id="rId7"/>
    <p:sldId id="278" r:id="rId8"/>
    <p:sldId id="282" r:id="rId9"/>
    <p:sldId id="283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7" autoAdjust="0"/>
    <p:restoredTop sz="94660"/>
  </p:normalViewPr>
  <p:slideViewPr>
    <p:cSldViewPr snapToGrid="0" snapToObjects="1">
      <p:cViewPr varScale="1">
        <p:scale>
          <a:sx n="81" d="100"/>
          <a:sy n="81" d="100"/>
        </p:scale>
        <p:origin x="42" y="72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09DB7B-B10D-4344-B90E-581B6B4726C7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7D2CA5-72D2-47B5-B97B-A49A77E10E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3663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D2CA5-72D2-47B5-B97B-A49A77E10EB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00879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D2CA5-72D2-47B5-B97B-A49A77E10EB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10759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D2CA5-72D2-47B5-B97B-A49A77E10EB1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79003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D2CA5-72D2-47B5-B97B-A49A77E10EB1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3600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C9EF-3EAD-F448-829A-284434569076}" type="datetimeFigureOut">
              <a:rPr lang="en-US" smtClean="0"/>
              <a:t>12/16/2019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7FEC-B619-334C-9B5A-F1B25F915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7067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C9EF-3EAD-F448-829A-284434569076}" type="datetimeFigureOut">
              <a:rPr lang="en-US" smtClean="0"/>
              <a:t>12/16/2019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7FEC-B619-334C-9B5A-F1B25F915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356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C9EF-3EAD-F448-829A-284434569076}" type="datetimeFigureOut">
              <a:rPr lang="en-US" smtClean="0"/>
              <a:t>12/16/2019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7FEC-B619-334C-9B5A-F1B25F915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036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C9EF-3EAD-F448-829A-284434569076}" type="datetimeFigureOut">
              <a:rPr lang="en-US" smtClean="0"/>
              <a:t>12/16/2019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7FEC-B619-334C-9B5A-F1B25F915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504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C9EF-3EAD-F448-829A-284434569076}" type="datetimeFigureOut">
              <a:rPr lang="en-US" smtClean="0"/>
              <a:t>12/16/2019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7FEC-B619-334C-9B5A-F1B25F915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53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C9EF-3EAD-F448-829A-284434569076}" type="datetimeFigureOut">
              <a:rPr lang="en-US" smtClean="0"/>
              <a:t>12/16/2019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7FEC-B619-334C-9B5A-F1B25F915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040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C9EF-3EAD-F448-829A-284434569076}" type="datetimeFigureOut">
              <a:rPr lang="en-US" smtClean="0"/>
              <a:t>12/16/2019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7FEC-B619-334C-9B5A-F1B25F915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255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C9EF-3EAD-F448-829A-284434569076}" type="datetimeFigureOut">
              <a:rPr lang="en-US" smtClean="0"/>
              <a:t>12/16/2019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7FEC-B619-334C-9B5A-F1B25F915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7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C9EF-3EAD-F448-829A-284434569076}" type="datetimeFigureOut">
              <a:rPr lang="en-US" smtClean="0"/>
              <a:t>12/16/2019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7FEC-B619-334C-9B5A-F1B25F915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166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C9EF-3EAD-F448-829A-284434569076}" type="datetimeFigureOut">
              <a:rPr lang="en-US" smtClean="0"/>
              <a:t>12/16/2019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7FEC-B619-334C-9B5A-F1B25F915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737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C9EF-3EAD-F448-829A-284434569076}" type="datetimeFigureOut">
              <a:rPr lang="en-US" smtClean="0"/>
              <a:t>12/16/2019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7FEC-B619-334C-9B5A-F1B25F915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033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9C9EF-3EAD-F448-829A-284434569076}" type="datetimeFigureOut">
              <a:rPr lang="en-US" smtClean="0"/>
              <a:t>12/16/2019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9A7FEC-B619-334C-9B5A-F1B25F915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631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en-US" sz="6600" dirty="0">
                <a:solidFill>
                  <a:srgbClr val="660066"/>
                </a:solidFill>
              </a:rPr>
              <a:t/>
            </a:r>
            <a:br>
              <a:rPr lang="en-GB" altLang="en-US" sz="6600" dirty="0">
                <a:solidFill>
                  <a:srgbClr val="660066"/>
                </a:solidFill>
              </a:rPr>
            </a:br>
            <a:r>
              <a:rPr lang="en-GB" altLang="en-US" sz="6600" dirty="0" smtClean="0">
                <a:solidFill>
                  <a:srgbClr val="660066"/>
                </a:solidFill>
              </a:rPr>
              <a:t>Vulnerabilities </a:t>
            </a:r>
            <a:r>
              <a:rPr lang="en-GB" altLang="en-US" sz="6600" dirty="0">
                <a:solidFill>
                  <a:srgbClr val="660066"/>
                </a:solidFill>
              </a:rPr>
              <a:t>in </a:t>
            </a:r>
            <a:r>
              <a:rPr lang="en-GB" altLang="en-US" sz="6600" dirty="0" smtClean="0">
                <a:solidFill>
                  <a:srgbClr val="660066"/>
                </a:solidFill>
              </a:rPr>
              <a:t>open-ended funds</a:t>
            </a:r>
            <a:endParaRPr lang="en-GB" sz="66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06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18256" y="-1912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660066"/>
                </a:solidFill>
              </a:rPr>
              <a:t>Chart </a:t>
            </a:r>
            <a:r>
              <a:rPr lang="en-US" altLang="en-US" sz="2400" b="1" dirty="0" smtClean="0">
                <a:solidFill>
                  <a:srgbClr val="660066"/>
                </a:solidFill>
              </a:rPr>
              <a:t>I.1 </a:t>
            </a:r>
            <a:r>
              <a:rPr lang="en-GB" altLang="en-US" sz="2400" dirty="0">
                <a:solidFill>
                  <a:srgbClr val="660066"/>
                </a:solidFill>
              </a:rPr>
              <a:t>Total net assets of open-ended funds have more </a:t>
            </a:r>
            <a:r>
              <a:rPr lang="en-GB" altLang="en-US" sz="2400" dirty="0" smtClean="0">
                <a:solidFill>
                  <a:srgbClr val="660066"/>
                </a:solidFill>
              </a:rPr>
              <a:t>than doubled </a:t>
            </a:r>
            <a:r>
              <a:rPr lang="en-GB" altLang="en-US" sz="2400" dirty="0">
                <a:solidFill>
                  <a:srgbClr val="660066"/>
                </a:solidFill>
              </a:rPr>
              <a:t>since the financial crisis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8256" y="6304002"/>
            <a:ext cx="914400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 smtClean="0"/>
              <a:t>Sources</a:t>
            </a:r>
            <a:r>
              <a:rPr lang="en-GB" sz="1000" dirty="0"/>
              <a:t>: European Fund and Asset Management Association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Total </a:t>
            </a:r>
            <a:r>
              <a:rPr lang="en-GB" sz="1000" dirty="0"/>
              <a:t>net assets of worldwide regulated open‑ended funds. Includes exchange-traded funds </a:t>
            </a:r>
            <a:r>
              <a:rPr lang="en-GB" sz="1000" dirty="0" smtClean="0"/>
              <a:t>and funds </a:t>
            </a:r>
            <a:r>
              <a:rPr lang="en-GB" sz="1000" dirty="0"/>
              <a:t>of funds</a:t>
            </a:r>
            <a:r>
              <a:rPr lang="en-GB" sz="1000" dirty="0" smtClean="0"/>
              <a:t>.</a:t>
            </a:r>
            <a:endParaRPr lang="en-GB" sz="1000" dirty="0" smtClean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312" y="757057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Open-ended fund assets </a:t>
            </a:r>
            <a:r>
              <a:rPr lang="en-GB" sz="1800" dirty="0" smtClean="0"/>
              <a:t>worldwide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="1" baseline="30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443" y="1581455"/>
            <a:ext cx="5863958" cy="3997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099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18256" y="-1912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Figure I.1 </a:t>
            </a:r>
            <a:r>
              <a:rPr lang="en-GB" altLang="en-US" sz="2400" dirty="0"/>
              <a:t>There should be greater consistency between </a:t>
            </a:r>
            <a:r>
              <a:rPr lang="en-GB" altLang="en-US" sz="2400" dirty="0" smtClean="0"/>
              <a:t>the liquidity </a:t>
            </a:r>
            <a:r>
              <a:rPr lang="en-GB" altLang="en-US" sz="2400" dirty="0"/>
              <a:t>of a fund’s assets and its redemption terms</a:t>
            </a:r>
            <a:endParaRPr lang="en-US" alt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519" y="1386541"/>
            <a:ext cx="6236370" cy="3848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44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18256" y="-1912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Figure I.2 </a:t>
            </a:r>
            <a:r>
              <a:rPr lang="en-GB" altLang="en-US" sz="2400" dirty="0"/>
              <a:t>Stylised combinations of price discounts and </a:t>
            </a:r>
            <a:r>
              <a:rPr lang="en-GB" altLang="en-US" sz="2400" dirty="0" smtClean="0"/>
              <a:t>notice periods </a:t>
            </a:r>
            <a:r>
              <a:rPr lang="en-GB" altLang="en-US" sz="2400" dirty="0"/>
              <a:t>needed to reduce incentives to redeem ahead of others</a:t>
            </a:r>
            <a:endParaRPr lang="en-US" alt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353" y="1390869"/>
            <a:ext cx="4811705" cy="4318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58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18256" y="-1912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660066"/>
                </a:solidFill>
              </a:rPr>
              <a:t>Chart </a:t>
            </a:r>
            <a:r>
              <a:rPr lang="en-US" altLang="en-US" sz="2400" b="1" dirty="0" smtClean="0">
                <a:solidFill>
                  <a:srgbClr val="660066"/>
                </a:solidFill>
              </a:rPr>
              <a:t>I.2 </a:t>
            </a:r>
            <a:r>
              <a:rPr lang="en-GB" altLang="en-US" sz="2400" dirty="0">
                <a:solidFill>
                  <a:srgbClr val="660066"/>
                </a:solidFill>
              </a:rPr>
              <a:t>The open-ended fund industry is interconnected across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400" dirty="0" smtClean="0">
                <a:solidFill>
                  <a:srgbClr val="660066"/>
                </a:solidFill>
              </a:rPr>
              <a:t>countries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-14288" y="6304002"/>
            <a:ext cx="914400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Morningstar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Total </a:t>
            </a:r>
            <a:r>
              <a:rPr lang="en-GB" sz="1000" dirty="0"/>
              <a:t>sample includes 75,000 funds with £25 trillion of assets under management, of </a:t>
            </a:r>
            <a:r>
              <a:rPr lang="en-GB" sz="1000" dirty="0" smtClean="0"/>
              <a:t>which around </a:t>
            </a:r>
            <a:r>
              <a:rPr lang="en-GB" sz="1000" dirty="0"/>
              <a:t>£7 trillion is in fixed income</a:t>
            </a:r>
            <a:r>
              <a:rPr lang="en-GB" sz="1000" dirty="0" smtClean="0"/>
              <a:t>.</a:t>
            </a:r>
            <a:endParaRPr lang="en-GB" sz="1000" dirty="0" smtClean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312" y="757057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Geographical composition of open-ended funds’ fixed-income </a:t>
            </a:r>
            <a:r>
              <a:rPr lang="en-GB" sz="1800" dirty="0" smtClean="0"/>
              <a:t>asset holdings </a:t>
            </a:r>
            <a:r>
              <a:rPr lang="en-GB" sz="1800" dirty="0"/>
              <a:t>by </a:t>
            </a:r>
            <a:r>
              <a:rPr lang="en-GB" sz="1800" dirty="0" smtClean="0"/>
              <a:t>domicile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="1" baseline="30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915" y="1277263"/>
            <a:ext cx="5239014" cy="445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329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en-US" sz="6600" dirty="0">
                <a:solidFill>
                  <a:srgbClr val="660066"/>
                </a:solidFill>
              </a:rPr>
              <a:t/>
            </a:r>
            <a:br>
              <a:rPr lang="en-GB" altLang="en-US" sz="6600" dirty="0">
                <a:solidFill>
                  <a:srgbClr val="660066"/>
                </a:solidFill>
              </a:rPr>
            </a:br>
            <a:r>
              <a:rPr lang="en-GB" altLang="en-US" sz="6600" dirty="0" smtClean="0">
                <a:solidFill>
                  <a:srgbClr val="660066"/>
                </a:solidFill>
              </a:rPr>
              <a:t>Box 11: </a:t>
            </a:r>
            <a:r>
              <a:rPr lang="en-GB" sz="6600" dirty="0" smtClean="0">
                <a:solidFill>
                  <a:srgbClr val="660066"/>
                </a:solidFill>
              </a:rPr>
              <a:t>Financial </a:t>
            </a:r>
            <a:r>
              <a:rPr lang="en-GB" sz="6600" dirty="0">
                <a:solidFill>
                  <a:srgbClr val="660066"/>
                </a:solidFill>
              </a:rPr>
              <a:t>stability risks from liquidity mismatch in open-ended funds</a:t>
            </a:r>
          </a:p>
        </p:txBody>
      </p:sp>
    </p:spTree>
    <p:extLst>
      <p:ext uri="{BB962C8B-B14F-4D97-AF65-F5344CB8AC3E}">
        <p14:creationId xmlns:p14="http://schemas.microsoft.com/office/powerpoint/2010/main" val="21833513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18256" y="-1912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660066"/>
                </a:solidFill>
              </a:rPr>
              <a:t>Chart A</a:t>
            </a:r>
            <a:r>
              <a:rPr lang="en-US" altLang="en-US" sz="2400" b="1" dirty="0" smtClean="0">
                <a:solidFill>
                  <a:srgbClr val="660066"/>
                </a:solidFill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Funds often see large investor withdrawals over short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400" dirty="0">
                <a:solidFill>
                  <a:srgbClr val="660066"/>
                </a:solidFill>
              </a:rPr>
              <a:t>periods of time when market volatility is high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-14288" y="5384439"/>
            <a:ext cx="9144001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 smtClean="0"/>
              <a:t>Sources</a:t>
            </a:r>
            <a:r>
              <a:rPr lang="en-GB" sz="1000" dirty="0"/>
              <a:t>: Financial Conduct Authority, Morningstar and Bank calculations</a:t>
            </a:r>
            <a:r>
              <a:rPr lang="en-GB" sz="1000" dirty="0" smtClean="0"/>
              <a:t>. 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Outflows </a:t>
            </a:r>
            <a:r>
              <a:rPr lang="en-GB" sz="1000" dirty="0"/>
              <a:t>in the chart are shown for the relevant subset of funds and over time periods </a:t>
            </a:r>
            <a:r>
              <a:rPr lang="en-GB" sz="1000" dirty="0" smtClean="0"/>
              <a:t>of different </a:t>
            </a:r>
            <a:r>
              <a:rPr lang="en-GB" sz="1000" dirty="0"/>
              <a:t>length, as follows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Global </a:t>
            </a:r>
            <a:r>
              <a:rPr lang="en-GB" sz="1000" dirty="0"/>
              <a:t>open-ended bond funds, four months September–December 2008 (AUM per sample</a:t>
            </a:r>
            <a:r>
              <a:rPr lang="en-GB" sz="1000" dirty="0" smtClean="0"/>
              <a:t>: US$3.4 </a:t>
            </a:r>
            <a:r>
              <a:rPr lang="en-GB" sz="1000" dirty="0"/>
              <a:t>trillion</a:t>
            </a:r>
            <a:r>
              <a:rPr lang="en-GB" sz="1000" dirty="0" smtClean="0"/>
              <a:t>).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Funds </a:t>
            </a:r>
            <a:r>
              <a:rPr lang="en-GB" sz="1000" dirty="0"/>
              <a:t>that are majority invested in euro-denominated bonds, seven months</a:t>
            </a:r>
            <a:r>
              <a:rPr lang="en-GB" sz="1000" dirty="0" smtClean="0"/>
              <a:t>, August–November </a:t>
            </a:r>
            <a:r>
              <a:rPr lang="en-GB" sz="1000" dirty="0"/>
              <a:t>2011 (US$600 billion</a:t>
            </a:r>
            <a:r>
              <a:rPr lang="en-GB" sz="1000" dirty="0" smtClean="0"/>
              <a:t>).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Emerging </a:t>
            </a:r>
            <a:r>
              <a:rPr lang="en-GB" sz="1000" dirty="0"/>
              <a:t>market bond funds, four months June–September 2013 (US$400 billion</a:t>
            </a:r>
            <a:r>
              <a:rPr lang="en-GB" sz="1000" dirty="0" smtClean="0"/>
              <a:t>).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Emerging </a:t>
            </a:r>
            <a:r>
              <a:rPr lang="en-GB" sz="1000" dirty="0"/>
              <a:t>market bond funds, six months, August–September 2015 (US$300 billion</a:t>
            </a:r>
            <a:r>
              <a:rPr lang="en-GB" sz="1000" dirty="0" smtClean="0"/>
              <a:t>).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Global </a:t>
            </a:r>
            <a:r>
              <a:rPr lang="en-GB" sz="1000" dirty="0"/>
              <a:t>open-ended bond funds, two months November–December, 2018</a:t>
            </a:r>
            <a:r>
              <a:rPr lang="en-GB" sz="1000" dirty="0" smtClean="0"/>
              <a:t>; Taper </a:t>
            </a:r>
            <a:r>
              <a:rPr lang="en-GB" sz="1000" dirty="0"/>
              <a:t>tantrum (US$7.2 trillion</a:t>
            </a:r>
            <a:r>
              <a:rPr lang="en-GB" sz="1000" dirty="0" smtClean="0"/>
              <a:t>).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Fifteen </a:t>
            </a:r>
            <a:r>
              <a:rPr lang="en-GB" sz="1000" dirty="0"/>
              <a:t>funds that are majority invested in UK commercial real estate (CRE), eight business days</a:t>
            </a:r>
            <a:r>
              <a:rPr lang="en-GB" sz="1000" dirty="0" smtClean="0"/>
              <a:t>, 24 </a:t>
            </a:r>
            <a:r>
              <a:rPr lang="en-GB" sz="1000" dirty="0"/>
              <a:t>June–5 July 2016 (£25 billion).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8312" y="829085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Net flows into global open-ended funds as proportion of total net </a:t>
            </a:r>
            <a:r>
              <a:rPr lang="en-GB" sz="1800" dirty="0" smtClean="0"/>
              <a:t>asset value </a:t>
            </a:r>
            <a:r>
              <a:rPr lang="en-GB" sz="1800" dirty="0"/>
              <a:t>in selected </a:t>
            </a:r>
            <a:r>
              <a:rPr lang="en-GB" sz="1800" dirty="0" smtClean="0"/>
              <a:t>episodes </a:t>
            </a:r>
            <a:r>
              <a:rPr lang="en-GB" sz="1800" baseline="30000" dirty="0" smtClean="0"/>
              <a:t>(</a:t>
            </a:r>
            <a:r>
              <a:rPr lang="en-GB" sz="1800" baseline="30000" dirty="0"/>
              <a:t>a</a:t>
            </a:r>
            <a:r>
              <a:rPr lang="en-GB" sz="1800" baseline="30000" dirty="0" smtClean="0"/>
              <a:t>)</a:t>
            </a:r>
            <a:endParaRPr lang="en-GB" altLang="en-US" sz="1800" b="1" baseline="30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154" y="1205551"/>
            <a:ext cx="5538203" cy="410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37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18256" y="-1912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660066"/>
                </a:solidFill>
              </a:rPr>
              <a:t>Chart </a:t>
            </a:r>
            <a:r>
              <a:rPr lang="en-US" altLang="en-US" sz="2400" b="1" dirty="0" smtClean="0">
                <a:solidFill>
                  <a:srgbClr val="660066"/>
                </a:solidFill>
              </a:rPr>
              <a:t>B </a:t>
            </a:r>
            <a:r>
              <a:rPr lang="en-GB" altLang="en-US" sz="2400" dirty="0">
                <a:solidFill>
                  <a:srgbClr val="660066"/>
                </a:solidFill>
              </a:rPr>
              <a:t>The sensitivity of fund outflows to their performance </a:t>
            </a:r>
            <a:r>
              <a:rPr lang="en-GB" altLang="en-US" sz="2400" dirty="0" smtClean="0">
                <a:solidFill>
                  <a:srgbClr val="660066"/>
                </a:solidFill>
              </a:rPr>
              <a:t>is higher </a:t>
            </a:r>
            <a:r>
              <a:rPr lang="en-GB" altLang="en-US" sz="2400" dirty="0">
                <a:solidFill>
                  <a:srgbClr val="660066"/>
                </a:solidFill>
              </a:rPr>
              <a:t>for funds invested in less liquid assets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8256" y="6304002"/>
            <a:ext cx="914400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Morningstar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Estimates </a:t>
            </a:r>
            <a:r>
              <a:rPr lang="en-GB" sz="1000" dirty="0"/>
              <a:t>from a non-linear panel regression model using monthly data between 2005 and 2019</a:t>
            </a:r>
            <a:r>
              <a:rPr lang="en-GB" sz="1000" dirty="0" smtClean="0"/>
              <a:t>, in </a:t>
            </a:r>
            <a:r>
              <a:rPr lang="en-GB" sz="1000" dirty="0"/>
              <a:t>advanced economies (AE) and emerging market economies (EME</a:t>
            </a:r>
            <a:r>
              <a:rPr lang="en-GB" sz="1000" dirty="0" smtClean="0"/>
              <a:t>).</a:t>
            </a:r>
            <a:endParaRPr lang="en-GB" sz="1000" dirty="0" smtClean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8312" y="829085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Model estimates of fund outflows following a 5% fall in fund returns in </a:t>
            </a:r>
            <a:r>
              <a:rPr lang="en-GB" sz="1800" dirty="0" smtClean="0"/>
              <a:t>the previous month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="1" baseline="30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47" y="1491403"/>
            <a:ext cx="6123729" cy="4018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48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18256" y="-1912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660066"/>
                </a:solidFill>
              </a:rPr>
              <a:t>Chart </a:t>
            </a:r>
            <a:r>
              <a:rPr lang="en-US" altLang="en-US" sz="2400" b="1" dirty="0" smtClean="0">
                <a:solidFill>
                  <a:srgbClr val="660066"/>
                </a:solidFill>
              </a:rPr>
              <a:t>C </a:t>
            </a:r>
            <a:r>
              <a:rPr lang="en-GB" altLang="en-US" sz="2400" dirty="0">
                <a:solidFill>
                  <a:srgbClr val="660066"/>
                </a:solidFill>
              </a:rPr>
              <a:t>The majority of UK corporate bonds held in funds </a:t>
            </a:r>
            <a:r>
              <a:rPr lang="en-GB" altLang="en-US" sz="2400" dirty="0" smtClean="0">
                <a:solidFill>
                  <a:srgbClr val="660066"/>
                </a:solidFill>
              </a:rPr>
              <a:t>are rated </a:t>
            </a:r>
            <a:r>
              <a:rPr lang="en-GB" altLang="en-US" sz="2400" dirty="0">
                <a:solidFill>
                  <a:srgbClr val="660066"/>
                </a:solidFill>
              </a:rPr>
              <a:t>BBB or below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-1" y="6150114"/>
            <a:ext cx="914400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FCA transaction (MiFID II) data, Morningstar, S&amp;P Capital IQ and Bank calculations</a:t>
            </a:r>
            <a:r>
              <a:rPr lang="en-GB" sz="1000" dirty="0" smtClean="0"/>
              <a:t>. 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Ratings </a:t>
            </a:r>
            <a:r>
              <a:rPr lang="en-GB" sz="1000" dirty="0"/>
              <a:t>of UK corporate bonds held in UK-focused funds (based on S&amp;P ratings). Funds </a:t>
            </a:r>
            <a:r>
              <a:rPr lang="en-GB" sz="1000" dirty="0" smtClean="0"/>
              <a:t>identified as </a:t>
            </a:r>
            <a:r>
              <a:rPr lang="en-GB" sz="1000" dirty="0"/>
              <a:t>holding UK corporate bonds by Morningstar or trading in UK corporate bonds in </a:t>
            </a:r>
            <a:r>
              <a:rPr lang="en-GB" sz="1000" dirty="0" smtClean="0"/>
              <a:t>FCA transaction </a:t>
            </a:r>
            <a:r>
              <a:rPr lang="en-GB" sz="1000" dirty="0"/>
              <a:t>data. The ratings coverage is limited to around half of UK corporate bonds held </a:t>
            </a:r>
            <a:r>
              <a:rPr lang="en-GB" sz="1000" dirty="0" smtClean="0"/>
              <a:t>by these </a:t>
            </a:r>
            <a:r>
              <a:rPr lang="en-GB" sz="1000" dirty="0"/>
              <a:t>funds</a:t>
            </a:r>
            <a:r>
              <a:rPr lang="en-GB" sz="1000" dirty="0" smtClean="0"/>
              <a:t>.</a:t>
            </a:r>
            <a:endParaRPr lang="en-GB" sz="1000" dirty="0" smtClean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8312" y="829085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The composition of UK corporate bonds held in UK-focused funds </a:t>
            </a:r>
            <a:r>
              <a:rPr lang="en-GB" sz="1800" dirty="0" smtClean="0"/>
              <a:t>by rating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="1" baseline="30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866" y="1601694"/>
            <a:ext cx="6763344" cy="3812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41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</TotalTime>
  <Words>493</Words>
  <Application>Microsoft Office PowerPoint</Application>
  <PresentationFormat>On-screen Show (4:3)</PresentationFormat>
  <Paragraphs>41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 Vulnerabilities in open-ended funds</vt:lpstr>
      <vt:lpstr>PowerPoint Presentation</vt:lpstr>
      <vt:lpstr>PowerPoint Presentation</vt:lpstr>
      <vt:lpstr>PowerPoint Presentation</vt:lpstr>
      <vt:lpstr>PowerPoint Presentation</vt:lpstr>
      <vt:lpstr> Box 11: Financial stability risks from liquidity mismatch in open-ended funds</vt:lpstr>
      <vt:lpstr>PowerPoint Presentation</vt:lpstr>
      <vt:lpstr>PowerPoint Presentation</vt:lpstr>
      <vt:lpstr>PowerPoint Presentation</vt:lpstr>
    </vt:vector>
  </TitlesOfParts>
  <Company>Bank of England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Maxine Shearmn</dc:creator>
  <cp:lastModifiedBy>Garrett, Hannah</cp:lastModifiedBy>
  <cp:revision>19</cp:revision>
  <dcterms:created xsi:type="dcterms:W3CDTF">2018-11-27T19:43:26Z</dcterms:created>
  <dcterms:modified xsi:type="dcterms:W3CDTF">2019-12-16T14:43:14Z</dcterms:modified>
</cp:coreProperties>
</file>