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7" r:id="rId2"/>
    <p:sldId id="268" r:id="rId3"/>
    <p:sldId id="270" r:id="rId4"/>
    <p:sldId id="271" r:id="rId5"/>
    <p:sldId id="272" r:id="rId6"/>
    <p:sldId id="27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>
          <p15:clr>
            <a:srgbClr val="A4A3A4"/>
          </p15:clr>
        </p15:guide>
        <p15:guide id="2" pos="43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7" y="729"/>
      </p:cViewPr>
      <p:guideLst>
        <p:guide orient="horz" pos="663"/>
        <p:guide pos="4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875BB9-63D0-4424-A9E5-DD2154661F4E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D2F0D1-8F51-45ED-B5E5-10E4F41A3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70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36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9174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8049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398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325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D255-0445-472D-87F1-90C320D62AC3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052E-88BD-4F70-9E17-87DD975BA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0933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D255-0445-472D-87F1-90C320D62AC3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052E-88BD-4F70-9E17-87DD975BA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17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D255-0445-472D-87F1-90C320D62AC3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052E-88BD-4F70-9E17-87DD975BA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85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D255-0445-472D-87F1-90C320D62AC3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052E-88BD-4F70-9E17-87DD975BA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139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D255-0445-472D-87F1-90C320D62AC3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052E-88BD-4F70-9E17-87DD975BA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899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D255-0445-472D-87F1-90C320D62AC3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052E-88BD-4F70-9E17-87DD975BA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971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D255-0445-472D-87F1-90C320D62AC3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052E-88BD-4F70-9E17-87DD975BA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7294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D255-0445-472D-87F1-90C320D62AC3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052E-88BD-4F70-9E17-87DD975BA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9396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D255-0445-472D-87F1-90C320D62AC3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052E-88BD-4F70-9E17-87DD975BA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576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D255-0445-472D-87F1-90C320D62AC3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052E-88BD-4F70-9E17-87DD975BA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2487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D255-0445-472D-87F1-90C320D62AC3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052E-88BD-4F70-9E17-87DD975BA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5137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DD255-0445-472D-87F1-90C320D62AC3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5052E-88BD-4F70-9E17-87DD975BA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4029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7200" dirty="0">
                <a:solidFill>
                  <a:srgbClr val="660066"/>
                </a:solidFill>
              </a:rPr>
              <a:t>Resilience of the UK financial system to </a:t>
            </a:r>
            <a:r>
              <a:rPr lang="en-GB" sz="7200" dirty="0" err="1">
                <a:solidFill>
                  <a:srgbClr val="660066"/>
                </a:solidFill>
              </a:rPr>
              <a:t>Brexit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9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4903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Figure B.A </a:t>
            </a:r>
            <a:r>
              <a:rPr lang="en-GB" altLang="en-US" sz="2400" dirty="0">
                <a:solidFill>
                  <a:srgbClr val="660066"/>
                </a:solidFill>
              </a:rPr>
              <a:t>Checklist of actions to avoid disruption to end-users of financial services during </a:t>
            </a:r>
            <a:r>
              <a:rPr lang="en-GB" altLang="en-US" sz="2400" dirty="0" err="1">
                <a:solidFill>
                  <a:srgbClr val="660066"/>
                </a:solidFill>
              </a:rPr>
              <a:t>Brexit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36512" y="6611779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(a) In most cases, the impact on EU end-users will apply to the wider European Economic Area (EEA).</a:t>
            </a:r>
            <a:endParaRPr lang="en-GB" sz="10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1128712"/>
            <a:ext cx="77914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7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Figure B.A </a:t>
            </a:r>
            <a:r>
              <a:rPr lang="en-GB" altLang="en-US" sz="2400" dirty="0">
                <a:solidFill>
                  <a:srgbClr val="660066"/>
                </a:solidFill>
              </a:rPr>
              <a:t>Checklist of actions to avoid disruption to end-users of financial services during </a:t>
            </a:r>
            <a:r>
              <a:rPr lang="en-GB" altLang="en-US" sz="2400" dirty="0" err="1" smtClean="0">
                <a:solidFill>
                  <a:srgbClr val="660066"/>
                </a:solidFill>
              </a:rPr>
              <a:t>Brexit</a:t>
            </a:r>
            <a:r>
              <a:rPr lang="en-GB" altLang="en-US" sz="2400" dirty="0" smtClean="0">
                <a:solidFill>
                  <a:srgbClr val="660066"/>
                </a:solidFill>
              </a:rPr>
              <a:t> continued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4235"/>
          <a:stretch/>
        </p:blipFill>
        <p:spPr>
          <a:xfrm>
            <a:off x="1187624" y="781784"/>
            <a:ext cx="6703467" cy="28160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3501008"/>
            <a:ext cx="6707299" cy="329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0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Figure B.A </a:t>
            </a:r>
            <a:r>
              <a:rPr lang="en-GB" altLang="en-US" sz="2400" dirty="0">
                <a:solidFill>
                  <a:srgbClr val="660066"/>
                </a:solidFill>
              </a:rPr>
              <a:t>Checklist of actions to avoid disruption to end-users of financial services during </a:t>
            </a:r>
            <a:r>
              <a:rPr lang="en-GB" altLang="en-US" sz="2400" dirty="0" err="1" smtClean="0">
                <a:solidFill>
                  <a:srgbClr val="660066"/>
                </a:solidFill>
              </a:rPr>
              <a:t>Brexit</a:t>
            </a:r>
            <a:r>
              <a:rPr lang="en-GB" altLang="en-US" sz="2400" dirty="0" smtClean="0">
                <a:solidFill>
                  <a:srgbClr val="660066"/>
                </a:solidFill>
              </a:rPr>
              <a:t> continued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1020" b="1"/>
          <a:stretch/>
        </p:blipFill>
        <p:spPr>
          <a:xfrm>
            <a:off x="576262" y="1700808"/>
            <a:ext cx="7991475" cy="334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2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Figure B.B </a:t>
            </a:r>
            <a:r>
              <a:rPr lang="en-GB" altLang="en-US" sz="2400" dirty="0">
                <a:solidFill>
                  <a:srgbClr val="660066"/>
                </a:solidFill>
              </a:rPr>
              <a:t>Other risks of disruption to financial services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646339"/>
            <a:ext cx="7734300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1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0224" y="26069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Figure B.B </a:t>
            </a:r>
            <a:r>
              <a:rPr lang="en-GB" altLang="en-US" sz="2400" dirty="0">
                <a:solidFill>
                  <a:srgbClr val="660066"/>
                </a:solidFill>
              </a:rPr>
              <a:t>Other risks of disruption to financial </a:t>
            </a:r>
            <a:r>
              <a:rPr lang="en-GB" altLang="en-US" sz="2400" dirty="0" smtClean="0">
                <a:solidFill>
                  <a:srgbClr val="660066"/>
                </a:solidFill>
              </a:rPr>
              <a:t>services continued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011" y="1556792"/>
            <a:ext cx="79724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102</Words>
  <Application>Microsoft Office PowerPoint</Application>
  <PresentationFormat>On-screen Show (4:3)</PresentationFormat>
  <Paragraphs>12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Resilience of the UK financial system to Brexit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Chart F.1</dc:title>
  <dc:creator>Chapman, Wayne</dc:creator>
  <cp:lastModifiedBy>Garrett, Hannah</cp:lastModifiedBy>
  <cp:revision>16</cp:revision>
  <dcterms:created xsi:type="dcterms:W3CDTF">2018-11-27T21:54:00Z</dcterms:created>
  <dcterms:modified xsi:type="dcterms:W3CDTF">2019-12-16T14:50:55Z</dcterms:modified>
</cp:coreProperties>
</file>