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7" r:id="rId2"/>
    <p:sldId id="268" r:id="rId3"/>
    <p:sldId id="26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1" d="100"/>
          <a:sy n="81" d="100"/>
        </p:scale>
        <p:origin x="45" y="729"/>
      </p:cViewPr>
      <p:guideLst>
        <p:guide orient="horz" pos="663"/>
        <p:guide pos="4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875BB9-63D0-4424-A9E5-DD2154661F4E}" type="datetimeFigureOut">
              <a:rPr lang="en-GB" smtClean="0"/>
              <a:t>16/12/2019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D2F0D1-8F51-45ED-B5E5-10E4F41A3D64}" type="slidenum">
              <a:rPr lang="en-GB" smtClean="0"/>
              <a:t>‹#›</a:t>
            </a:fld>
            <a:endParaRPr lang="en-GB"/>
          </a:p>
        </p:txBody>
      </p:sp>
    </p:spTree>
    <p:extLst>
      <p:ext uri="{BB962C8B-B14F-4D97-AF65-F5344CB8AC3E}">
        <p14:creationId xmlns:p14="http://schemas.microsoft.com/office/powerpoint/2010/main" val="269770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2</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3</a:t>
            </a:fld>
            <a:endParaRPr lang="en-GB"/>
          </a:p>
        </p:txBody>
      </p:sp>
    </p:spTree>
    <p:extLst>
      <p:ext uri="{BB962C8B-B14F-4D97-AF65-F5344CB8AC3E}">
        <p14:creationId xmlns:p14="http://schemas.microsoft.com/office/powerpoint/2010/main" val="61758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402093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60317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30785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819139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8DD255-0445-472D-87F1-90C320D62AC3}" type="datetimeFigureOut">
              <a:rPr lang="en-GB" smtClean="0"/>
              <a:t>16/12/2019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2619899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78DD255-0445-472D-87F1-90C320D62AC3}"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1079971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78DD255-0445-472D-87F1-90C320D62AC3}" type="datetimeFigureOut">
              <a:rPr lang="en-GB" smtClean="0"/>
              <a:t>16/12/2019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597294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78DD255-0445-472D-87F1-90C320D62AC3}" type="datetimeFigureOut">
              <a:rPr lang="en-GB" smtClean="0"/>
              <a:t>16/12/2019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2009396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DD255-0445-472D-87F1-90C320D62AC3}" type="datetimeFigureOut">
              <a:rPr lang="en-GB" smtClean="0"/>
              <a:t>16/12/2019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1653576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8DD255-0445-472D-87F1-90C320D62AC3}"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4092487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8DD255-0445-472D-87F1-90C320D62AC3}" type="datetimeFigureOut">
              <a:rPr lang="en-GB" smtClean="0"/>
              <a:t>16/12/2019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415137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8DD255-0445-472D-87F1-90C320D62AC3}" type="datetimeFigureOut">
              <a:rPr lang="en-GB" smtClean="0"/>
              <a:t>16/12/2019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E5052E-88BD-4F70-9E17-87DD975BA2C3}" type="slidenum">
              <a:rPr lang="en-GB" smtClean="0"/>
              <a:t>‹#›</a:t>
            </a:fld>
            <a:endParaRPr lang="en-GB"/>
          </a:p>
        </p:txBody>
      </p:sp>
    </p:spTree>
    <p:extLst>
      <p:ext uri="{BB962C8B-B14F-4D97-AF65-F5344CB8AC3E}">
        <p14:creationId xmlns:p14="http://schemas.microsoft.com/office/powerpoint/2010/main" val="524029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sz="7200" smtClean="0">
                <a:solidFill>
                  <a:srgbClr val="660066"/>
                </a:solidFill>
              </a:rPr>
              <a:t>Developments in </a:t>
            </a:r>
            <a:r>
              <a:rPr lang="en-GB" sz="7200" dirty="0" smtClean="0">
                <a:solidFill>
                  <a:srgbClr val="660066"/>
                </a:solidFill>
              </a:rPr>
              <a:t>payments</a:t>
            </a:r>
            <a:endParaRPr lang="en-GB" sz="7200" dirty="0">
              <a:solidFill>
                <a:srgbClr val="660066"/>
              </a:solidFill>
            </a:endParaRPr>
          </a:p>
        </p:txBody>
      </p:sp>
    </p:spTree>
    <p:extLst>
      <p:ext uri="{BB962C8B-B14F-4D97-AF65-F5344CB8AC3E}">
        <p14:creationId xmlns:p14="http://schemas.microsoft.com/office/powerpoint/2010/main" val="39812951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837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Figure J.1 </a:t>
            </a:r>
            <a:r>
              <a:rPr lang="en-GB" altLang="en-US" sz="2400" dirty="0">
                <a:solidFill>
                  <a:srgbClr val="660066"/>
                </a:solidFill>
              </a:rPr>
              <a:t>An illustrative (card network) payment chain</a:t>
            </a:r>
            <a:endParaRPr lang="en-US" altLang="en-US" sz="2400" dirty="0">
              <a:solidFill>
                <a:srgbClr val="660066"/>
              </a:solidFill>
            </a:endParaRPr>
          </a:p>
        </p:txBody>
      </p:sp>
      <p:sp>
        <p:nvSpPr>
          <p:cNvPr id="28674" name="Rectangle 2"/>
          <p:cNvSpPr>
            <a:spLocks noChangeArrowheads="1"/>
          </p:cNvSpPr>
          <p:nvPr/>
        </p:nvSpPr>
        <p:spPr bwMode="auto">
          <a:xfrm>
            <a:off x="0" y="6304002"/>
            <a:ext cx="9144000" cy="553998"/>
          </a:xfrm>
          <a:prstGeom prst="rect">
            <a:avLst/>
          </a:prstGeom>
          <a:noFill/>
          <a:ln w="9525">
            <a:noFill/>
            <a:miter lim="800000"/>
            <a:headEnd/>
            <a:tailEnd/>
          </a:ln>
          <a:effectLst/>
        </p:spPr>
        <p:txBody>
          <a:bodyPr anchor="ctr">
            <a:spAutoFit/>
          </a:bodyPr>
          <a:lstStyle/>
          <a:p>
            <a:r>
              <a:rPr lang="en-GB" sz="1000" dirty="0"/>
              <a:t>Figure J.1 is a stylised representation of a typical card payment chain, showing the main payments entities and associated payments activities. Risks can arise across each stage of the chain, which can impair the whole chain if </a:t>
            </a:r>
            <a:r>
              <a:rPr lang="en-GB" sz="1000" dirty="0" smtClean="0"/>
              <a:t>they were </a:t>
            </a:r>
            <a:r>
              <a:rPr lang="en-GB" sz="1000" dirty="0"/>
              <a:t>to materialise. The terms used to describe payments entities and activities are conceptual for the purposes of this diagram and are not intended to correspond with any related legal definitions.</a:t>
            </a:r>
            <a:endParaRPr lang="en-GB" sz="1000" dirty="0" smtClean="0"/>
          </a:p>
        </p:txBody>
      </p:sp>
      <p:pic>
        <p:nvPicPr>
          <p:cNvPr id="3" name="Picture 2"/>
          <p:cNvPicPr>
            <a:picLocks noChangeAspect="1"/>
          </p:cNvPicPr>
          <p:nvPr/>
        </p:nvPicPr>
        <p:blipFill>
          <a:blip r:embed="rId3"/>
          <a:stretch>
            <a:fillRect/>
          </a:stretch>
        </p:blipFill>
        <p:spPr>
          <a:xfrm>
            <a:off x="278810" y="1700808"/>
            <a:ext cx="8414650" cy="3528392"/>
          </a:xfrm>
          <a:prstGeom prst="rect">
            <a:avLst/>
          </a:prstGeom>
        </p:spPr>
      </p:pic>
    </p:spTree>
    <p:extLst>
      <p:ext uri="{BB962C8B-B14F-4D97-AF65-F5344CB8AC3E}">
        <p14:creationId xmlns:p14="http://schemas.microsoft.com/office/powerpoint/2010/main" val="716871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Figure J.2 </a:t>
            </a:r>
            <a:r>
              <a:rPr lang="en-GB" altLang="en-US" sz="2400" dirty="0">
                <a:solidFill>
                  <a:srgbClr val="660066"/>
                </a:solidFill>
              </a:rPr>
              <a:t>Overview of payment chain activities and the limits of current payments regulation</a:t>
            </a:r>
            <a:endParaRPr lang="en-US" altLang="en-US" sz="2400" dirty="0">
              <a:solidFill>
                <a:srgbClr val="660066"/>
              </a:solidFill>
            </a:endParaRPr>
          </a:p>
        </p:txBody>
      </p:sp>
      <p:sp>
        <p:nvSpPr>
          <p:cNvPr id="28674" name="Rectangle 2"/>
          <p:cNvSpPr>
            <a:spLocks noChangeArrowheads="1"/>
          </p:cNvSpPr>
          <p:nvPr/>
        </p:nvSpPr>
        <p:spPr bwMode="auto">
          <a:xfrm>
            <a:off x="0" y="6304002"/>
            <a:ext cx="9144000" cy="553998"/>
          </a:xfrm>
          <a:prstGeom prst="rect">
            <a:avLst/>
          </a:prstGeom>
          <a:noFill/>
          <a:ln w="9525">
            <a:noFill/>
            <a:miter lim="800000"/>
            <a:headEnd/>
            <a:tailEnd/>
          </a:ln>
          <a:effectLst/>
        </p:spPr>
        <p:txBody>
          <a:bodyPr anchor="ctr">
            <a:spAutoFit/>
          </a:bodyPr>
          <a:lstStyle/>
          <a:p>
            <a:r>
              <a:rPr lang="en-GB" sz="1000" dirty="0"/>
              <a:t>Figure J.2 is a stylised representation of the regulation of the key activities in a typical payment chain. It shows where various payments entities generally sit, where current payments regulation from a financial stability objective is currently focused, and where certain payments entities may not be fully captured by payments regulation. The terms used to describe payments entities and activities are conceptual for the purposes of this diagram and are not intended to correspond with any related legal definitions.</a:t>
            </a:r>
            <a:endParaRPr lang="en-GB" sz="1000" dirty="0" smtClean="0"/>
          </a:p>
        </p:txBody>
      </p:sp>
      <p:pic>
        <p:nvPicPr>
          <p:cNvPr id="2" name="Picture 1"/>
          <p:cNvPicPr>
            <a:picLocks noChangeAspect="1"/>
          </p:cNvPicPr>
          <p:nvPr/>
        </p:nvPicPr>
        <p:blipFill>
          <a:blip r:embed="rId3"/>
          <a:stretch>
            <a:fillRect/>
          </a:stretch>
        </p:blipFill>
        <p:spPr>
          <a:xfrm>
            <a:off x="343976" y="1268760"/>
            <a:ext cx="8601842" cy="4248471"/>
          </a:xfrm>
          <a:prstGeom prst="rect">
            <a:avLst/>
          </a:prstGeom>
        </p:spPr>
      </p:pic>
    </p:spTree>
    <p:extLst>
      <p:ext uri="{BB962C8B-B14F-4D97-AF65-F5344CB8AC3E}">
        <p14:creationId xmlns:p14="http://schemas.microsoft.com/office/powerpoint/2010/main" val="823382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187</Words>
  <Application>Microsoft Office PowerPoint</Application>
  <PresentationFormat>On-screen Show (4:3)</PresentationFormat>
  <Paragraphs>7</Paragraphs>
  <Slides>3</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Developments in payments</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Chart F.1</dc:title>
  <dc:creator>Chapman, Wayne</dc:creator>
  <cp:lastModifiedBy>Garrett, Hannah</cp:lastModifiedBy>
  <cp:revision>16</cp:revision>
  <dcterms:created xsi:type="dcterms:W3CDTF">2018-11-27T21:54:00Z</dcterms:created>
  <dcterms:modified xsi:type="dcterms:W3CDTF">2019-12-16T14:45:40Z</dcterms:modified>
</cp:coreProperties>
</file>