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96" y="7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918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11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18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42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4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88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36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89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729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196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98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88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>
                <a:solidFill>
                  <a:srgbClr val="660066"/>
                </a:solidFill>
              </a:rPr>
              <a:t/>
            </a:r>
            <a:br>
              <a:rPr lang="en-GB" altLang="en-US" sz="7200" dirty="0">
                <a:solidFill>
                  <a:srgbClr val="660066"/>
                </a:solidFill>
              </a:rPr>
            </a:br>
            <a:r>
              <a:rPr lang="en-US" altLang="en-US" sz="7200" dirty="0">
                <a:solidFill>
                  <a:srgbClr val="660066"/>
                </a:solidFill>
              </a:rPr>
              <a:t>UK household indebtedness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7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35496" y="116632"/>
            <a:ext cx="9086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E.1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Debt-servicing costs are low, supported by </a:t>
            </a:r>
            <a:r>
              <a:rPr lang="en-GB" altLang="en-US" sz="2400" dirty="0" smtClean="0">
                <a:solidFill>
                  <a:srgbClr val="660066"/>
                </a:solidFill>
              </a:rPr>
              <a:t>low interest </a:t>
            </a:r>
            <a:r>
              <a:rPr lang="en-GB" altLang="en-US" sz="2400" dirty="0">
                <a:solidFill>
                  <a:srgbClr val="660066"/>
                </a:solidFill>
              </a:rPr>
              <a:t>rates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5496" y="5666184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British Household Panel Survey/Understanding Society (BHPS/US), NMG </a:t>
            </a:r>
            <a:r>
              <a:rPr lang="en-GB" sz="1000"/>
              <a:t>Consulting </a:t>
            </a:r>
            <a:r>
              <a:rPr lang="en-GB" sz="1000" smtClean="0"/>
              <a:t>survey</a:t>
            </a:r>
            <a:r>
              <a:rPr lang="en-GB" sz="1000" dirty="0"/>
              <a:t>, </a:t>
            </a:r>
            <a:r>
              <a:rPr lang="en-GB" sz="1000" dirty="0" smtClean="0"/>
              <a:t>ONS and </a:t>
            </a:r>
            <a:r>
              <a:rPr lang="en-GB" sz="1000" dirty="0"/>
              <a:t>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Percentage </a:t>
            </a:r>
            <a:r>
              <a:rPr lang="en-GB" sz="1000" dirty="0"/>
              <a:t>of households with mortgage DSR at or above 40% calculated using BHPS (1991–2008</a:t>
            </a:r>
            <a:r>
              <a:rPr lang="en-GB" sz="1000" dirty="0" smtClean="0"/>
              <a:t>), US </a:t>
            </a:r>
            <a:r>
              <a:rPr lang="en-GB" sz="1000" dirty="0"/>
              <a:t>(2008–16), and the online waves of NMG Consulting survey (2011–19</a:t>
            </a:r>
            <a:r>
              <a:rPr lang="en-GB" sz="1000" dirty="0" smtClean="0"/>
              <a:t>).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A </a:t>
            </a:r>
            <a:r>
              <a:rPr lang="en-GB" sz="1000" dirty="0"/>
              <a:t>new household income question was introduced in the NMG survey in 2015. Adjustments have </a:t>
            </a:r>
            <a:r>
              <a:rPr lang="en-GB" sz="1000" dirty="0" smtClean="0"/>
              <a:t>been made </a:t>
            </a:r>
            <a:r>
              <a:rPr lang="en-GB" sz="1000" dirty="0"/>
              <a:t>to data from previous waves to produce a consistent time series.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68312" y="572391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Percentage of households with mortgage debt-servicing ratios (DSRs) at </a:t>
            </a:r>
            <a:r>
              <a:rPr lang="en-GB" sz="1800" dirty="0" smtClean="0"/>
              <a:t>or above </a:t>
            </a:r>
            <a:r>
              <a:rPr lang="en-GB" sz="1800" dirty="0"/>
              <a:t>40</a:t>
            </a:r>
            <a:r>
              <a:rPr lang="en-GB" sz="1800" dirty="0" smtClean="0"/>
              <a:t>%</a:t>
            </a:r>
            <a:r>
              <a:rPr lang="en-GB" sz="1800" baseline="30000" dirty="0" smtClean="0"/>
              <a:t>(</a:t>
            </a:r>
            <a:r>
              <a:rPr lang="en-GB" sz="1800" baseline="30000" dirty="0"/>
              <a:t>a)(b)</a:t>
            </a:r>
            <a:endParaRPr lang="en-GB" altLang="en-US" sz="1800" b="1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305150"/>
            <a:ext cx="6768751" cy="391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36512" y="0"/>
            <a:ext cx="9086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E.2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 share of the stock of mortgages with high LTVs </a:t>
            </a:r>
            <a:r>
              <a:rPr lang="en-GB" altLang="en-US" sz="2400" dirty="0" smtClean="0">
                <a:solidFill>
                  <a:srgbClr val="660066"/>
                </a:solidFill>
              </a:rPr>
              <a:t>is little </a:t>
            </a:r>
            <a:r>
              <a:rPr lang="en-GB" altLang="en-US" sz="2400" dirty="0">
                <a:solidFill>
                  <a:srgbClr val="660066"/>
                </a:solidFill>
              </a:rPr>
              <a:t>changed in recent years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07504" y="5251265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/>
              <a:t>Sources: BHPS, HM Land Registry, PRA regulatory returns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series shows current LTV ratios (</a:t>
            </a:r>
            <a:r>
              <a:rPr lang="en-GB" sz="1000" dirty="0" err="1"/>
              <a:t>ie</a:t>
            </a:r>
            <a:r>
              <a:rPr lang="en-GB" sz="1000" dirty="0"/>
              <a:t> updated for house price changes and repayments since the </a:t>
            </a:r>
            <a:r>
              <a:rPr lang="en-GB" sz="1000" dirty="0" smtClean="0"/>
              <a:t>loan was </a:t>
            </a:r>
            <a:r>
              <a:rPr lang="en-GB" sz="1000" dirty="0"/>
              <a:t>originated</a:t>
            </a:r>
            <a:r>
              <a:rPr lang="en-GB" sz="1000" dirty="0" smtClean="0"/>
              <a:t>).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Data </a:t>
            </a:r>
            <a:r>
              <a:rPr lang="en-GB" sz="1000" dirty="0"/>
              <a:t>up to June 2008 are annual based on responses to the BHPS, where respondents were asked </a:t>
            </a:r>
            <a:r>
              <a:rPr lang="en-GB" sz="1000" dirty="0" smtClean="0"/>
              <a:t>to report </a:t>
            </a:r>
            <a:r>
              <a:rPr lang="en-GB" sz="1000" dirty="0"/>
              <a:t>their outstanding mortgage debt and estimate the current value of their property or properties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Data </a:t>
            </a:r>
            <a:r>
              <a:rPr lang="en-GB" sz="1000" dirty="0"/>
              <a:t>from March 2009 onwards are quarterly. The series was created by combining different </a:t>
            </a:r>
            <a:r>
              <a:rPr lang="en-GB" sz="1000" dirty="0" smtClean="0"/>
              <a:t>regulatory returns </a:t>
            </a:r>
            <a:r>
              <a:rPr lang="en-GB" sz="1000" dirty="0"/>
              <a:t>in order to represent the entire UK mortgage market. Definitions of product types will </a:t>
            </a:r>
            <a:r>
              <a:rPr lang="en-GB" sz="1000" dirty="0" smtClean="0"/>
              <a:t>differ slightly </a:t>
            </a:r>
            <a:r>
              <a:rPr lang="en-GB" sz="1000" dirty="0"/>
              <a:t>between sources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dashed line estimates the impact of the change in house prices on the series in the intervening </a:t>
            </a:r>
            <a:r>
              <a:rPr lang="en-GB" sz="1000" dirty="0" smtClean="0"/>
              <a:t>period using </a:t>
            </a:r>
            <a:r>
              <a:rPr lang="en-GB" sz="1000" dirty="0"/>
              <a:t>the UK house price index.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36512" y="908720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Share of the stock of mortgages for UK lenders with LTV ratios at </a:t>
            </a:r>
            <a:r>
              <a:rPr lang="en-GB" sz="1800" dirty="0" smtClean="0"/>
              <a:t>or above </a:t>
            </a:r>
            <a:r>
              <a:rPr lang="en-GB" sz="1800" dirty="0"/>
              <a:t>75</a:t>
            </a:r>
            <a:r>
              <a:rPr lang="en-GB" sz="1800" dirty="0" smtClean="0"/>
              <a:t>%</a:t>
            </a:r>
            <a:r>
              <a:rPr lang="en-GB" sz="1800" baseline="30000" dirty="0" smtClean="0"/>
              <a:t>(</a:t>
            </a:r>
            <a:r>
              <a:rPr lang="en-GB" sz="1800" baseline="30000" dirty="0"/>
              <a:t>a)(b)(c)(d)</a:t>
            </a:r>
            <a:endParaRPr lang="en-GB" altLang="en-US" sz="1800" b="1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789" y="1278052"/>
            <a:ext cx="6772690" cy="397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0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7470" y="31557"/>
            <a:ext cx="9086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E.3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Mortgage rates are broadly unchanged in 2019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02240" y="623731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/>
              <a:t>Sources: Bank of England, FCA Product Sales Data and Bank calculations.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1311" y="48754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Quoted rates on 75% and 90% mortgage lending and the </a:t>
            </a:r>
            <a:r>
              <a:rPr lang="en-GB" sz="1800" dirty="0" smtClean="0"/>
              <a:t>differential between </a:t>
            </a:r>
            <a:r>
              <a:rPr lang="en-GB" sz="1800" dirty="0"/>
              <a:t>them</a:t>
            </a:r>
            <a:endParaRPr lang="en-GB" altLang="en-US" sz="1800" b="1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50" y="1084176"/>
            <a:ext cx="7080179" cy="419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64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3454" y="0"/>
            <a:ext cx="9086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E.4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Mortgage growth has been modest recently </a:t>
            </a:r>
            <a:r>
              <a:rPr lang="en-GB" altLang="en-US" sz="2400" dirty="0" smtClean="0">
                <a:solidFill>
                  <a:srgbClr val="660066"/>
                </a:solidFill>
              </a:rPr>
              <a:t>while consumer </a:t>
            </a:r>
            <a:r>
              <a:rPr lang="en-GB" altLang="en-US" sz="2400" dirty="0">
                <a:solidFill>
                  <a:srgbClr val="660066"/>
                </a:solidFill>
              </a:rPr>
              <a:t>credit growth has slowed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6744" y="5534561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/>
              <a:t>Sources: Bank of England, ONS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Sterling </a:t>
            </a:r>
            <a:r>
              <a:rPr lang="en-GB" sz="1000" dirty="0"/>
              <a:t>net lending by UK monetary financial institutions (MFIs) and other lenders to UK </a:t>
            </a:r>
            <a:r>
              <a:rPr lang="en-GB" sz="1000" dirty="0" smtClean="0"/>
              <a:t>individuals (</a:t>
            </a:r>
            <a:r>
              <a:rPr lang="en-GB" sz="1000" dirty="0"/>
              <a:t>excluding student loans). Seasonally adjusted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Identified </a:t>
            </a:r>
            <a:r>
              <a:rPr lang="en-GB" sz="1000" dirty="0"/>
              <a:t>dealership car finance lending by UK MFIs and other lenders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Twelve-month </a:t>
            </a:r>
            <a:r>
              <a:rPr lang="en-GB" sz="1000" dirty="0"/>
              <a:t>growth rate of total sterling net secured lending to individuals seasonally adjusted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Quarterly </a:t>
            </a:r>
            <a:r>
              <a:rPr lang="en-GB" sz="1000" dirty="0"/>
              <a:t>nominal disposable household income. Seasonally adjusted. Household disposable </a:t>
            </a:r>
            <a:r>
              <a:rPr lang="en-GB" sz="1000" dirty="0" smtClean="0"/>
              <a:t>income series </a:t>
            </a:r>
            <a:r>
              <a:rPr lang="en-GB" sz="1000" dirty="0"/>
              <a:t>is adjusted for financial intermediation services indirectly measured (FISIM).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0231" y="899509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Annual growth rate of mortgage lending, household income and </a:t>
            </a:r>
            <a:r>
              <a:rPr lang="en-GB" sz="1800" dirty="0" smtClean="0"/>
              <a:t>consumer credit</a:t>
            </a:r>
            <a:endParaRPr lang="en-GB" altLang="en-US" sz="1800" b="1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556792"/>
            <a:ext cx="6494777" cy="382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9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3454" y="0"/>
            <a:ext cx="9086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E.5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Lenders continue to report tightening in </a:t>
            </a:r>
            <a:r>
              <a:rPr lang="en-GB" altLang="en-US" sz="2400" dirty="0" smtClean="0">
                <a:solidFill>
                  <a:srgbClr val="660066"/>
                </a:solidFill>
              </a:rPr>
              <a:t>the availability </a:t>
            </a:r>
            <a:r>
              <a:rPr lang="en-GB" altLang="en-US" sz="2400" dirty="0">
                <a:solidFill>
                  <a:srgbClr val="660066"/>
                </a:solidFill>
              </a:rPr>
              <a:t>of unsecured credit and muted demand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6744" y="5534561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/>
              <a:t>Source: Bank of England Credit Conditions Survey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Net </a:t>
            </a:r>
            <a:r>
              <a:rPr lang="en-GB" sz="1000" dirty="0"/>
              <a:t>percentage balances are calculated by weighting together the responses of those lenders </a:t>
            </a:r>
            <a:r>
              <a:rPr lang="en-GB" sz="1000" dirty="0" smtClean="0"/>
              <a:t>who answered </a:t>
            </a:r>
            <a:r>
              <a:rPr lang="en-GB" sz="1000" dirty="0"/>
              <a:t>the question. The blue bars show the responses over the previous three months. The </a:t>
            </a:r>
            <a:r>
              <a:rPr lang="en-GB" sz="1000" dirty="0" smtClean="0"/>
              <a:t>magenta diamonds </a:t>
            </a:r>
            <a:r>
              <a:rPr lang="en-GB" sz="1000" dirty="0"/>
              <a:t>show the expectations over the next three months. Expectations balances have been </a:t>
            </a:r>
            <a:r>
              <a:rPr lang="en-GB" sz="1000" dirty="0" smtClean="0"/>
              <a:t>moved forward </a:t>
            </a:r>
            <a:r>
              <a:rPr lang="en-GB" sz="1000" dirty="0"/>
              <a:t>one quarter so that they can be compared to the actual outturns in the following quarter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smtClean="0"/>
              <a:t>Question</a:t>
            </a:r>
            <a:r>
              <a:rPr lang="en-GB" sz="1000" dirty="0"/>
              <a:t>: ‘How has availability/demand for unsecured lending from households </a:t>
            </a:r>
            <a:r>
              <a:rPr lang="en-GB" sz="1000"/>
              <a:t>changed</a:t>
            </a:r>
            <a:r>
              <a:rPr lang="en-GB" sz="1000" smtClean="0"/>
              <a:t>?’.</a:t>
            </a:r>
          </a:p>
          <a:p>
            <a:pPr marL="228600" indent="-228600">
              <a:buAutoNum type="alphaLcParenBoth"/>
            </a:pPr>
            <a:r>
              <a:rPr lang="en-GB" sz="1000" smtClean="0"/>
              <a:t>A </a:t>
            </a:r>
            <a:r>
              <a:rPr lang="en-GB" sz="1000" dirty="0"/>
              <a:t>positive balance indicates an increase in </a:t>
            </a:r>
            <a:r>
              <a:rPr lang="en-GB" sz="1000" dirty="0" smtClean="0"/>
              <a:t>availability/demand.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77920" y="770851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Weighted responses to the Bank’s Credit Conditions Survey reporting </a:t>
            </a:r>
            <a:r>
              <a:rPr lang="en-GB" sz="1800" dirty="0" smtClean="0"/>
              <a:t>an increase/reduction </a:t>
            </a:r>
            <a:r>
              <a:rPr lang="en-GB" sz="1800" dirty="0"/>
              <a:t>in the demand and availability of unsecured </a:t>
            </a:r>
            <a:r>
              <a:rPr lang="en-GB" sz="1800" dirty="0" smtClean="0"/>
              <a:t>lending over </a:t>
            </a:r>
            <a:r>
              <a:rPr lang="en-GB" sz="1800" dirty="0"/>
              <a:t>the previous </a:t>
            </a:r>
            <a:r>
              <a:rPr lang="en-GB" sz="1800" dirty="0" smtClean="0"/>
              <a:t>quarter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</a:t>
            </a:r>
            <a:endParaRPr lang="en-GB" altLang="en-US" sz="1800" b="1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402635"/>
            <a:ext cx="5184575" cy="3943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45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577</Words>
  <Application>Microsoft Office PowerPoint</Application>
  <PresentationFormat>On-screen Show (4:3)</PresentationFormat>
  <Paragraphs>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 UK household indebtedness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A:   CCyB</dc:title>
  <dc:creator>Savva, Stacey</dc:creator>
  <cp:lastModifiedBy>Fraser, Stacey</cp:lastModifiedBy>
  <cp:revision>26</cp:revision>
  <dcterms:created xsi:type="dcterms:W3CDTF">2017-06-26T11:26:34Z</dcterms:created>
  <dcterms:modified xsi:type="dcterms:W3CDTF">2019-12-16T10:10:39Z</dcterms:modified>
</cp:coreProperties>
</file>