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18"/>
  </p:notesMasterIdLst>
  <p:sldIdLst>
    <p:sldId id="364" r:id="rId2"/>
    <p:sldId id="365" r:id="rId3"/>
    <p:sldId id="368" r:id="rId4"/>
    <p:sldId id="369" r:id="rId5"/>
    <p:sldId id="370" r:id="rId6"/>
    <p:sldId id="371" r:id="rId7"/>
    <p:sldId id="372" r:id="rId8"/>
    <p:sldId id="373" r:id="rId9"/>
    <p:sldId id="374" r:id="rId10"/>
    <p:sldId id="375" r:id="rId11"/>
    <p:sldId id="376" r:id="rId12"/>
    <p:sldId id="377" r:id="rId13"/>
    <p:sldId id="378" r:id="rId14"/>
    <p:sldId id="366" r:id="rId15"/>
    <p:sldId id="367" r:id="rId16"/>
    <p:sldId id="37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72888" autoAdjust="0"/>
  </p:normalViewPr>
  <p:slideViewPr>
    <p:cSldViewPr snapToGrid="0" showGuides="1">
      <p:cViewPr varScale="1">
        <p:scale>
          <a:sx n="60" d="100"/>
          <a:sy n="60" d="100"/>
        </p:scale>
        <p:origin x="84" y="59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28/09/2020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Monetary financial institutions’ all-currency lending to UK non-financial businesses. </a:t>
            </a:r>
          </a:p>
          <a:p>
            <a:pPr marL="228600" indent="-228600">
              <a:buAutoNum type="alphaLcParenBoth"/>
            </a:pPr>
            <a:r>
              <a:rPr lang="en-GB" sz="1200" b="0" i="0" u="none" strike="noStrike" kern="1200" baseline="0" dirty="0" smtClean="0">
                <a:solidFill>
                  <a:schemeClr val="tx1"/>
                </a:solidFill>
                <a:latin typeface="+mn-lt"/>
                <a:ea typeface="+mn-ea"/>
                <a:cs typeface="+mn-cs"/>
              </a:rPr>
              <a:t>Excludes lending to businesses in the public administration and defence industry. </a:t>
            </a:r>
          </a:p>
          <a:p>
            <a:pPr marL="228600" indent="-228600">
              <a:buAutoNum type="alphaLcParenBoth"/>
            </a:pPr>
            <a:r>
              <a:rPr lang="en-GB" sz="1200" b="0" i="0" u="none" strike="noStrike" kern="1200" baseline="0" dirty="0" smtClean="0">
                <a:solidFill>
                  <a:schemeClr val="tx1"/>
                </a:solidFill>
                <a:latin typeface="+mn-lt"/>
                <a:ea typeface="+mn-ea"/>
                <a:cs typeface="+mn-cs"/>
              </a:rPr>
              <a:t>Net lending is defined as gross lending minus repayments.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Offshore funding calculations use FX swaps referencing three-month Libor. The dashed light blue line indicates that prior to the 15 March 2020, swap lines were only offered at a one-week, not three-month, maturity.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2542693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Due to availability, data on sterling high-yield dealer inventories cover the period 2011–17.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16349671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chart plots the three-month rolling averages; data through 30 June 2020.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481062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These figures include balance enquiries and rejected transactions made through the LINK network, but do not include transactions made by customers at their own banks’ or building societies’ ATMs. Cash withdrawals account for a majority of these transactions. </a:t>
            </a:r>
          </a:p>
          <a:p>
            <a:pPr marL="0" indent="0">
              <a:buNone/>
            </a:pPr>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  </a:t>
            </a:r>
          </a:p>
          <a:p>
            <a:pPr marL="0" indent="0">
              <a:buNone/>
            </a:pPr>
            <a:endParaRPr lang="en-GB" sz="1100" dirty="0" smtClean="0"/>
          </a:p>
        </p:txBody>
      </p:sp>
      <p:sp>
        <p:nvSpPr>
          <p:cNvPr id="4" name="Slide Number Placeholder 3"/>
          <p:cNvSpPr>
            <a:spLocks noGrp="1"/>
          </p:cNvSpPr>
          <p:nvPr>
            <p:ph type="sldNum" sz="quarter" idx="10"/>
          </p:nvPr>
        </p:nvSpPr>
        <p:spPr/>
        <p:txBody>
          <a:bodyPr/>
          <a:lstStyle/>
          <a:p>
            <a:fld id="{B378B890-4368-41A1-A4CA-B95169D697D2}" type="slidenum">
              <a:rPr lang="en-GB" smtClean="0"/>
              <a:t>15</a:t>
            </a:fld>
            <a:endParaRPr lang="en-GB"/>
          </a:p>
        </p:txBody>
      </p:sp>
    </p:spTree>
    <p:extLst>
      <p:ext uri="{BB962C8B-B14F-4D97-AF65-F5344CB8AC3E}">
        <p14:creationId xmlns:p14="http://schemas.microsoft.com/office/powerpoint/2010/main" val="1074292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dirty="0" smtClean="0"/>
          </a:p>
        </p:txBody>
      </p:sp>
      <p:sp>
        <p:nvSpPr>
          <p:cNvPr id="4" name="Slide Number Placeholder 3"/>
          <p:cNvSpPr>
            <a:spLocks noGrp="1"/>
          </p:cNvSpPr>
          <p:nvPr>
            <p:ph type="sldNum" sz="quarter" idx="10"/>
          </p:nvPr>
        </p:nvSpPr>
        <p:spPr/>
        <p:txBody>
          <a:bodyPr/>
          <a:lstStyle/>
          <a:p>
            <a:fld id="{B378B890-4368-41A1-A4CA-B95169D697D2}" type="slidenum">
              <a:rPr lang="en-GB" smtClean="0"/>
              <a:t>16</a:t>
            </a:fld>
            <a:endParaRPr lang="en-GB"/>
          </a:p>
        </p:txBody>
      </p:sp>
    </p:spTree>
    <p:extLst>
      <p:ext uri="{BB962C8B-B14F-4D97-AF65-F5344CB8AC3E}">
        <p14:creationId xmlns:p14="http://schemas.microsoft.com/office/powerpoint/2010/main" val="2767134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616420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Changes are from 4 December 2019 to 23 March 2020 and 4 December 2019 to 29 July 2020. </a:t>
            </a:r>
          </a:p>
          <a:p>
            <a:pPr marL="0" indent="0">
              <a:buNone/>
            </a:pPr>
            <a:r>
              <a:rPr lang="en-GB" sz="1200" b="0" i="0" u="none" strike="noStrike" kern="1200" baseline="0" dirty="0" smtClean="0">
                <a:solidFill>
                  <a:schemeClr val="tx1"/>
                </a:solidFill>
                <a:latin typeface="+mn-lt"/>
                <a:ea typeface="+mn-ea"/>
                <a:cs typeface="+mn-cs"/>
              </a:rPr>
              <a:t>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431059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0" i="0" u="none" strike="noStrike" kern="1200" baseline="0" dirty="0" smtClean="0">
                <a:solidFill>
                  <a:schemeClr val="tx1"/>
                </a:solidFill>
                <a:latin typeface="+mn-lt"/>
                <a:ea typeface="+mn-ea"/>
                <a:cs typeface="+mn-cs"/>
              </a:rPr>
              <a:t>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474305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GB" sz="1200" b="0" i="0" u="none" strike="noStrike" kern="1200" baseline="0" dirty="0" smtClean="0">
                <a:solidFill>
                  <a:schemeClr val="tx1"/>
                </a:solidFill>
                <a:latin typeface="+mn-lt"/>
                <a:ea typeface="+mn-ea"/>
                <a:cs typeface="+mn-cs"/>
              </a:rPr>
              <a:t>Chart shows the index of the total profit and loss across clearing member accounts of UK CCPs. This is a proxy for the changes in actual variation margin flows between clearing members and CCPs which could differ due to netting arrangements and for operational reasons.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67180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Trades by legal entity identifiers (LEIs) which Bank staff were able to match to individual investment funds using Bloomberg data are shown as ‘funds’ on the chart. Where the LEI corresponds to an asset management company, rather than a specific fund, these trades are shown as ‘asset managers’. 	</a:t>
            </a:r>
          </a:p>
          <a:p>
            <a:pPr marL="0" indent="0">
              <a:buNone/>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799948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For all gilt repo and reverse gilt repo maturities up to one year. </a:t>
            </a:r>
          </a:p>
          <a:p>
            <a:pPr marL="0" indent="0">
              <a:buNone/>
            </a:pPr>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3648395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bid-offer spread is a five-day moving average.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15522987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Volume-weighted spread to Bank Rate of overnight cleared DBV (general collateral) gilt reverse repo transactions. </a:t>
            </a:r>
          </a:p>
          <a:p>
            <a:pPr marL="228600" indent="-228600">
              <a:buAutoNum type="alphaLcParenR"/>
            </a:pPr>
            <a:r>
              <a:rPr lang="en-GB" sz="1200" b="0" i="0" u="none" strike="noStrike" kern="1200" baseline="0" dirty="0" smtClean="0">
                <a:solidFill>
                  <a:schemeClr val="tx1"/>
                </a:solidFill>
                <a:latin typeface="+mn-lt"/>
                <a:ea typeface="+mn-ea"/>
                <a:cs typeface="+mn-cs"/>
              </a:rPr>
              <a:t>Volume-weighted spread to three month sterling overnight indexed swaps of three month gilt reverse repo transactions estimated to be non-</a:t>
            </a:r>
            <a:r>
              <a:rPr lang="en-GB" sz="1200" b="0" i="0" u="none" strike="noStrike" kern="1200" baseline="0" dirty="0" err="1" smtClean="0">
                <a:solidFill>
                  <a:schemeClr val="tx1"/>
                </a:solidFill>
                <a:latin typeface="+mn-lt"/>
                <a:ea typeface="+mn-ea"/>
                <a:cs typeface="+mn-cs"/>
              </a:rPr>
              <a:t>nettable</a:t>
            </a:r>
            <a:r>
              <a:rPr lang="en-GB" sz="1200" b="0" i="0" u="none" strike="noStrike" kern="1200" baseline="0" dirty="0" smtClean="0">
                <a:solidFill>
                  <a:schemeClr val="tx1"/>
                </a:solidFill>
                <a:latin typeface="+mn-lt"/>
                <a:ea typeface="+mn-ea"/>
                <a:cs typeface="+mn-cs"/>
              </a:rPr>
              <a:t> under leverage ratio rules.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endParaRPr lang="en-GB" sz="1200" b="0" i="0" u="none" strike="noStrike" kern="1200" baseline="0" dirty="0" smtClean="0">
              <a:solidFill>
                <a:schemeClr val="tx1"/>
              </a:solidFill>
              <a:latin typeface="+mn-lt"/>
              <a:ea typeface="+mn-ea"/>
              <a:cs typeface="+mn-cs"/>
            </a:endParaRPr>
          </a:p>
          <a:p>
            <a:pPr marL="0" indent="0">
              <a:buNone/>
            </a:pPr>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21867755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28/09/2020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28/09/2020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28/09/2020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Performance </a:t>
            </a:r>
            <a:r>
              <a:rPr lang="en-GB" altLang="en-US" dirty="0">
                <a:solidFill>
                  <a:srgbClr val="660066"/>
                </a:solidFill>
              </a:rPr>
              <a:t>of </a:t>
            </a:r>
            <a:r>
              <a:rPr lang="en-GB" altLang="en-US" dirty="0" smtClean="0">
                <a:solidFill>
                  <a:srgbClr val="660066"/>
                </a:solidFill>
              </a:rPr>
              <a:t>the UK </a:t>
            </a:r>
            <a:r>
              <a:rPr lang="en-GB" altLang="en-US" dirty="0">
                <a:solidFill>
                  <a:srgbClr val="660066"/>
                </a:solidFill>
              </a:rPr>
              <a:t>financial system </a:t>
            </a:r>
            <a:r>
              <a:rPr lang="en-GB" altLang="en-US" dirty="0" smtClean="0">
                <a:solidFill>
                  <a:srgbClr val="660066"/>
                </a:solidFill>
              </a:rPr>
              <a:t>during the </a:t>
            </a:r>
            <a:r>
              <a:rPr lang="en-GB" altLang="en-US" dirty="0">
                <a:solidFill>
                  <a:srgbClr val="660066"/>
                </a:solidFill>
              </a:rPr>
              <a:t>Covid-19 </a:t>
            </a:r>
            <a:r>
              <a:rPr lang="en-GB" altLang="en-US" dirty="0" smtClean="0">
                <a:solidFill>
                  <a:srgbClr val="660066"/>
                </a:solidFill>
              </a:rPr>
              <a:t>pandemic</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591242"/>
            <a:ext cx="11277600" cy="364174"/>
          </a:xfrm>
        </p:spPr>
        <p:txBody>
          <a:bodyPr/>
          <a:lstStyle/>
          <a:p>
            <a:r>
              <a:rPr lang="en-GB" altLang="en-US" dirty="0" smtClean="0"/>
              <a:t>Chart A.9 </a:t>
            </a:r>
            <a:r>
              <a:rPr lang="en-GB" b="0" dirty="0"/>
              <a:t>Repo spreads have returned to historical averages 	</a:t>
            </a:r>
            <a:br>
              <a:rPr lang="en-GB" b="0" dirty="0"/>
            </a:br>
            <a:r>
              <a:rPr lang="en-GB" b="0" dirty="0"/>
              <a:t>	</a:t>
            </a:r>
            <a:br>
              <a:rPr lang="en-GB" b="0" dirty="0"/>
            </a:br>
            <a:r>
              <a:rPr lang="en-GB" b="0" dirty="0"/>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Sterling Money Market data collection, Bloomberg Finance L.P. and Bank calculations.</a:t>
            </a:r>
          </a:p>
        </p:txBody>
      </p:sp>
      <p:sp>
        <p:nvSpPr>
          <p:cNvPr id="4" name="Rectangle 1"/>
          <p:cNvSpPr>
            <a:spLocks noChangeArrowheads="1"/>
          </p:cNvSpPr>
          <p:nvPr/>
        </p:nvSpPr>
        <p:spPr bwMode="auto">
          <a:xfrm>
            <a:off x="441980" y="915902"/>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Gilt repo rates as a spread to reference </a:t>
            </a:r>
            <a:r>
              <a:rPr lang="en-GB" sz="1800" dirty="0" smtClean="0"/>
              <a:t>rates</a:t>
            </a:r>
            <a:r>
              <a:rPr lang="en-GB" sz="1800" baseline="30000" dirty="0" smtClean="0"/>
              <a:t>(a</a:t>
            </a:r>
            <a:r>
              <a:rPr lang="en-GB" sz="1800" baseline="30000" dirty="0"/>
              <a:t>)(b)</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0526" y="1285234"/>
            <a:ext cx="5010922" cy="4236728"/>
          </a:xfrm>
          <a:prstGeom prst="rect">
            <a:avLst/>
          </a:prstGeom>
          <a:noFill/>
          <a:ln>
            <a:noFill/>
          </a:ln>
        </p:spPr>
      </p:pic>
    </p:spTree>
    <p:extLst>
      <p:ext uri="{BB962C8B-B14F-4D97-AF65-F5344CB8AC3E}">
        <p14:creationId xmlns:p14="http://schemas.microsoft.com/office/powerpoint/2010/main" val="34266675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960210"/>
            <a:ext cx="11277600" cy="364174"/>
          </a:xfrm>
        </p:spPr>
        <p:txBody>
          <a:bodyPr/>
          <a:lstStyle/>
          <a:p>
            <a:r>
              <a:rPr lang="en-GB" altLang="en-US" dirty="0" smtClean="0"/>
              <a:t>Chart A.10 </a:t>
            </a:r>
            <a:r>
              <a:rPr lang="en-GB" b="0" dirty="0"/>
              <a:t>The cost of raising dollars from other currencies is closely aligned to ‘onshore’ dollar funding 	</a:t>
            </a:r>
            <a:br>
              <a:rPr lang="en-GB" b="0" dirty="0"/>
            </a:br>
            <a:r>
              <a:rPr lang="en-GB" b="0" dirty="0"/>
              <a:t>	</a:t>
            </a:r>
            <a:br>
              <a:rPr lang="en-GB" b="0" dirty="0"/>
            </a:br>
            <a:r>
              <a:rPr lang="en-GB" b="0" dirty="0"/>
              <a:t>	</a:t>
            </a:r>
            <a:br>
              <a:rPr lang="en-GB" b="0" dirty="0"/>
            </a:br>
            <a:r>
              <a:rPr lang="en-GB" b="0" dirty="0"/>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and Bank calculations.</a:t>
            </a:r>
          </a:p>
        </p:txBody>
      </p:sp>
      <p:sp>
        <p:nvSpPr>
          <p:cNvPr id="4" name="Rectangle 1"/>
          <p:cNvSpPr>
            <a:spLocks noChangeArrowheads="1"/>
          </p:cNvSpPr>
          <p:nvPr/>
        </p:nvSpPr>
        <p:spPr bwMode="auto">
          <a:xfrm>
            <a:off x="441980" y="120466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Onshore and offshore rates for three-month dollar </a:t>
            </a:r>
            <a:r>
              <a:rPr lang="en-GB" sz="1800" dirty="0" smtClean="0"/>
              <a:t>funding</a:t>
            </a:r>
            <a:r>
              <a:rPr lang="en-GB" sz="1800" baseline="30000" dirty="0" smtClean="0"/>
              <a:t>(a</a:t>
            </a:r>
            <a:r>
              <a:rPr lang="en-GB" sz="1800" baseline="30000" dirty="0"/>
              <a:t>)</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0737" y="1700464"/>
            <a:ext cx="4812631" cy="4702388"/>
          </a:xfrm>
          <a:prstGeom prst="rect">
            <a:avLst/>
          </a:prstGeom>
          <a:noFill/>
          <a:ln>
            <a:noFill/>
          </a:ln>
        </p:spPr>
      </p:pic>
    </p:spTree>
    <p:extLst>
      <p:ext uri="{BB962C8B-B14F-4D97-AF65-F5344CB8AC3E}">
        <p14:creationId xmlns:p14="http://schemas.microsoft.com/office/powerpoint/2010/main" val="25243737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2281052"/>
            <a:ext cx="11277600" cy="364174"/>
          </a:xfrm>
        </p:spPr>
        <p:txBody>
          <a:bodyPr/>
          <a:lstStyle/>
          <a:p>
            <a:r>
              <a:rPr lang="en-GB" altLang="en-US" dirty="0" smtClean="0"/>
              <a:t>Chart A.11 </a:t>
            </a:r>
            <a:r>
              <a:rPr lang="en-GB" b="0" dirty="0"/>
              <a:t>Large-scale selling of ‘fallen angels’ could make it difficult for dealers to intermediate high-yield bond markets 	</a:t>
            </a:r>
            <a:br>
              <a:rPr lang="en-GB" b="0" dirty="0"/>
            </a:br>
            <a:r>
              <a:rPr lang="en-GB" b="0" dirty="0"/>
              <a:t>	</a:t>
            </a:r>
            <a:br>
              <a:rPr lang="en-GB" b="0" dirty="0"/>
            </a:br>
            <a:r>
              <a:rPr lang="en-GB" b="0" dirty="0"/>
              <a:t>	</a:t>
            </a:r>
            <a:br>
              <a:rPr lang="en-GB" b="0" dirty="0"/>
            </a:br>
            <a:r>
              <a:rPr lang="en-GB" b="0" dirty="0"/>
              <a:t>	</a:t>
            </a:r>
            <a:br>
              <a:rPr lang="en-GB" b="0" dirty="0"/>
            </a:br>
            <a:r>
              <a:rPr lang="en-GB" b="0" dirty="0"/>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Morningstar, Solvency II regulatory returns, ZEN and Bank calculations.</a:t>
            </a:r>
          </a:p>
        </p:txBody>
      </p:sp>
      <p:sp>
        <p:nvSpPr>
          <p:cNvPr id="4" name="Rectangle 1"/>
          <p:cNvSpPr>
            <a:spLocks noChangeArrowheads="1"/>
          </p:cNvSpPr>
          <p:nvPr/>
        </p:nvSpPr>
        <p:spPr bwMode="auto">
          <a:xfrm>
            <a:off x="441980" y="120466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Potential monthly sales of sterling fallen angels relative to the largest monthly increase in high-yield dealer inventories</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79496" y="1700462"/>
            <a:ext cx="4858522" cy="4389128"/>
          </a:xfrm>
          <a:prstGeom prst="rect">
            <a:avLst/>
          </a:prstGeom>
          <a:noFill/>
          <a:ln>
            <a:noFill/>
          </a:ln>
        </p:spPr>
      </p:pic>
    </p:spTree>
    <p:extLst>
      <p:ext uri="{BB962C8B-B14F-4D97-AF65-F5344CB8AC3E}">
        <p14:creationId xmlns:p14="http://schemas.microsoft.com/office/powerpoint/2010/main" val="39369597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2505641"/>
            <a:ext cx="11277600" cy="364174"/>
          </a:xfrm>
        </p:spPr>
        <p:txBody>
          <a:bodyPr/>
          <a:lstStyle/>
          <a:p>
            <a:r>
              <a:rPr lang="en-GB" altLang="en-US" dirty="0" smtClean="0"/>
              <a:t>Chart A.12 </a:t>
            </a:r>
            <a:r>
              <a:rPr lang="en-GB" b="0" dirty="0"/>
              <a:t>A large number of leveraged loans have been downgraded during the shock 	</a:t>
            </a:r>
            <a:br>
              <a:rPr lang="en-GB" b="0" dirty="0"/>
            </a:br>
            <a:r>
              <a:rPr lang="en-GB" b="0" dirty="0"/>
              <a:t>	</a:t>
            </a:r>
            <a:br>
              <a:rPr lang="en-GB" b="0" dirty="0"/>
            </a:br>
            <a:r>
              <a:rPr lang="en-GB" b="0" dirty="0"/>
              <a:t>	</a:t>
            </a:r>
            <a:br>
              <a:rPr lang="en-GB" b="0" dirty="0"/>
            </a:br>
            <a:r>
              <a:rPr lang="en-GB" b="0" dirty="0"/>
              <a:t>	</a:t>
            </a:r>
            <a:br>
              <a:rPr lang="en-GB" b="0" dirty="0"/>
            </a:br>
            <a:r>
              <a:rPr lang="en-GB" b="0" dirty="0"/>
              <a:t>	</a:t>
            </a:r>
            <a:br>
              <a:rPr lang="en-GB" b="0" dirty="0"/>
            </a:br>
            <a:r>
              <a:rPr lang="en-GB" b="0" dirty="0"/>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338554"/>
          </a:xfrm>
          <a:prstGeom prst="rect">
            <a:avLst/>
          </a:prstGeom>
          <a:noFill/>
        </p:spPr>
        <p:txBody>
          <a:bodyPr wrap="square" rtlCol="0">
            <a:spAutoFit/>
          </a:bodyPr>
          <a:lstStyle/>
          <a:p>
            <a:pPr algn="ctr"/>
            <a:r>
              <a:rPr lang="en-GB" sz="800" dirty="0"/>
              <a:t>Sources: S&amp;P/LSTA Leveraged Loan Index, S&amp;P European Leveraged Loan Index, LCD, an offering of S&amp;P Global Market Intelligence and Bank calculations.</a:t>
            </a:r>
          </a:p>
        </p:txBody>
      </p:sp>
      <p:sp>
        <p:nvSpPr>
          <p:cNvPr id="4" name="Rectangle 1"/>
          <p:cNvSpPr>
            <a:spLocks noChangeArrowheads="1"/>
          </p:cNvSpPr>
          <p:nvPr/>
        </p:nvSpPr>
        <p:spPr bwMode="auto">
          <a:xfrm>
            <a:off x="441980" y="120466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Leveraged loan downgrade to upgrade ratio (three-month rolling </a:t>
            </a:r>
            <a:r>
              <a:rPr lang="en-GB" sz="1800" dirty="0" smtClean="0"/>
              <a:t>average)</a:t>
            </a:r>
            <a:r>
              <a:rPr lang="en-GB" sz="1800" baseline="30000" dirty="0" smtClean="0"/>
              <a:t>(</a:t>
            </a:r>
            <a:r>
              <a:rPr lang="en-GB" sz="1800" baseline="30000" dirty="0"/>
              <a:t>a)</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6569" y="1573992"/>
            <a:ext cx="4937770" cy="4194056"/>
          </a:xfrm>
          <a:prstGeom prst="rect">
            <a:avLst/>
          </a:prstGeom>
          <a:noFill/>
          <a:ln>
            <a:noFill/>
          </a:ln>
        </p:spPr>
      </p:pic>
    </p:spTree>
    <p:extLst>
      <p:ext uri="{BB962C8B-B14F-4D97-AF65-F5344CB8AC3E}">
        <p14:creationId xmlns:p14="http://schemas.microsoft.com/office/powerpoint/2010/main" val="4882579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1: Payments innovation and the need for changes to the regulatory framework</a:t>
            </a:r>
            <a:r>
              <a:rPr lang="en-GB" dirty="0" smtClean="0">
                <a:solidFill>
                  <a:srgbClr val="660066"/>
                </a:solidFill>
              </a:rPr>
              <a:t> </a:t>
            </a:r>
            <a:endParaRPr lang="en-GB" dirty="0"/>
          </a:p>
        </p:txBody>
      </p:sp>
    </p:spTree>
    <p:extLst>
      <p:ext uri="{BB962C8B-B14F-4D97-AF65-F5344CB8AC3E}">
        <p14:creationId xmlns:p14="http://schemas.microsoft.com/office/powerpoint/2010/main" val="37635324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49733"/>
            <a:ext cx="11277600" cy="364174"/>
          </a:xfrm>
        </p:spPr>
        <p:txBody>
          <a:bodyPr/>
          <a:lstStyle/>
          <a:p>
            <a:r>
              <a:rPr lang="en-GB" dirty="0" smtClean="0"/>
              <a:t>Chart A </a:t>
            </a:r>
            <a:r>
              <a:rPr lang="en-GB" b="0" dirty="0"/>
              <a:t>Impact of Covid-19 on UK cash withdrawals</a:t>
            </a:r>
            <a:r>
              <a:rPr lang="en-US" altLang="en-US" b="0" dirty="0" smtClean="0"/>
              <a:t/>
            </a:r>
            <a:br>
              <a:rPr lang="en-US" altLang="en-US" b="0" dirty="0" smtClean="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LINK and Bank calculations.</a:t>
            </a:r>
          </a:p>
        </p:txBody>
      </p:sp>
      <p:sp>
        <p:nvSpPr>
          <p:cNvPr id="4" name="Rectangle 1"/>
          <p:cNvSpPr>
            <a:spLocks noChangeArrowheads="1"/>
          </p:cNvSpPr>
          <p:nvPr/>
        </p:nvSpPr>
        <p:spPr bwMode="auto">
          <a:xfrm>
            <a:off x="441980" y="936963"/>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LINK transaction </a:t>
            </a:r>
            <a:r>
              <a:rPr lang="en-GB" sz="1800" dirty="0" smtClean="0"/>
              <a:t>volumes</a:t>
            </a:r>
            <a:r>
              <a:rPr lang="en-GB" sz="1800" baseline="30000" dirty="0" smtClean="0"/>
              <a:t>(a)</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8494" y="1593525"/>
            <a:ext cx="9621063" cy="3732454"/>
          </a:xfrm>
          <a:prstGeom prst="rect">
            <a:avLst/>
          </a:prstGeom>
        </p:spPr>
      </p:pic>
    </p:spTree>
    <p:extLst>
      <p:ext uri="{BB962C8B-B14F-4D97-AF65-F5344CB8AC3E}">
        <p14:creationId xmlns:p14="http://schemas.microsoft.com/office/powerpoint/2010/main" val="41237833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49733"/>
            <a:ext cx="11277600" cy="364174"/>
          </a:xfrm>
        </p:spPr>
        <p:txBody>
          <a:bodyPr/>
          <a:lstStyle/>
          <a:p>
            <a:r>
              <a:rPr lang="en-GB" dirty="0" smtClean="0"/>
              <a:t>Table 1 </a:t>
            </a:r>
            <a:r>
              <a:rPr lang="en-GB" b="0" dirty="0"/>
              <a:t>Protections offered by current and proposed money-like instruments designed for wide-scale use in the UK</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 Bank of England.</a:t>
            </a:r>
          </a:p>
        </p:txBody>
      </p:sp>
      <p:pic>
        <p:nvPicPr>
          <p:cNvPr id="5" name="Picture 4"/>
          <p:cNvPicPr>
            <a:picLocks noChangeAspect="1"/>
          </p:cNvPicPr>
          <p:nvPr/>
        </p:nvPicPr>
        <p:blipFill>
          <a:blip r:embed="rId3"/>
          <a:stretch>
            <a:fillRect/>
          </a:stretch>
        </p:blipFill>
        <p:spPr>
          <a:xfrm>
            <a:off x="1575804" y="2371063"/>
            <a:ext cx="8637748" cy="2256596"/>
          </a:xfrm>
          <a:prstGeom prst="rect">
            <a:avLst/>
          </a:prstGeom>
        </p:spPr>
      </p:pic>
    </p:spTree>
    <p:extLst>
      <p:ext uri="{BB962C8B-B14F-4D97-AF65-F5344CB8AC3E}">
        <p14:creationId xmlns:p14="http://schemas.microsoft.com/office/powerpoint/2010/main" val="35198176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06606"/>
            <a:ext cx="11277600" cy="364174"/>
          </a:xfrm>
        </p:spPr>
        <p:txBody>
          <a:bodyPr/>
          <a:lstStyle/>
          <a:p>
            <a:r>
              <a:rPr lang="en-GB" altLang="en-US" dirty="0" smtClean="0"/>
              <a:t>Chart </a:t>
            </a:r>
            <a:r>
              <a:rPr lang="en-GB" altLang="en-US" dirty="0"/>
              <a:t>A</a:t>
            </a:r>
            <a:r>
              <a:rPr lang="en-GB" altLang="en-US" dirty="0" smtClean="0"/>
              <a:t>.1 </a:t>
            </a:r>
            <a:r>
              <a:rPr lang="en-GB" b="0" dirty="0"/>
              <a:t>Net lending to UK corporates has increased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 Bank of </a:t>
            </a:r>
            <a:r>
              <a:rPr lang="en-GB" sz="800" dirty="0" smtClean="0"/>
              <a:t>England.</a:t>
            </a:r>
            <a:endParaRPr lang="en-GB" sz="800" dirty="0"/>
          </a:p>
        </p:txBody>
      </p:sp>
      <p:sp>
        <p:nvSpPr>
          <p:cNvPr id="4" name="Rectangle 1"/>
          <p:cNvSpPr>
            <a:spLocks noChangeArrowheads="1"/>
          </p:cNvSpPr>
          <p:nvPr/>
        </p:nvSpPr>
        <p:spPr bwMode="auto">
          <a:xfrm>
            <a:off x="441980" y="688693"/>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Net lending to UK non-financial businesses, split by firm </a:t>
            </a:r>
            <a:r>
              <a:rPr lang="en-GB" sz="1800" dirty="0" smtClean="0"/>
              <a:t>size</a:t>
            </a:r>
            <a:r>
              <a:rPr lang="en-GB" sz="1800" baseline="30000" dirty="0" smtClean="0"/>
              <a:t>(a</a:t>
            </a:r>
            <a:r>
              <a:rPr lang="en-GB" sz="1800" baseline="30000" dirty="0"/>
              <a:t>)(b)(c)</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6336" y="1352714"/>
            <a:ext cx="4943866" cy="4236728"/>
          </a:xfrm>
          <a:prstGeom prst="rect">
            <a:avLst/>
          </a:prstGeom>
          <a:noFill/>
          <a:ln>
            <a:noFill/>
          </a:ln>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051433"/>
            <a:ext cx="11277600" cy="364174"/>
          </a:xfrm>
        </p:spPr>
        <p:txBody>
          <a:bodyPr/>
          <a:lstStyle/>
          <a:p>
            <a:r>
              <a:rPr lang="en-GB" altLang="en-US" dirty="0" smtClean="0"/>
              <a:t>Chart A.2 </a:t>
            </a:r>
            <a:r>
              <a:rPr lang="en-GB" b="0" dirty="0"/>
              <a:t>UK corporate bond issuance has been larger than the average of recent years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Refinitiv</a:t>
            </a:r>
            <a:r>
              <a:rPr lang="en-GB" sz="800" dirty="0"/>
              <a:t> – Deals Business Intelligence and Bank calculations.</a:t>
            </a:r>
          </a:p>
        </p:txBody>
      </p:sp>
      <p:sp>
        <p:nvSpPr>
          <p:cNvPr id="4" name="Rectangle 1"/>
          <p:cNvSpPr>
            <a:spLocks noChangeArrowheads="1"/>
          </p:cNvSpPr>
          <p:nvPr/>
        </p:nvSpPr>
        <p:spPr bwMode="auto">
          <a:xfrm>
            <a:off x="441980" y="1183672"/>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UK PNFC gross bond issuance across all currencies</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3853" y="1685244"/>
            <a:ext cx="4680000" cy="4534793"/>
          </a:xfrm>
          <a:prstGeom prst="rect">
            <a:avLst/>
          </a:prstGeom>
          <a:noFill/>
          <a:ln>
            <a:noFill/>
          </a:ln>
        </p:spPr>
      </p:pic>
    </p:spTree>
    <p:extLst>
      <p:ext uri="{BB962C8B-B14F-4D97-AF65-F5344CB8AC3E}">
        <p14:creationId xmlns:p14="http://schemas.microsoft.com/office/powerpoint/2010/main" val="3262203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041619"/>
            <a:ext cx="11277600" cy="364174"/>
          </a:xfrm>
        </p:spPr>
        <p:txBody>
          <a:bodyPr/>
          <a:lstStyle/>
          <a:p>
            <a:r>
              <a:rPr lang="en-GB" altLang="en-US" dirty="0" smtClean="0"/>
              <a:t>Chart A.3 </a:t>
            </a:r>
            <a:r>
              <a:rPr lang="en-GB" b="0" dirty="0"/>
              <a:t>A range of risky asset prices have recovered somewhat from their large and sudden shifts earlier in the year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ICE/</a:t>
            </a:r>
            <a:r>
              <a:rPr lang="en-GB" sz="800" dirty="0" err="1"/>
              <a:t>BofAML</a:t>
            </a:r>
            <a:r>
              <a:rPr lang="en-GB" sz="800" dirty="0"/>
              <a:t> and Bank calculations.</a:t>
            </a:r>
          </a:p>
        </p:txBody>
      </p:sp>
      <p:sp>
        <p:nvSpPr>
          <p:cNvPr id="4" name="Rectangle 1"/>
          <p:cNvSpPr>
            <a:spLocks noChangeArrowheads="1"/>
          </p:cNvSpPr>
          <p:nvPr/>
        </p:nvSpPr>
        <p:spPr bwMode="auto">
          <a:xfrm>
            <a:off x="441980" y="116966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Changes in equity indices and corporate bond spreads since the December </a:t>
            </a:r>
            <a:r>
              <a:rPr lang="en-GB" sz="1800" i="1" dirty="0" smtClean="0"/>
              <a:t>Report</a:t>
            </a:r>
            <a:r>
              <a:rPr lang="en-GB" sz="1800" baseline="30000" dirty="0" smtClean="0"/>
              <a:t>(a</a:t>
            </a:r>
            <a:r>
              <a:rPr lang="en-GB" sz="1800" baseline="30000" dirty="0"/>
              <a:t>)</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14273" y="1667046"/>
            <a:ext cx="4639674" cy="4680000"/>
          </a:xfrm>
          <a:prstGeom prst="rect">
            <a:avLst/>
          </a:prstGeom>
          <a:noFill/>
          <a:ln>
            <a:noFill/>
          </a:ln>
        </p:spPr>
      </p:pic>
    </p:spTree>
    <p:extLst>
      <p:ext uri="{BB962C8B-B14F-4D97-AF65-F5344CB8AC3E}">
        <p14:creationId xmlns:p14="http://schemas.microsoft.com/office/powerpoint/2010/main" val="41696053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264877"/>
            <a:ext cx="11277600" cy="364174"/>
          </a:xfrm>
        </p:spPr>
        <p:txBody>
          <a:bodyPr/>
          <a:lstStyle/>
          <a:p>
            <a:r>
              <a:rPr lang="en-GB" altLang="en-US" dirty="0" smtClean="0"/>
              <a:t>Chart A.4 </a:t>
            </a:r>
            <a:r>
              <a:rPr lang="en-GB" b="0" dirty="0"/>
              <a:t>In mid-March, even 10-year government bonds came under selling pressure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and Bank calculations.</a:t>
            </a:r>
          </a:p>
        </p:txBody>
      </p:sp>
      <p:sp>
        <p:nvSpPr>
          <p:cNvPr id="4" name="Rectangle 1"/>
          <p:cNvSpPr>
            <a:spLocks noChangeArrowheads="1"/>
          </p:cNvSpPr>
          <p:nvPr/>
        </p:nvSpPr>
        <p:spPr bwMode="auto">
          <a:xfrm>
            <a:off x="441980" y="1169667"/>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Changes in 10-year nominal yields since the December </a:t>
            </a:r>
            <a:r>
              <a:rPr lang="en-GB" sz="1800" i="1" dirty="0"/>
              <a:t>Report</a:t>
            </a:r>
            <a:endParaRPr lang="en-GB" altLang="en-US" sz="1800" i="1"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2400" y="1724260"/>
            <a:ext cx="4986538" cy="4236728"/>
          </a:xfrm>
          <a:prstGeom prst="rect">
            <a:avLst/>
          </a:prstGeom>
          <a:noFill/>
          <a:ln>
            <a:noFill/>
          </a:ln>
        </p:spPr>
      </p:pic>
    </p:spTree>
    <p:extLst>
      <p:ext uri="{BB962C8B-B14F-4D97-AF65-F5344CB8AC3E}">
        <p14:creationId xmlns:p14="http://schemas.microsoft.com/office/powerpoint/2010/main" val="3448682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516655"/>
            <a:ext cx="11277600" cy="364174"/>
          </a:xfrm>
        </p:spPr>
        <p:txBody>
          <a:bodyPr/>
          <a:lstStyle/>
          <a:p>
            <a:r>
              <a:rPr lang="en-GB" altLang="en-US" dirty="0" smtClean="0"/>
              <a:t>Chart A.5 </a:t>
            </a:r>
            <a:r>
              <a:rPr lang="en-GB" b="0" dirty="0"/>
              <a:t>For daily margin calls, the biggest increases were on client accounts, and the scale has declined as market conditions have improved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411547" y="6402852"/>
            <a:ext cx="6502632" cy="215444"/>
          </a:xfrm>
          <a:prstGeom prst="rect">
            <a:avLst/>
          </a:prstGeom>
          <a:noFill/>
        </p:spPr>
        <p:txBody>
          <a:bodyPr wrap="square" rtlCol="0">
            <a:spAutoFit/>
          </a:bodyPr>
          <a:lstStyle/>
          <a:p>
            <a:pPr algn="ctr"/>
            <a:r>
              <a:rPr lang="en-GB" sz="800" dirty="0"/>
              <a:t>Source: Supervisory returns.</a:t>
            </a:r>
          </a:p>
        </p:txBody>
      </p:sp>
      <p:sp>
        <p:nvSpPr>
          <p:cNvPr id="4" name="Rectangle 1"/>
          <p:cNvSpPr>
            <a:spLocks noChangeArrowheads="1"/>
          </p:cNvSpPr>
          <p:nvPr/>
        </p:nvSpPr>
        <p:spPr bwMode="auto">
          <a:xfrm>
            <a:off x="441980" y="1698742"/>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Variation margin on centrally cleared derivatives, as a ratio to the January </a:t>
            </a:r>
            <a:r>
              <a:rPr lang="en-GB" sz="1800" dirty="0" smtClean="0"/>
              <a:t>average</a:t>
            </a:r>
            <a:r>
              <a:rPr lang="en-GB" sz="1800" baseline="30000" dirty="0" smtClean="0"/>
              <a:t>(a</a:t>
            </a:r>
            <a:r>
              <a:rPr lang="en-GB" sz="1800" baseline="30000" dirty="0"/>
              <a:t>)</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7284" y="2017492"/>
            <a:ext cx="4051776" cy="4320000"/>
          </a:xfrm>
          <a:prstGeom prst="rect">
            <a:avLst/>
          </a:prstGeom>
          <a:noFill/>
          <a:ln>
            <a:noFill/>
          </a:ln>
        </p:spPr>
      </p:pic>
    </p:spTree>
    <p:extLst>
      <p:ext uri="{BB962C8B-B14F-4D97-AF65-F5344CB8AC3E}">
        <p14:creationId xmlns:p14="http://schemas.microsoft.com/office/powerpoint/2010/main" val="3999801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334568"/>
            <a:ext cx="11277600" cy="364174"/>
          </a:xfrm>
        </p:spPr>
        <p:txBody>
          <a:bodyPr/>
          <a:lstStyle/>
          <a:p>
            <a:r>
              <a:rPr lang="en-GB" altLang="en-US" dirty="0" smtClean="0"/>
              <a:t>Chart A.6 </a:t>
            </a:r>
            <a:r>
              <a:rPr lang="en-GB" b="0" dirty="0"/>
              <a:t>At the start of the Covid-19 shock, open-ended funds became net sellers of UK corporate bonds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FCA transaction (MiFID II) data, Bloomberg Finance L.P. and Bank calculations.</a:t>
            </a:r>
          </a:p>
        </p:txBody>
      </p:sp>
      <p:sp>
        <p:nvSpPr>
          <p:cNvPr id="4" name="Rectangle 1"/>
          <p:cNvSpPr>
            <a:spLocks noChangeArrowheads="1"/>
          </p:cNvSpPr>
          <p:nvPr/>
        </p:nvSpPr>
        <p:spPr bwMode="auto">
          <a:xfrm>
            <a:off x="441980" y="132941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Five-day rolling sum of net purchases of sterling denominated UK corporate bonds by </a:t>
            </a:r>
            <a:r>
              <a:rPr lang="en-GB" sz="1800" dirty="0" smtClean="0"/>
              <a:t>sector</a:t>
            </a:r>
            <a:r>
              <a:rPr lang="en-GB" sz="1800" baseline="30000" dirty="0" smtClean="0"/>
              <a:t>(a</a:t>
            </a:r>
            <a:r>
              <a:rPr lang="en-GB" sz="1800" baseline="30000" dirty="0"/>
              <a:t>)</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78442" y="1806499"/>
            <a:ext cx="5010922" cy="4680000"/>
          </a:xfrm>
          <a:prstGeom prst="rect">
            <a:avLst/>
          </a:prstGeom>
          <a:noFill/>
          <a:ln>
            <a:noFill/>
          </a:ln>
        </p:spPr>
      </p:pic>
    </p:spTree>
    <p:extLst>
      <p:ext uri="{BB962C8B-B14F-4D97-AF65-F5344CB8AC3E}">
        <p14:creationId xmlns:p14="http://schemas.microsoft.com/office/powerpoint/2010/main" val="37307726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334568"/>
            <a:ext cx="11277600" cy="364174"/>
          </a:xfrm>
        </p:spPr>
        <p:txBody>
          <a:bodyPr/>
          <a:lstStyle/>
          <a:p>
            <a:r>
              <a:rPr lang="en-GB" altLang="en-US" dirty="0" smtClean="0"/>
              <a:t>Chart A.7 </a:t>
            </a:r>
            <a:r>
              <a:rPr lang="en-GB" b="0" dirty="0"/>
              <a:t>Hedge funds have reduced their gilt repo activity since March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Sterling Money Market data collection and Bank calculations.</a:t>
            </a:r>
          </a:p>
        </p:txBody>
      </p:sp>
      <p:sp>
        <p:nvSpPr>
          <p:cNvPr id="4" name="Rectangle 1"/>
          <p:cNvSpPr>
            <a:spLocks noChangeArrowheads="1"/>
          </p:cNvSpPr>
          <p:nvPr/>
        </p:nvSpPr>
        <p:spPr bwMode="auto">
          <a:xfrm>
            <a:off x="441980" y="132941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Outstanding stock of hedge fund repo </a:t>
            </a:r>
            <a:r>
              <a:rPr lang="en-GB" sz="1800" dirty="0" smtClean="0"/>
              <a:t>positions</a:t>
            </a:r>
            <a:r>
              <a:rPr lang="en-GB" sz="1800" baseline="30000" dirty="0" smtClean="0"/>
              <a:t>(a</a:t>
            </a:r>
            <a:r>
              <a:rPr lang="en-GB" sz="1800" baseline="30000" dirty="0"/>
              <a:t>)</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5516" y="1844843"/>
            <a:ext cx="5197641" cy="4406197"/>
          </a:xfrm>
          <a:prstGeom prst="rect">
            <a:avLst/>
          </a:prstGeom>
          <a:noFill/>
          <a:ln>
            <a:noFill/>
          </a:ln>
        </p:spPr>
      </p:pic>
    </p:spTree>
    <p:extLst>
      <p:ext uri="{BB962C8B-B14F-4D97-AF65-F5344CB8AC3E}">
        <p14:creationId xmlns:p14="http://schemas.microsoft.com/office/powerpoint/2010/main" val="661124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591242"/>
            <a:ext cx="11277600" cy="364174"/>
          </a:xfrm>
        </p:spPr>
        <p:txBody>
          <a:bodyPr/>
          <a:lstStyle/>
          <a:p>
            <a:r>
              <a:rPr lang="en-GB" altLang="en-US" dirty="0" smtClean="0"/>
              <a:t>Chart A.8 </a:t>
            </a:r>
            <a:r>
              <a:rPr lang="en-GB" b="0" dirty="0"/>
              <a:t>Dealers widened bid-offer spreads during the ‘dash for cash’, but have since reduced them 	</a:t>
            </a:r>
            <a:br>
              <a:rPr lang="en-GB" b="0" dirty="0"/>
            </a:br>
            <a:r>
              <a:rPr lang="en-GB" b="0" dirty="0"/>
              <a:t/>
            </a:r>
            <a:br>
              <a:rPr lang="en-GB" b="0" dirty="0"/>
            </a:br>
            <a:r>
              <a:rPr lang="en-GB" b="0" dirty="0"/>
              <a:t>	</a:t>
            </a:r>
            <a:br>
              <a:rPr lang="en-GB" b="0" dirty="0"/>
            </a:br>
            <a:r>
              <a:rPr lang="en-GB" b="0" dirty="0"/>
              <a:t>	</a:t>
            </a:r>
            <a:br>
              <a:rPr lang="en-GB" b="0" dirty="0"/>
            </a:br>
            <a:endParaRPr lang="en-GB" b="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by </a:t>
            </a:r>
            <a:r>
              <a:rPr lang="en-GB" sz="800" dirty="0" err="1"/>
              <a:t>Refinitiv</a:t>
            </a:r>
            <a:r>
              <a:rPr lang="en-GB" sz="800" dirty="0"/>
              <a:t> and Bank calculations.</a:t>
            </a:r>
          </a:p>
        </p:txBody>
      </p:sp>
      <p:sp>
        <p:nvSpPr>
          <p:cNvPr id="4" name="Rectangle 1"/>
          <p:cNvSpPr>
            <a:spLocks noChangeArrowheads="1"/>
          </p:cNvSpPr>
          <p:nvPr/>
        </p:nvSpPr>
        <p:spPr bwMode="auto">
          <a:xfrm>
            <a:off x="441980" y="1221910"/>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Bid-offer spreads on gilts and US </a:t>
            </a:r>
            <a:r>
              <a:rPr lang="en-GB" sz="1800" dirty="0" smtClean="0"/>
              <a:t>Treasuries</a:t>
            </a:r>
            <a:r>
              <a:rPr lang="en-GB" sz="1800" baseline="30000" dirty="0" smtClean="0"/>
              <a:t>(a</a:t>
            </a:r>
            <a:r>
              <a:rPr lang="en-GB" sz="1800" baseline="30000" dirty="0"/>
              <a:t>)</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13221" y="1591243"/>
            <a:ext cx="5185451" cy="4427381"/>
          </a:xfrm>
          <a:prstGeom prst="rect">
            <a:avLst/>
          </a:prstGeom>
          <a:noFill/>
          <a:ln>
            <a:noFill/>
          </a:ln>
        </p:spPr>
      </p:pic>
    </p:spTree>
    <p:extLst>
      <p:ext uri="{BB962C8B-B14F-4D97-AF65-F5344CB8AC3E}">
        <p14:creationId xmlns:p14="http://schemas.microsoft.com/office/powerpoint/2010/main" val="373819861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1432</TotalTime>
  <Words>1013</Words>
  <Application>Microsoft Office PowerPoint</Application>
  <PresentationFormat>Widescreen</PresentationFormat>
  <Paragraphs>99</Paragraphs>
  <Slides>16</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Bank LINKS Template</vt:lpstr>
      <vt:lpstr>PowerPoint Presentation</vt:lpstr>
      <vt:lpstr>Chart A.1 Net lending to UK corporates has increased   </vt:lpstr>
      <vt:lpstr>Chart A.2 UK corporate bond issuance has been larger than the average of recent years     </vt:lpstr>
      <vt:lpstr>Chart A.3 A range of risky asset prices have recovered somewhat from their large and sudden shifts earlier in the year     </vt:lpstr>
      <vt:lpstr>Chart A.4 In mid-March, even 10-year government bonds came under selling pressure       </vt:lpstr>
      <vt:lpstr>Chart A.5 For daily margin calls, the biggest increases were on client accounts, and the scale has declined as market conditions have improved       </vt:lpstr>
      <vt:lpstr>Chart A.6 At the start of the Covid-19 shock, open-ended funds became net sellers of UK corporate bonds       </vt:lpstr>
      <vt:lpstr>Chart A.7 Hedge funds have reduced their gilt repo activity since March       </vt:lpstr>
      <vt:lpstr>Chart A.8 Dealers widened bid-offer spreads during the ‘dash for cash’, but have since reduced them        </vt:lpstr>
      <vt:lpstr>Chart A.9 Repo spreads have returned to historical averages          </vt:lpstr>
      <vt:lpstr>Chart A.10 The cost of raising dollars from other currencies is closely aligned to ‘onshore’ dollar funding            </vt:lpstr>
      <vt:lpstr>Chart A.11 Large-scale selling of ‘fallen angels’ could make it difficult for dealers to intermediate high-yield bond markets              </vt:lpstr>
      <vt:lpstr>Chart A.12 A large number of leveraged loans have been downgraded during the shock                </vt:lpstr>
      <vt:lpstr>PowerPoint Presentation</vt:lpstr>
      <vt:lpstr>Chart A Impact of Covid-19 on UK cash withdrawals </vt:lpstr>
      <vt:lpstr>Table 1 Protections offered by current and proposed money-like instruments designed for wide-scale use in the UK</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Fraser, Stacey</cp:lastModifiedBy>
  <cp:revision>262</cp:revision>
  <dcterms:created xsi:type="dcterms:W3CDTF">2019-04-05T13:20:41Z</dcterms:created>
  <dcterms:modified xsi:type="dcterms:W3CDTF">2020-09-28T14:31:44Z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