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25"/>
  </p:notesMasterIdLst>
  <p:sldIdLst>
    <p:sldId id="364" r:id="rId2"/>
    <p:sldId id="365" r:id="rId3"/>
    <p:sldId id="370" r:id="rId4"/>
    <p:sldId id="371" r:id="rId5"/>
    <p:sldId id="372" r:id="rId6"/>
    <p:sldId id="366" r:id="rId7"/>
    <p:sldId id="367" r:id="rId8"/>
    <p:sldId id="373" r:id="rId9"/>
    <p:sldId id="374" r:id="rId10"/>
    <p:sldId id="375" r:id="rId11"/>
    <p:sldId id="376" r:id="rId12"/>
    <p:sldId id="368" r:id="rId13"/>
    <p:sldId id="369" r:id="rId14"/>
    <p:sldId id="377" r:id="rId15"/>
    <p:sldId id="378" r:id="rId16"/>
    <p:sldId id="379" r:id="rId17"/>
    <p:sldId id="380" r:id="rId18"/>
    <p:sldId id="381" r:id="rId19"/>
    <p:sldId id="382" r:id="rId20"/>
    <p:sldId id="383" r:id="rId21"/>
    <p:sldId id="385" r:id="rId22"/>
    <p:sldId id="386" r:id="rId23"/>
    <p:sldId id="384"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62596" autoAdjust="0"/>
  </p:normalViewPr>
  <p:slideViewPr>
    <p:cSldViewPr snapToGrid="0" showGuides="1">
      <p:cViewPr varScale="1">
        <p:scale>
          <a:sx n="73" d="100"/>
          <a:sy n="73" d="100"/>
        </p:scale>
        <p:origin x="1284" y="56"/>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11/08/2020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The CET1 capital ratio is defined as CET1 capital expressed as a percentage of risk-weighted assets. Major UK banks are Barclays, HSBC, Lloyds Banking Group, Nationwide, </a:t>
            </a:r>
            <a:r>
              <a:rPr lang="en-GB" sz="1200" kern="1200" dirty="0" err="1" smtClean="0">
                <a:solidFill>
                  <a:schemeClr val="tx1"/>
                </a:solidFill>
                <a:effectLst/>
                <a:latin typeface="+mn-lt"/>
                <a:ea typeface="+mn-ea"/>
                <a:cs typeface="+mn-cs"/>
              </a:rPr>
              <a:t>Natwest</a:t>
            </a:r>
            <a:r>
              <a:rPr lang="en-GB" sz="1200" kern="1200" dirty="0" smtClean="0">
                <a:solidFill>
                  <a:schemeClr val="tx1"/>
                </a:solidFill>
                <a:effectLst/>
                <a:latin typeface="+mn-lt"/>
                <a:ea typeface="+mn-ea"/>
                <a:cs typeface="+mn-cs"/>
              </a:rPr>
              <a:t> Group, Santander UK and Standard Chartered. From 2011, data are CET1 capital ratios as reported by banks. Prior to 2011, data are Bank estimates of banks' CET1 ratios.</a:t>
            </a:r>
          </a:p>
          <a:p>
            <a:pPr marL="228600" indent="-228600">
              <a:buAutoNum type="alphaLcParenBoth"/>
            </a:pPr>
            <a:r>
              <a:rPr lang="en-GB" sz="1200" kern="1200" dirty="0" smtClean="0">
                <a:solidFill>
                  <a:schemeClr val="tx1"/>
                </a:solidFill>
                <a:effectLst/>
                <a:latin typeface="+mn-lt"/>
                <a:ea typeface="+mn-ea"/>
                <a:cs typeface="+mn-cs"/>
              </a:rPr>
              <a:t>Capital figures are year-end, except 2020 H1.</a:t>
            </a:r>
          </a:p>
          <a:p>
            <a:pPr marL="228600" indent="-228600">
              <a:buAutoNum type="alphaLcParenBoth"/>
            </a:pPr>
            <a:r>
              <a:rPr lang="en-GB" sz="1200" kern="1200" dirty="0" smtClean="0">
                <a:solidFill>
                  <a:schemeClr val="tx1"/>
                </a:solidFill>
                <a:effectLst/>
                <a:latin typeface="+mn-lt"/>
                <a:ea typeface="+mn-ea"/>
                <a:cs typeface="+mn-cs"/>
              </a:rPr>
              <a:t>2020 H1 data reflect Q2 for those banks who had reported Q2 results by 3 August, and Q1 for those that had not.</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832593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Based on end 2019-exposures.</a:t>
            </a:r>
          </a:p>
          <a:p>
            <a:pPr marL="228600" indent="-228600">
              <a:buAutoNum type="alphaLcParenBoth"/>
            </a:pPr>
            <a:r>
              <a:rPr lang="en-GB" sz="1200" kern="1200" dirty="0" smtClean="0">
                <a:solidFill>
                  <a:schemeClr val="tx1"/>
                </a:solidFill>
                <a:effectLst/>
                <a:latin typeface="+mn-lt"/>
                <a:ea typeface="+mn-ea"/>
                <a:cs typeface="+mn-cs"/>
              </a:rPr>
              <a:t>Percentage figures in parentheses show proportion of total regional exposure.</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13</a:t>
            </a:fld>
            <a:endParaRPr lang="en-GB"/>
          </a:p>
        </p:txBody>
      </p:sp>
    </p:spTree>
    <p:extLst>
      <p:ext uri="{BB962C8B-B14F-4D97-AF65-F5344CB8AC3E}">
        <p14:creationId xmlns:p14="http://schemas.microsoft.com/office/powerpoint/2010/main" val="17285950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Cumulative impairment charge rates = (two-year total impairment charge)/(average gross on balance sheet exposure), the denominator is the simple average of the banks’ end-2019 and projections of their end-2020 exposures.</a:t>
            </a:r>
          </a:p>
        </p:txBody>
      </p:sp>
      <p:sp>
        <p:nvSpPr>
          <p:cNvPr id="4" name="Slide Number Placeholder 3"/>
          <p:cNvSpPr>
            <a:spLocks noGrp="1"/>
          </p:cNvSpPr>
          <p:nvPr>
            <p:ph type="sldNum" sz="quarter" idx="10"/>
          </p:nvPr>
        </p:nvSpPr>
        <p:spPr/>
        <p:txBody>
          <a:bodyPr/>
          <a:lstStyle/>
          <a:p>
            <a:fld id="{B378B890-4368-41A1-A4CA-B95169D697D2}" type="slidenum">
              <a:rPr lang="en-GB" smtClean="0"/>
              <a:t>14</a:t>
            </a:fld>
            <a:endParaRPr lang="en-GB"/>
          </a:p>
        </p:txBody>
      </p:sp>
    </p:spTree>
    <p:extLst>
      <p:ext uri="{BB962C8B-B14F-4D97-AF65-F5344CB8AC3E}">
        <p14:creationId xmlns:p14="http://schemas.microsoft.com/office/powerpoint/2010/main" val="3828492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Applies a house price shock to end-2019 LTV distribution of participating banks’ UK mortgage exposures.</a:t>
            </a:r>
          </a:p>
          <a:p>
            <a:pPr marL="228600" indent="-228600">
              <a:buAutoNum type="alphaLcParenBoth"/>
            </a:pPr>
            <a:r>
              <a:rPr lang="en-GB" sz="1200" kern="1200" dirty="0" smtClean="0">
                <a:solidFill>
                  <a:schemeClr val="tx1"/>
                </a:solidFill>
                <a:effectLst/>
                <a:latin typeface="+mn-lt"/>
                <a:ea typeface="+mn-ea"/>
                <a:cs typeface="+mn-cs"/>
              </a:rPr>
              <a:t>The 15% decrease in the house price index is consistent with that incorporated in the May desktop stress test scenario.</a:t>
            </a:r>
          </a:p>
        </p:txBody>
      </p:sp>
      <p:sp>
        <p:nvSpPr>
          <p:cNvPr id="4" name="Slide Number Placeholder 3"/>
          <p:cNvSpPr>
            <a:spLocks noGrp="1"/>
          </p:cNvSpPr>
          <p:nvPr>
            <p:ph type="sldNum" sz="quarter" idx="10"/>
          </p:nvPr>
        </p:nvSpPr>
        <p:spPr/>
        <p:txBody>
          <a:bodyPr/>
          <a:lstStyle/>
          <a:p>
            <a:fld id="{B378B890-4368-41A1-A4CA-B95169D697D2}" type="slidenum">
              <a:rPr lang="en-GB" smtClean="0"/>
              <a:t>15</a:t>
            </a:fld>
            <a:endParaRPr lang="en-GB"/>
          </a:p>
        </p:txBody>
      </p:sp>
    </p:spTree>
    <p:extLst>
      <p:ext uri="{BB962C8B-B14F-4D97-AF65-F5344CB8AC3E}">
        <p14:creationId xmlns:p14="http://schemas.microsoft.com/office/powerpoint/2010/main" val="13190397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16</a:t>
            </a:fld>
            <a:endParaRPr lang="en-GB"/>
          </a:p>
        </p:txBody>
      </p:sp>
    </p:spTree>
    <p:extLst>
      <p:ext uri="{BB962C8B-B14F-4D97-AF65-F5344CB8AC3E}">
        <p14:creationId xmlns:p14="http://schemas.microsoft.com/office/powerpoint/2010/main" val="3008469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17</a:t>
            </a:fld>
            <a:endParaRPr lang="en-GB"/>
          </a:p>
        </p:txBody>
      </p:sp>
    </p:spTree>
    <p:extLst>
      <p:ext uri="{BB962C8B-B14F-4D97-AF65-F5344CB8AC3E}">
        <p14:creationId xmlns:p14="http://schemas.microsoft.com/office/powerpoint/2010/main" val="15426339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Cumulative GDP loss is calculated as the sum of quarterly differences between baseline and stressed GDP scenarios. The baseline for </a:t>
            </a:r>
            <a:r>
              <a:rPr lang="en-GB" sz="1200" i="1" kern="1200" dirty="0" smtClean="0">
                <a:solidFill>
                  <a:schemeClr val="tx1"/>
                </a:solidFill>
                <a:effectLst/>
                <a:latin typeface="+mn-lt"/>
                <a:ea typeface="+mn-ea"/>
                <a:cs typeface="+mn-cs"/>
              </a:rPr>
              <a:t>MPR</a:t>
            </a:r>
            <a:r>
              <a:rPr lang="en-GB" sz="1200" kern="1200" dirty="0" smtClean="0">
                <a:solidFill>
                  <a:schemeClr val="tx1"/>
                </a:solidFill>
                <a:effectLst/>
                <a:latin typeface="+mn-lt"/>
                <a:ea typeface="+mn-ea"/>
                <a:cs typeface="+mn-cs"/>
              </a:rPr>
              <a:t> scenarios is taken from the January 2020 </a:t>
            </a:r>
            <a:r>
              <a:rPr lang="en-GB" sz="1200" i="1" kern="1200" dirty="0" smtClean="0">
                <a:solidFill>
                  <a:schemeClr val="tx1"/>
                </a:solidFill>
                <a:effectLst/>
                <a:latin typeface="+mn-lt"/>
                <a:ea typeface="+mn-ea"/>
                <a:cs typeface="+mn-cs"/>
              </a:rPr>
              <a:t>MPR</a:t>
            </a:r>
            <a:r>
              <a:rPr lang="en-GB"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B378B890-4368-41A1-A4CA-B95169D697D2}" type="slidenum">
              <a:rPr lang="en-GB" smtClean="0"/>
              <a:t>18</a:t>
            </a:fld>
            <a:endParaRPr lang="en-GB"/>
          </a:p>
        </p:txBody>
      </p:sp>
    </p:spTree>
    <p:extLst>
      <p:ext uri="{BB962C8B-B14F-4D97-AF65-F5344CB8AC3E}">
        <p14:creationId xmlns:p14="http://schemas.microsoft.com/office/powerpoint/2010/main" val="34080983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19</a:t>
            </a:fld>
            <a:endParaRPr lang="en-GB"/>
          </a:p>
        </p:txBody>
      </p:sp>
    </p:spTree>
    <p:extLst>
      <p:ext uri="{BB962C8B-B14F-4D97-AF65-F5344CB8AC3E}">
        <p14:creationId xmlns:p14="http://schemas.microsoft.com/office/powerpoint/2010/main" val="34054931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Cumulative GDP loss is calculated as the sum of quarterly differences between baseline and stressed GDP scenarios. The baseline for </a:t>
            </a:r>
            <a:r>
              <a:rPr lang="en-GB" sz="1200" i="1" kern="1200" dirty="0" smtClean="0">
                <a:solidFill>
                  <a:schemeClr val="tx1"/>
                </a:solidFill>
                <a:effectLst/>
                <a:latin typeface="+mn-lt"/>
                <a:ea typeface="+mn-ea"/>
                <a:cs typeface="+mn-cs"/>
              </a:rPr>
              <a:t>MPR</a:t>
            </a:r>
            <a:r>
              <a:rPr lang="en-GB" sz="1200" kern="1200" dirty="0" smtClean="0">
                <a:solidFill>
                  <a:schemeClr val="tx1"/>
                </a:solidFill>
                <a:effectLst/>
                <a:latin typeface="+mn-lt"/>
                <a:ea typeface="+mn-ea"/>
                <a:cs typeface="+mn-cs"/>
              </a:rPr>
              <a:t> scenarios is taken from the January 2020 </a:t>
            </a:r>
            <a:r>
              <a:rPr lang="en-GB" sz="1200" i="1" kern="1200" dirty="0" smtClean="0">
                <a:solidFill>
                  <a:schemeClr val="tx1"/>
                </a:solidFill>
                <a:effectLst/>
                <a:latin typeface="+mn-lt"/>
                <a:ea typeface="+mn-ea"/>
                <a:cs typeface="+mn-cs"/>
              </a:rPr>
              <a:t>MPR</a:t>
            </a:r>
            <a:r>
              <a:rPr lang="en-GB"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B378B890-4368-41A1-A4CA-B95169D697D2}" type="slidenum">
              <a:rPr lang="en-GB" smtClean="0"/>
              <a:t>20</a:t>
            </a:fld>
            <a:endParaRPr lang="en-GB"/>
          </a:p>
        </p:txBody>
      </p:sp>
    </p:spTree>
    <p:extLst>
      <p:ext uri="{BB962C8B-B14F-4D97-AF65-F5344CB8AC3E}">
        <p14:creationId xmlns:p14="http://schemas.microsoft.com/office/powerpoint/2010/main" val="42535319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21</a:t>
            </a:fld>
            <a:endParaRPr lang="en-GB"/>
          </a:p>
        </p:txBody>
      </p:sp>
    </p:spTree>
    <p:extLst>
      <p:ext uri="{BB962C8B-B14F-4D97-AF65-F5344CB8AC3E}">
        <p14:creationId xmlns:p14="http://schemas.microsoft.com/office/powerpoint/2010/main" val="3777148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22</a:t>
            </a:fld>
            <a:endParaRPr lang="en-GB"/>
          </a:p>
        </p:txBody>
      </p:sp>
    </p:spTree>
    <p:extLst>
      <p:ext uri="{BB962C8B-B14F-4D97-AF65-F5344CB8AC3E}">
        <p14:creationId xmlns:p14="http://schemas.microsoft.com/office/powerpoint/2010/main" val="244443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Major UK banks are Barclays, HSBC, Lloyds, Nationwide, </a:t>
            </a:r>
            <a:r>
              <a:rPr lang="en-GB" sz="1200" kern="1200" dirty="0" err="1" smtClean="0">
                <a:solidFill>
                  <a:schemeClr val="tx1"/>
                </a:solidFill>
                <a:effectLst/>
                <a:latin typeface="+mn-lt"/>
                <a:ea typeface="+mn-ea"/>
                <a:cs typeface="+mn-cs"/>
              </a:rPr>
              <a:t>Natwest</a:t>
            </a:r>
            <a:r>
              <a:rPr lang="en-GB" sz="1200" kern="1200" dirty="0" smtClean="0">
                <a:solidFill>
                  <a:schemeClr val="tx1"/>
                </a:solidFill>
                <a:effectLst/>
                <a:latin typeface="+mn-lt"/>
                <a:ea typeface="+mn-ea"/>
                <a:cs typeface="+mn-cs"/>
              </a:rPr>
              <a:t> Group, Santander UK and Standard Chartered.</a:t>
            </a: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10154546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R"/>
            </a:pPr>
            <a:r>
              <a:rPr lang="en-GB" sz="1200" kern="1200" dirty="0" smtClean="0">
                <a:solidFill>
                  <a:schemeClr val="tx1"/>
                </a:solidFill>
                <a:effectLst/>
                <a:latin typeface="+mn-lt"/>
                <a:ea typeface="+mn-ea"/>
                <a:cs typeface="+mn-cs"/>
              </a:rPr>
              <a:t>Three-year cumulative GDP loss is calculated as the sum of quarterly differences between baseline and stressed GDP scenarios and expressed as a percentage of 2019 annual GDP. The baseline for MPR scenarios is taken from the January 2020 MPR.</a:t>
            </a:r>
          </a:p>
        </p:txBody>
      </p:sp>
      <p:sp>
        <p:nvSpPr>
          <p:cNvPr id="4" name="Slide Number Placeholder 3"/>
          <p:cNvSpPr>
            <a:spLocks noGrp="1"/>
          </p:cNvSpPr>
          <p:nvPr>
            <p:ph type="sldNum" sz="quarter" idx="10"/>
          </p:nvPr>
        </p:nvSpPr>
        <p:spPr/>
        <p:txBody>
          <a:bodyPr/>
          <a:lstStyle/>
          <a:p>
            <a:fld id="{B378B890-4368-41A1-A4CA-B95169D697D2}" type="slidenum">
              <a:rPr lang="en-GB" smtClean="0"/>
              <a:t>23</a:t>
            </a:fld>
            <a:endParaRPr lang="en-GB"/>
          </a:p>
        </p:txBody>
      </p:sp>
    </p:spTree>
    <p:extLst>
      <p:ext uri="{BB962C8B-B14F-4D97-AF65-F5344CB8AC3E}">
        <p14:creationId xmlns:p14="http://schemas.microsoft.com/office/powerpoint/2010/main" val="2727970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The CET1 capital ratio is defined as CET1 capital expressed as a percentage of risk-weighted assets (RWAs), where both terms are defined in line with CRR and the UK implementation of CRD IV via the PRA Rulebook.</a:t>
            </a:r>
          </a:p>
          <a:p>
            <a:pPr marL="228600" indent="-228600">
              <a:buAutoNum type="alphaLcParenBoth"/>
            </a:pPr>
            <a:r>
              <a:rPr lang="en-GB" sz="1200" kern="1200" dirty="0" smtClean="0">
                <a:solidFill>
                  <a:schemeClr val="tx1"/>
                </a:solidFill>
                <a:effectLst/>
                <a:latin typeface="+mn-lt"/>
                <a:ea typeface="+mn-ea"/>
                <a:cs typeface="+mn-cs"/>
              </a:rPr>
              <a:t>The May desktop and ‘reverse stress test’s incorporates the effects of amendments to CRR applicable from 27 June 2020 to allow 100% relief of eligible IFRS 9 provisions until the end of 2021. This was not incorporated in the 2019 stress test.</a:t>
            </a: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4228989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The figures in this table set out the drivers of capital drawdown from the start of the respective projection. Previous publications have set out these figures on the basis of a stress to baseline scenario comparison.</a:t>
            </a:r>
          </a:p>
          <a:p>
            <a:pPr marL="228600" indent="-228600">
              <a:buAutoNum type="alphaLcParenBoth"/>
            </a:pPr>
            <a:r>
              <a:rPr lang="en-GB" sz="1200" kern="1200" dirty="0" smtClean="0">
                <a:solidFill>
                  <a:schemeClr val="tx1"/>
                </a:solidFill>
                <a:effectLst/>
                <a:latin typeface="+mn-lt"/>
                <a:ea typeface="+mn-ea"/>
                <a:cs typeface="+mn-cs"/>
              </a:rPr>
              <a:t>The Start point for the ‘reverse stress test’ is end-2019. The 2019 stress test start point is end‑2018. The CET1 capital low point for both scenarios is in year 2 of the projection.</a:t>
            </a:r>
          </a:p>
          <a:p>
            <a:pPr marL="228600" indent="-228600">
              <a:buAutoNum type="alphaLcParenBoth"/>
            </a:pPr>
            <a:r>
              <a:rPr lang="en-GB" sz="1200" kern="1200" dirty="0" smtClean="0">
                <a:solidFill>
                  <a:schemeClr val="tx1"/>
                </a:solidFill>
                <a:effectLst/>
                <a:latin typeface="+mn-lt"/>
                <a:ea typeface="+mn-ea"/>
                <a:cs typeface="+mn-cs"/>
              </a:rPr>
              <a:t>The CET1 capital ratio is defined as CET1 capital expressed as a percentage of RWAs, where both terms are defined in line with CRR and the UK implementation of CRD IV via the PRA Rulebook.</a:t>
            </a:r>
          </a:p>
          <a:p>
            <a:pPr marL="228600" indent="-228600">
              <a:buAutoNum type="alphaLcParenBoth"/>
            </a:pPr>
            <a:r>
              <a:rPr lang="en-GB" sz="1200" kern="1200" dirty="0" smtClean="0">
                <a:solidFill>
                  <a:schemeClr val="tx1"/>
                </a:solidFill>
                <a:effectLst/>
                <a:latin typeface="+mn-lt"/>
                <a:ea typeface="+mn-ea"/>
                <a:cs typeface="+mn-cs"/>
              </a:rPr>
              <a:t>To produce the aggregate results of the ‘reverse stress test’ in a single currency, the Bank has converted the results of US dollar reporters HSBC and SCB into sterling assuming exchange rates remain fixed at their 2020 Q1 level over 2020 and 2021. For comparison purposes, the 2019 stress test results in this table have also been presented on a constant exchange rate basis, except for the ‘End CET1 ratio’. This row alone has been calculated on a dynamic exchange rate basis </a:t>
            </a:r>
            <a:r>
              <a:rPr lang="en-GB" sz="1200" kern="1200" dirty="0" err="1" smtClean="0">
                <a:solidFill>
                  <a:schemeClr val="tx1"/>
                </a:solidFill>
                <a:effectLst/>
                <a:latin typeface="+mn-lt"/>
                <a:ea typeface="+mn-ea"/>
                <a:cs typeface="+mn-cs"/>
              </a:rPr>
              <a:t>ie</a:t>
            </a:r>
            <a:r>
              <a:rPr lang="en-GB" sz="1200" kern="1200" dirty="0" smtClean="0">
                <a:solidFill>
                  <a:schemeClr val="tx1"/>
                </a:solidFill>
                <a:effectLst/>
                <a:latin typeface="+mn-lt"/>
                <a:ea typeface="+mn-ea"/>
                <a:cs typeface="+mn-cs"/>
              </a:rPr>
              <a:t> based on the exchange rate paths specified in the 2019 stress test scenario.</a:t>
            </a:r>
          </a:p>
          <a:p>
            <a:pPr marL="228600" indent="-228600">
              <a:buAutoNum type="alphaLcParenBoth"/>
            </a:pPr>
            <a:r>
              <a:rPr lang="en-GB" sz="1200" kern="1200" dirty="0" smtClean="0">
                <a:solidFill>
                  <a:schemeClr val="tx1"/>
                </a:solidFill>
                <a:effectLst/>
                <a:latin typeface="+mn-lt"/>
                <a:ea typeface="+mn-ea"/>
                <a:cs typeface="+mn-cs"/>
              </a:rPr>
              <a:t>The ‘reverse stress test’ incorporates the effect of amendments to Capital Requirements Regulation applicable from 27 June 2020 to allow 100% relief of eligible IFRS 9 provisions until the end of 2021. This was not incorporated in the 2019 stress test.</a:t>
            </a:r>
          </a:p>
          <a:p>
            <a:pPr marL="228600" indent="-228600">
              <a:buAutoNum type="alphaLcParenBoth"/>
            </a:pPr>
            <a:r>
              <a:rPr lang="en-GB" sz="1200" kern="1200" dirty="0" smtClean="0">
                <a:solidFill>
                  <a:schemeClr val="tx1"/>
                </a:solidFill>
                <a:effectLst/>
                <a:latin typeface="+mn-lt"/>
                <a:ea typeface="+mn-ea"/>
                <a:cs typeface="+mn-cs"/>
              </a:rPr>
              <a:t>Trading operations comprise: market risk losses, counterparty credit risk losses, losses arising from changes in banks’ fair value adjustments, prudential valuation adjustments (PVA) and losses on fair value positions not held for trading. Investment banking income comprises the revenues and excludes costs.</a:t>
            </a:r>
          </a:p>
          <a:p>
            <a:pPr marL="228600" indent="-228600">
              <a:buAutoNum type="alphaLcParenBoth"/>
            </a:pPr>
            <a:r>
              <a:rPr lang="en-GB" sz="1200" kern="1200" dirty="0" smtClean="0">
                <a:solidFill>
                  <a:schemeClr val="tx1"/>
                </a:solidFill>
                <a:effectLst/>
                <a:latin typeface="+mn-lt"/>
                <a:ea typeface="+mn-ea"/>
                <a:cs typeface="+mn-cs"/>
              </a:rPr>
              <a:t>‘Other’ comprises other profit and loss and other capital movements. Other profit and loss includes misconduct, net interest income, expenses, fees and commission, other wholesale impairments, share of profit/loss in investments in associates, and other income. Other capital movements include pension assets devaluation, prudential filters, accumulated other comprehensive income, IRB shortfall of credit risk adjustment to expected losses, and actuarial gain/loss from defined benefit pension schemes.</a:t>
            </a:r>
          </a:p>
          <a:p>
            <a:pPr marL="228600" indent="-228600">
              <a:buAutoNum type="alphaLcParenBoth"/>
            </a:pPr>
            <a:r>
              <a:rPr lang="en-GB" sz="1200" kern="1200" dirty="0" smtClean="0">
                <a:solidFill>
                  <a:schemeClr val="tx1"/>
                </a:solidFill>
                <a:effectLst/>
                <a:latin typeface="+mn-lt"/>
                <a:ea typeface="+mn-ea"/>
                <a:cs typeface="+mn-cs"/>
              </a:rPr>
              <a:t>The CET1 capital ratio at the end point is shown before the conversion of additional Tier 1 instruments.</a:t>
            </a:r>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25279826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1530292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9013925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9</a:t>
            </a:fld>
            <a:endParaRPr lang="en-GB"/>
          </a:p>
        </p:txBody>
      </p:sp>
    </p:spTree>
    <p:extLst>
      <p:ext uri="{BB962C8B-B14F-4D97-AF65-F5344CB8AC3E}">
        <p14:creationId xmlns:p14="http://schemas.microsoft.com/office/powerpoint/2010/main" val="387328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10</a:t>
            </a:fld>
            <a:endParaRPr lang="en-GB"/>
          </a:p>
        </p:txBody>
      </p:sp>
    </p:spTree>
    <p:extLst>
      <p:ext uri="{BB962C8B-B14F-4D97-AF65-F5344CB8AC3E}">
        <p14:creationId xmlns:p14="http://schemas.microsoft.com/office/powerpoint/2010/main" val="1958835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These relationships are based on a range of simplifying assumptions and do not capture all the dynamics between macroeconomic variables and banks’ impairments.</a:t>
            </a:r>
          </a:p>
          <a:p>
            <a:pPr marL="228600" indent="-228600">
              <a:buAutoNum type="alphaLcParenBoth"/>
            </a:pPr>
            <a:r>
              <a:rPr lang="en-GB" sz="1200" kern="1200" dirty="0" smtClean="0">
                <a:solidFill>
                  <a:schemeClr val="tx1"/>
                </a:solidFill>
                <a:effectLst/>
                <a:latin typeface="+mn-lt"/>
                <a:ea typeface="+mn-ea"/>
                <a:cs typeface="+mn-cs"/>
              </a:rPr>
              <a:t>Sensitivities that result in an increase of less than £0.05 billion of impairments are excluded.</a:t>
            </a:r>
          </a:p>
          <a:p>
            <a:pPr marL="0" indent="0">
              <a:buNone/>
            </a:pP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11</a:t>
            </a:fld>
            <a:endParaRPr lang="en-GB"/>
          </a:p>
        </p:txBody>
      </p:sp>
    </p:spTree>
    <p:extLst>
      <p:ext uri="{BB962C8B-B14F-4D97-AF65-F5344CB8AC3E}">
        <p14:creationId xmlns:p14="http://schemas.microsoft.com/office/powerpoint/2010/main" val="21711686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11/08/2020</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11/08/2020</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21.emf"/></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smtClean="0">
                <a:solidFill>
                  <a:srgbClr val="660066"/>
                </a:solidFill>
              </a:rPr>
              <a:t>The resilience </a:t>
            </a:r>
            <a:r>
              <a:rPr lang="en-GB" altLang="en-US" dirty="0">
                <a:solidFill>
                  <a:srgbClr val="660066"/>
                </a:solidFill>
              </a:rPr>
              <a:t>of </a:t>
            </a:r>
            <a:r>
              <a:rPr lang="en-GB" altLang="en-US" dirty="0" smtClean="0">
                <a:solidFill>
                  <a:srgbClr val="660066"/>
                </a:solidFill>
              </a:rPr>
              <a:t>the UK </a:t>
            </a:r>
            <a:r>
              <a:rPr lang="en-GB" altLang="en-US" dirty="0">
                <a:solidFill>
                  <a:srgbClr val="660066"/>
                </a:solidFill>
              </a:rPr>
              <a:t>banking </a:t>
            </a:r>
            <a:r>
              <a:rPr lang="en-GB" altLang="en-US" dirty="0" smtClean="0">
                <a:solidFill>
                  <a:srgbClr val="660066"/>
                </a:solidFill>
              </a:rPr>
              <a:t>sector</a:t>
            </a:r>
            <a:endParaRPr lang="en-GB" dirty="0"/>
          </a:p>
        </p:txBody>
      </p:sp>
    </p:spTree>
    <p:extLst>
      <p:ext uri="{BB962C8B-B14F-4D97-AF65-F5344CB8AC3E}">
        <p14:creationId xmlns:p14="http://schemas.microsoft.com/office/powerpoint/2010/main" val="18770276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703912"/>
            <a:ext cx="11277600" cy="912814"/>
          </a:xfrm>
        </p:spPr>
        <p:txBody>
          <a:bodyPr/>
          <a:lstStyle/>
          <a:p>
            <a:r>
              <a:rPr lang="en-GB" altLang="en-US" dirty="0" smtClean="0"/>
              <a:t>Chart D</a:t>
            </a:r>
            <a:r>
              <a:rPr lang="en-GB" dirty="0" smtClean="0"/>
              <a:t> </a:t>
            </a:r>
            <a:r>
              <a:rPr lang="en-GB" b="0" dirty="0"/>
              <a:t>…this results in buffers which decrease as the economy enters in a stress and increase as it enters into a growth period</a:t>
            </a:r>
            <a:r>
              <a:rPr lang="en-US" altLang="en-US" dirty="0">
                <a:solidFill>
                  <a:srgbClr val="660066"/>
                </a:solidFill>
              </a:rPr>
              <a:t/>
            </a:r>
            <a:br>
              <a:rPr lang="en-US" altLang="en-US" dirty="0">
                <a:solidFill>
                  <a:srgbClr val="660066"/>
                </a:solidFill>
              </a:rPr>
            </a:br>
            <a:endParaRPr lang="en-GB" baseline="30000" dirty="0"/>
          </a:p>
        </p:txBody>
      </p:sp>
      <p:sp>
        <p:nvSpPr>
          <p:cNvPr id="4" name="Rectangle 1"/>
          <p:cNvSpPr>
            <a:spLocks noChangeArrowheads="1"/>
          </p:cNvSpPr>
          <p:nvPr/>
        </p:nvSpPr>
        <p:spPr bwMode="auto">
          <a:xfrm>
            <a:off x="325022" y="1616726"/>
            <a:ext cx="1104118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Changes to banks’ regulatory buffers through the financial cycle implied by the Bank’s countercyclical approach to stress testing</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3711996" y="2593520"/>
            <a:ext cx="4922226" cy="3782881"/>
          </a:xfrm>
          <a:prstGeom prst="rect">
            <a:avLst/>
          </a:prstGeom>
        </p:spPr>
      </p:pic>
    </p:spTree>
    <p:extLst>
      <p:ext uri="{BB962C8B-B14F-4D97-AF65-F5344CB8AC3E}">
        <p14:creationId xmlns:p14="http://schemas.microsoft.com/office/powerpoint/2010/main" val="4394521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543208"/>
            <a:ext cx="11277600" cy="912814"/>
          </a:xfrm>
        </p:spPr>
        <p:txBody>
          <a:bodyPr/>
          <a:lstStyle/>
          <a:p>
            <a:r>
              <a:rPr lang="en-GB" altLang="en-US" dirty="0" smtClean="0"/>
              <a:t>Table D.B</a:t>
            </a:r>
            <a:r>
              <a:rPr lang="en-GB" dirty="0" smtClean="0"/>
              <a:t> </a:t>
            </a:r>
            <a:r>
              <a:rPr lang="en-GB" b="0" dirty="0"/>
              <a:t>Banks’ assumed impairments are sensitive to changes in the severity of macroeconomic shocks</a:t>
            </a:r>
            <a:r>
              <a:rPr lang="en-US" altLang="en-US" dirty="0" smtClean="0">
                <a:solidFill>
                  <a:srgbClr val="660066"/>
                </a:solidFill>
              </a:rPr>
              <a:t/>
            </a:r>
            <a:br>
              <a:rPr lang="en-US" altLang="en-US" dirty="0" smtClean="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Participating banks STDF data submissions, Bank analysis and calculations.</a:t>
            </a:r>
          </a:p>
        </p:txBody>
      </p:sp>
      <p:sp>
        <p:nvSpPr>
          <p:cNvPr id="4" name="Rectangle 1"/>
          <p:cNvSpPr>
            <a:spLocks noChangeArrowheads="1"/>
          </p:cNvSpPr>
          <p:nvPr/>
        </p:nvSpPr>
        <p:spPr bwMode="auto">
          <a:xfrm>
            <a:off x="441980" y="1276207"/>
            <a:ext cx="1104118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Impact of a 1 percentage point marginal shock (averaged over six quarters and holding other variables constant) on banks’ impairments</a:t>
            </a:r>
            <a:r>
              <a:rPr lang="en-GB" sz="1800" baseline="30000" dirty="0"/>
              <a:t>(a)(b)</a:t>
            </a:r>
            <a:endParaRPr lang="en-GB" altLang="en-US" sz="1800" baseline="30000" dirty="0"/>
          </a:p>
        </p:txBody>
      </p:sp>
      <p:pic>
        <p:nvPicPr>
          <p:cNvPr id="2" name="Picture 1"/>
          <p:cNvPicPr>
            <a:picLocks noChangeAspect="1"/>
          </p:cNvPicPr>
          <p:nvPr/>
        </p:nvPicPr>
        <p:blipFill>
          <a:blip r:embed="rId3"/>
          <a:stretch>
            <a:fillRect/>
          </a:stretch>
        </p:blipFill>
        <p:spPr>
          <a:xfrm>
            <a:off x="707684" y="2655537"/>
            <a:ext cx="11011896" cy="2089213"/>
          </a:xfrm>
          <a:prstGeom prst="rect">
            <a:avLst/>
          </a:prstGeom>
        </p:spPr>
      </p:pic>
    </p:spTree>
    <p:extLst>
      <p:ext uri="{BB962C8B-B14F-4D97-AF65-F5344CB8AC3E}">
        <p14:creationId xmlns:p14="http://schemas.microsoft.com/office/powerpoint/2010/main" val="42579631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smtClean="0">
                <a:solidFill>
                  <a:srgbClr val="660066"/>
                </a:solidFill>
              </a:rPr>
              <a:t>Box </a:t>
            </a:r>
            <a:r>
              <a:rPr lang="en-GB" altLang="en-US" dirty="0">
                <a:solidFill>
                  <a:srgbClr val="660066"/>
                </a:solidFill>
              </a:rPr>
              <a:t>6: Key drivers of the assumed losses underpinning </a:t>
            </a:r>
            <a:r>
              <a:rPr lang="en-GB" altLang="en-US">
                <a:solidFill>
                  <a:srgbClr val="660066"/>
                </a:solidFill>
              </a:rPr>
              <a:t>the </a:t>
            </a:r>
            <a:r>
              <a:rPr lang="en-GB" altLang="en-US" smtClean="0">
                <a:solidFill>
                  <a:srgbClr val="660066"/>
                </a:solidFill>
              </a:rPr>
              <a:t>‘reverse </a:t>
            </a:r>
            <a:r>
              <a:rPr lang="en-GB" altLang="en-US">
                <a:solidFill>
                  <a:srgbClr val="660066"/>
                </a:solidFill>
              </a:rPr>
              <a:t>stress </a:t>
            </a:r>
            <a:r>
              <a:rPr lang="en-GB" altLang="en-US" smtClean="0">
                <a:solidFill>
                  <a:srgbClr val="660066"/>
                </a:solidFill>
              </a:rPr>
              <a:t>test’</a:t>
            </a:r>
            <a:endParaRPr lang="en-GB" dirty="0">
              <a:solidFill>
                <a:srgbClr val="FF0000"/>
              </a:solidFill>
            </a:endParaRPr>
          </a:p>
        </p:txBody>
      </p:sp>
    </p:spTree>
    <p:extLst>
      <p:ext uri="{BB962C8B-B14F-4D97-AF65-F5344CB8AC3E}">
        <p14:creationId xmlns:p14="http://schemas.microsoft.com/office/powerpoint/2010/main" val="13113416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Chart A</a:t>
            </a:r>
            <a:r>
              <a:rPr lang="en-GB" dirty="0" smtClean="0"/>
              <a:t> </a:t>
            </a:r>
            <a:r>
              <a:rPr lang="en-GB" b="0" dirty="0"/>
              <a:t>Banks’ exposures are more heavily weighted towards UK borrowers…</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Participating banks STDF data submissions, Bank analysis and calculations.</a:t>
            </a:r>
          </a:p>
        </p:txBody>
      </p:sp>
      <p:sp>
        <p:nvSpPr>
          <p:cNvPr id="4" name="Rectangle 1"/>
          <p:cNvSpPr>
            <a:spLocks noChangeArrowheads="1"/>
          </p:cNvSpPr>
          <p:nvPr/>
        </p:nvSpPr>
        <p:spPr bwMode="auto">
          <a:xfrm>
            <a:off x="441980" y="1155613"/>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Aggregate drawn balances in the ‘reverse stress test’</a:t>
            </a:r>
            <a:r>
              <a:rPr lang="en-GB" sz="1800" baseline="30000" dirty="0"/>
              <a:t>(a)(b)</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4136580" y="1902674"/>
            <a:ext cx="4191832" cy="4062191"/>
          </a:xfrm>
          <a:prstGeom prst="rect">
            <a:avLst/>
          </a:prstGeom>
        </p:spPr>
      </p:pic>
    </p:spTree>
    <p:extLst>
      <p:ext uri="{BB962C8B-B14F-4D97-AF65-F5344CB8AC3E}">
        <p14:creationId xmlns:p14="http://schemas.microsoft.com/office/powerpoint/2010/main" val="19930229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Chart B</a:t>
            </a:r>
            <a:r>
              <a:rPr lang="en-GB" dirty="0" smtClean="0"/>
              <a:t> </a:t>
            </a:r>
            <a:r>
              <a:rPr lang="en-GB" b="0" dirty="0"/>
              <a:t>…and their impairments are also more heavily weighted to their UK exposures</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Participating banks’ STDF data submissions, Bank analysis and calculations.</a:t>
            </a:r>
          </a:p>
        </p:txBody>
      </p:sp>
      <p:sp>
        <p:nvSpPr>
          <p:cNvPr id="4" name="Rectangle 1"/>
          <p:cNvSpPr>
            <a:spLocks noChangeArrowheads="1"/>
          </p:cNvSpPr>
          <p:nvPr/>
        </p:nvSpPr>
        <p:spPr bwMode="auto">
          <a:xfrm>
            <a:off x="441980" y="1155613"/>
            <a:ext cx="98928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Assumed two-year aggregate cumulative impairment charges (and rates) in the ‘reverse stress test’</a:t>
            </a:r>
            <a:r>
              <a:rPr lang="en-GB" sz="1800" baseline="30000" dirty="0"/>
              <a:t>(a)</a:t>
            </a:r>
            <a:endParaRPr lang="en-GB" altLang="en-US" sz="1800" baseline="30000" dirty="0"/>
          </a:p>
        </p:txBody>
      </p:sp>
      <p:pic>
        <p:nvPicPr>
          <p:cNvPr id="7" name="Picture 6"/>
          <p:cNvPicPr/>
          <p:nvPr/>
        </p:nvPicPr>
        <p:blipFill>
          <a:blip r:embed="rId3" cstate="print">
            <a:extLst>
              <a:ext uri="{28A0092B-C50C-407E-A947-70E740481C1C}">
                <a14:useLocalDpi xmlns:a14="http://schemas.microsoft.com/office/drawing/2010/main" val="0"/>
              </a:ext>
            </a:extLst>
          </a:blip>
          <a:stretch>
            <a:fillRect/>
          </a:stretch>
        </p:blipFill>
        <p:spPr>
          <a:xfrm>
            <a:off x="3828235" y="1929928"/>
            <a:ext cx="4191832" cy="4069100"/>
          </a:xfrm>
          <a:prstGeom prst="rect">
            <a:avLst/>
          </a:prstGeom>
        </p:spPr>
      </p:pic>
    </p:spTree>
    <p:extLst>
      <p:ext uri="{BB962C8B-B14F-4D97-AF65-F5344CB8AC3E}">
        <p14:creationId xmlns:p14="http://schemas.microsoft.com/office/powerpoint/2010/main" val="26187955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Chart </a:t>
            </a:r>
            <a:r>
              <a:rPr lang="en-GB" altLang="en-US" dirty="0"/>
              <a:t>C</a:t>
            </a:r>
            <a:r>
              <a:rPr lang="en-GB" dirty="0" smtClean="0"/>
              <a:t> </a:t>
            </a:r>
            <a:r>
              <a:rPr lang="en-GB" b="0" dirty="0"/>
              <a:t>The shock to residential property prices pushes around 25% of banks’ UK mortgage portfolios into negative equity</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Participating banks’ Portfolio Quality Review data submissions, Bank analysis and calculations.</a:t>
            </a:r>
          </a:p>
        </p:txBody>
      </p:sp>
      <p:sp>
        <p:nvSpPr>
          <p:cNvPr id="4" name="Rectangle 1"/>
          <p:cNvSpPr>
            <a:spLocks noChangeArrowheads="1"/>
          </p:cNvSpPr>
          <p:nvPr/>
        </p:nvSpPr>
        <p:spPr bwMode="auto">
          <a:xfrm>
            <a:off x="441980" y="1097772"/>
            <a:ext cx="1142395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Index of loan to value ratios at end-2019, after a 15% decrease in residential property prices and a shock consistent with those in the paths generated by the ‘reverse stress test’</a:t>
            </a:r>
            <a:r>
              <a:rPr lang="en-GB" sz="1800" baseline="30000" dirty="0"/>
              <a:t>(a)(b)</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3813957" y="1722852"/>
            <a:ext cx="4680000" cy="4680000"/>
          </a:xfrm>
          <a:prstGeom prst="rect">
            <a:avLst/>
          </a:prstGeom>
        </p:spPr>
      </p:pic>
    </p:spTree>
    <p:extLst>
      <p:ext uri="{BB962C8B-B14F-4D97-AF65-F5344CB8AC3E}">
        <p14:creationId xmlns:p14="http://schemas.microsoft.com/office/powerpoint/2010/main" val="30953339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Table 1 </a:t>
            </a:r>
            <a:r>
              <a:rPr lang="en-GB" b="0" dirty="0"/>
              <a:t>The ‘reverse stress test’ incorporates a range of assumptions around the non-credit drivers of the capital drawdown</a:t>
            </a:r>
            <a:r>
              <a:rPr lang="en-US" altLang="en-US" dirty="0">
                <a:solidFill>
                  <a:srgbClr val="660066"/>
                </a:solidFill>
              </a:rPr>
              <a:t/>
            </a:r>
            <a:br>
              <a:rPr lang="en-US" altLang="en-US" dirty="0">
                <a:solidFill>
                  <a:srgbClr val="660066"/>
                </a:solidFill>
              </a:rPr>
            </a:br>
            <a:endParaRPr lang="en-GB" baseline="30000" dirty="0"/>
          </a:p>
        </p:txBody>
      </p:sp>
      <p:sp>
        <p:nvSpPr>
          <p:cNvPr id="4" name="Rectangle 1"/>
          <p:cNvSpPr>
            <a:spLocks noChangeArrowheads="1"/>
          </p:cNvSpPr>
          <p:nvPr/>
        </p:nvSpPr>
        <p:spPr bwMode="auto">
          <a:xfrm>
            <a:off x="441980" y="1305553"/>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Assumptions underpinning the drivers of non-credit drivers of the capital drawdown</a:t>
            </a:r>
            <a:endParaRPr lang="en-GB" altLang="en-US" sz="1800" baseline="30000" dirty="0"/>
          </a:p>
        </p:txBody>
      </p:sp>
      <p:pic>
        <p:nvPicPr>
          <p:cNvPr id="2" name="Picture 1"/>
          <p:cNvPicPr>
            <a:picLocks noChangeAspect="1"/>
          </p:cNvPicPr>
          <p:nvPr/>
        </p:nvPicPr>
        <p:blipFill>
          <a:blip r:embed="rId3"/>
          <a:stretch>
            <a:fillRect/>
          </a:stretch>
        </p:blipFill>
        <p:spPr>
          <a:xfrm>
            <a:off x="2393018" y="1716552"/>
            <a:ext cx="7027429" cy="4555329"/>
          </a:xfrm>
          <a:prstGeom prst="rect">
            <a:avLst/>
          </a:prstGeom>
        </p:spPr>
      </p:pic>
    </p:spTree>
    <p:extLst>
      <p:ext uri="{BB962C8B-B14F-4D97-AF65-F5344CB8AC3E}">
        <p14:creationId xmlns:p14="http://schemas.microsoft.com/office/powerpoint/2010/main" val="13867680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Chart D.4</a:t>
            </a:r>
            <a:r>
              <a:rPr lang="en-GB" dirty="0" smtClean="0"/>
              <a:t> </a:t>
            </a:r>
            <a:r>
              <a:rPr lang="en-GB" b="0" dirty="0"/>
              <a:t>GDP falls sharply in the paths generated by the ‘reverse stress test’…</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analysis and calculations.</a:t>
            </a:r>
          </a:p>
        </p:txBody>
      </p:sp>
      <p:sp>
        <p:nvSpPr>
          <p:cNvPr id="4" name="Rectangle 1"/>
          <p:cNvSpPr>
            <a:spLocks noChangeArrowheads="1"/>
          </p:cNvSpPr>
          <p:nvPr/>
        </p:nvSpPr>
        <p:spPr bwMode="auto">
          <a:xfrm>
            <a:off x="441980" y="1220760"/>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UK real GDP in the paths generated by the ‘reverse stress test’ and the MPR central projection</a:t>
            </a:r>
            <a:endParaRPr lang="en-GB" altLang="en-US" sz="1800" baseline="30000" dirty="0"/>
          </a:p>
        </p:txBody>
      </p:sp>
      <p:pic>
        <p:nvPicPr>
          <p:cNvPr id="7" name="Picture 6"/>
          <p:cNvPicPr/>
          <p:nvPr/>
        </p:nvPicPr>
        <p:blipFill>
          <a:blip r:embed="rId3" cstate="print">
            <a:extLst>
              <a:ext uri="{28A0092B-C50C-407E-A947-70E740481C1C}">
                <a14:useLocalDpi xmlns:a14="http://schemas.microsoft.com/office/drawing/2010/main" val="0"/>
              </a:ext>
            </a:extLst>
          </a:blip>
          <a:stretch>
            <a:fillRect/>
          </a:stretch>
        </p:blipFill>
        <p:spPr>
          <a:xfrm>
            <a:off x="3903870" y="1722852"/>
            <a:ext cx="4998730" cy="4029464"/>
          </a:xfrm>
          <a:prstGeom prst="rect">
            <a:avLst/>
          </a:prstGeom>
        </p:spPr>
      </p:pic>
    </p:spTree>
    <p:extLst>
      <p:ext uri="{BB962C8B-B14F-4D97-AF65-F5344CB8AC3E}">
        <p14:creationId xmlns:p14="http://schemas.microsoft.com/office/powerpoint/2010/main" val="39936972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Chart D.5</a:t>
            </a:r>
            <a:r>
              <a:rPr lang="en-GB" dirty="0" smtClean="0"/>
              <a:t> </a:t>
            </a:r>
            <a:r>
              <a:rPr lang="en-GB" b="0" dirty="0"/>
              <a:t>…and they imply cumulative GDP losses of around £610 billion</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analysis and calculations.</a:t>
            </a:r>
          </a:p>
        </p:txBody>
      </p:sp>
      <p:sp>
        <p:nvSpPr>
          <p:cNvPr id="4" name="Rectangle 1"/>
          <p:cNvSpPr>
            <a:spLocks noChangeArrowheads="1"/>
          </p:cNvSpPr>
          <p:nvPr/>
        </p:nvSpPr>
        <p:spPr bwMode="auto">
          <a:xfrm>
            <a:off x="441980" y="1295242"/>
            <a:ext cx="104138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Cumulative GDP losses in the paths generated by the ‘reverse stress test’ and the MPR central projection</a:t>
            </a:r>
            <a:r>
              <a:rPr lang="en-GB" sz="1800" baseline="30000" dirty="0"/>
              <a:t>(a)</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3572271" y="1917123"/>
            <a:ext cx="5017018" cy="4029464"/>
          </a:xfrm>
          <a:prstGeom prst="rect">
            <a:avLst/>
          </a:prstGeom>
        </p:spPr>
      </p:pic>
    </p:spTree>
    <p:extLst>
      <p:ext uri="{BB962C8B-B14F-4D97-AF65-F5344CB8AC3E}">
        <p14:creationId xmlns:p14="http://schemas.microsoft.com/office/powerpoint/2010/main" val="26593112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Chart D.6</a:t>
            </a:r>
            <a:r>
              <a:rPr lang="en-GB" dirty="0" smtClean="0"/>
              <a:t> </a:t>
            </a:r>
            <a:r>
              <a:rPr lang="en-GB" b="0" dirty="0"/>
              <a:t>The shocks to unemployment in the paths generated by the reverse stress paths are severe </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analysis and calculations.</a:t>
            </a:r>
          </a:p>
        </p:txBody>
      </p:sp>
      <p:sp>
        <p:nvSpPr>
          <p:cNvPr id="4" name="Rectangle 1"/>
          <p:cNvSpPr>
            <a:spLocks noChangeArrowheads="1"/>
          </p:cNvSpPr>
          <p:nvPr/>
        </p:nvSpPr>
        <p:spPr bwMode="auto">
          <a:xfrm>
            <a:off x="441980" y="1180659"/>
            <a:ext cx="1031816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Unemployment in the paths generated by the ‘reverse stress test’ and the August MPR central projection</a:t>
            </a:r>
            <a:endParaRPr lang="en-GB" altLang="en-US" sz="1800" baseline="30000" dirty="0"/>
          </a:p>
        </p:txBody>
      </p:sp>
      <p:pic>
        <p:nvPicPr>
          <p:cNvPr id="7" name="Picture 6"/>
          <p:cNvPicPr/>
          <p:nvPr/>
        </p:nvPicPr>
        <p:blipFill>
          <a:blip r:embed="rId3" cstate="print">
            <a:extLst>
              <a:ext uri="{28A0092B-C50C-407E-A947-70E740481C1C}">
                <a14:useLocalDpi xmlns:a14="http://schemas.microsoft.com/office/drawing/2010/main" val="0"/>
              </a:ext>
            </a:extLst>
          </a:blip>
          <a:stretch>
            <a:fillRect/>
          </a:stretch>
        </p:blipFill>
        <p:spPr>
          <a:xfrm>
            <a:off x="3740780" y="2093473"/>
            <a:ext cx="4680000" cy="3827991"/>
          </a:xfrm>
          <a:prstGeom prst="rect">
            <a:avLst/>
          </a:prstGeom>
        </p:spPr>
      </p:pic>
    </p:spTree>
    <p:extLst>
      <p:ext uri="{BB962C8B-B14F-4D97-AF65-F5344CB8AC3E}">
        <p14:creationId xmlns:p14="http://schemas.microsoft.com/office/powerpoint/2010/main" val="10139755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Chart D.1</a:t>
            </a:r>
            <a:r>
              <a:rPr lang="en-GB" dirty="0" smtClean="0"/>
              <a:t> </a:t>
            </a:r>
            <a:r>
              <a:rPr lang="en-GB" b="0" dirty="0"/>
              <a:t>The aggregate CET1 ratio remains more than three times higher than it was before the financial crisis</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PRA regulatory returns, published accounts, Bank analysis and calculations.</a:t>
            </a:r>
          </a:p>
        </p:txBody>
      </p:sp>
      <p:sp>
        <p:nvSpPr>
          <p:cNvPr id="4" name="Rectangle 1"/>
          <p:cNvSpPr>
            <a:spLocks noChangeArrowheads="1"/>
          </p:cNvSpPr>
          <p:nvPr/>
        </p:nvSpPr>
        <p:spPr bwMode="auto">
          <a:xfrm>
            <a:off x="441980" y="1155613"/>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Aggregate CET1 capital ratio of major UK banks</a:t>
            </a:r>
            <a:r>
              <a:rPr lang="en-GB" sz="1800" baseline="30000" dirty="0"/>
              <a:t>(a)(b)(c)</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3521208" y="1658804"/>
            <a:ext cx="4950206" cy="4240856"/>
          </a:xfrm>
          <a:prstGeom prst="rect">
            <a:avLst/>
          </a:prstGeom>
        </p:spPr>
      </p:pic>
    </p:spTree>
    <p:extLst>
      <p:ext uri="{BB962C8B-B14F-4D97-AF65-F5344CB8AC3E}">
        <p14:creationId xmlns:p14="http://schemas.microsoft.com/office/powerpoint/2010/main" val="37666756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Chart D.7</a:t>
            </a:r>
            <a:r>
              <a:rPr lang="en-GB" dirty="0" smtClean="0"/>
              <a:t> </a:t>
            </a:r>
            <a:r>
              <a:rPr lang="en-GB" b="0" dirty="0"/>
              <a:t>Many different combinations of GDP and unemployment shocks could result in the same level of capital depletion</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analysis and calculations.</a:t>
            </a:r>
          </a:p>
        </p:txBody>
      </p:sp>
      <p:sp>
        <p:nvSpPr>
          <p:cNvPr id="4" name="Rectangle 1"/>
          <p:cNvSpPr>
            <a:spLocks noChangeArrowheads="1"/>
          </p:cNvSpPr>
          <p:nvPr/>
        </p:nvSpPr>
        <p:spPr bwMode="auto">
          <a:xfrm>
            <a:off x="441980" y="1365348"/>
            <a:ext cx="114558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Shocks to GDP and unemployment that could result in the same level of capital depletion as in the ‘reverse stress test’</a:t>
            </a:r>
            <a:r>
              <a:rPr lang="en-GB" sz="1800" baseline="30000" dirty="0"/>
              <a:t>(a)</a:t>
            </a:r>
            <a:endParaRPr lang="en-GB" altLang="en-US" sz="1800" baseline="30000" dirty="0"/>
          </a:p>
        </p:txBody>
      </p:sp>
      <p:pic>
        <p:nvPicPr>
          <p:cNvPr id="7" name="Picture 6"/>
          <p:cNvPicPr/>
          <p:nvPr/>
        </p:nvPicPr>
        <p:blipFill>
          <a:blip r:embed="rId3" cstate="print">
            <a:extLst>
              <a:ext uri="{28A0092B-C50C-407E-A947-70E740481C1C}">
                <a14:useLocalDpi xmlns:a14="http://schemas.microsoft.com/office/drawing/2010/main" val="0"/>
              </a:ext>
            </a:extLst>
          </a:blip>
          <a:stretch>
            <a:fillRect/>
          </a:stretch>
        </p:blipFill>
        <p:spPr>
          <a:xfrm>
            <a:off x="3835668" y="2139663"/>
            <a:ext cx="4791252" cy="4025412"/>
          </a:xfrm>
          <a:prstGeom prst="rect">
            <a:avLst/>
          </a:prstGeom>
        </p:spPr>
      </p:pic>
    </p:spTree>
    <p:extLst>
      <p:ext uri="{BB962C8B-B14F-4D97-AF65-F5344CB8AC3E}">
        <p14:creationId xmlns:p14="http://schemas.microsoft.com/office/powerpoint/2010/main" val="18370350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Chart D.8</a:t>
            </a:r>
            <a:r>
              <a:rPr lang="en-GB" dirty="0" smtClean="0"/>
              <a:t> </a:t>
            </a:r>
            <a:r>
              <a:rPr lang="en-GB" b="0" dirty="0"/>
              <a:t>The shock to UK GDP in the paths generated by the ‘reverse stress test’ is unprecedented…</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smtClean="0"/>
              <a:t>Sources: Bank analysis and calculations.</a:t>
            </a:r>
            <a:endParaRPr lang="en-GB" sz="800" dirty="0"/>
          </a:p>
        </p:txBody>
      </p:sp>
      <p:sp>
        <p:nvSpPr>
          <p:cNvPr id="4" name="Rectangle 1"/>
          <p:cNvSpPr>
            <a:spLocks noChangeArrowheads="1"/>
          </p:cNvSpPr>
          <p:nvPr/>
        </p:nvSpPr>
        <p:spPr bwMode="auto">
          <a:xfrm>
            <a:off x="441980" y="1365348"/>
            <a:ext cx="114558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Annual growth of UK real GDP in the ‘reverse stress test’ and historical GDP growth since the 1850s</a:t>
            </a:r>
            <a:endParaRPr lang="en-GB" altLang="en-US" sz="1800" baseline="30000" dirty="0"/>
          </a:p>
        </p:txBody>
      </p:sp>
      <p:pic>
        <p:nvPicPr>
          <p:cNvPr id="10" name="Picture 9"/>
          <p:cNvPicPr/>
          <p:nvPr/>
        </p:nvPicPr>
        <p:blipFill>
          <a:blip r:embed="rId3" cstate="print">
            <a:extLst>
              <a:ext uri="{28A0092B-C50C-407E-A947-70E740481C1C}">
                <a14:useLocalDpi xmlns:a14="http://schemas.microsoft.com/office/drawing/2010/main" val="0"/>
              </a:ext>
            </a:extLst>
          </a:blip>
          <a:stretch>
            <a:fillRect/>
          </a:stretch>
        </p:blipFill>
        <p:spPr>
          <a:xfrm>
            <a:off x="3493364" y="1824329"/>
            <a:ext cx="4925578" cy="4029464"/>
          </a:xfrm>
          <a:prstGeom prst="rect">
            <a:avLst/>
          </a:prstGeom>
        </p:spPr>
      </p:pic>
      <p:pic>
        <p:nvPicPr>
          <p:cNvPr id="8" name="Picture 7"/>
          <p:cNvPicPr>
            <a:picLocks noChangeAspect="1"/>
          </p:cNvPicPr>
          <p:nvPr/>
        </p:nvPicPr>
        <p:blipFill>
          <a:blip r:embed="rId4"/>
          <a:stretch>
            <a:fillRect/>
          </a:stretch>
        </p:blipFill>
        <p:spPr>
          <a:xfrm>
            <a:off x="3108198" y="3355848"/>
            <a:ext cx="5975604" cy="146304"/>
          </a:xfrm>
          <a:prstGeom prst="rect">
            <a:avLst/>
          </a:prstGeom>
        </p:spPr>
      </p:pic>
    </p:spTree>
    <p:extLst>
      <p:ext uri="{BB962C8B-B14F-4D97-AF65-F5344CB8AC3E}">
        <p14:creationId xmlns:p14="http://schemas.microsoft.com/office/powerpoint/2010/main" val="35740620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smtClean="0"/>
              <a:t>Chart D.9</a:t>
            </a:r>
            <a:r>
              <a:rPr lang="en-GB" smtClean="0"/>
              <a:t> </a:t>
            </a:r>
            <a:r>
              <a:rPr lang="en-GB" b="0" dirty="0"/>
              <a:t>…and the peak average level of unemployment is the highest it has been since the 1930s</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ONS, Bank analysis and calculations.</a:t>
            </a:r>
          </a:p>
        </p:txBody>
      </p:sp>
      <p:sp>
        <p:nvSpPr>
          <p:cNvPr id="4" name="Rectangle 1"/>
          <p:cNvSpPr>
            <a:spLocks noChangeArrowheads="1"/>
          </p:cNvSpPr>
          <p:nvPr/>
        </p:nvSpPr>
        <p:spPr bwMode="auto">
          <a:xfrm>
            <a:off x="441980" y="1226849"/>
            <a:ext cx="1145585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Annual average level of unemployment in the paths generated by the ‘reverse stress test’ and historical unemployment since the 1850s</a:t>
            </a:r>
            <a:endParaRPr lang="en-GB" altLang="en-US" sz="1800" baseline="30000" dirty="0"/>
          </a:p>
        </p:txBody>
      </p:sp>
      <p:pic>
        <p:nvPicPr>
          <p:cNvPr id="8" name="Picture 7"/>
          <p:cNvPicPr/>
          <p:nvPr/>
        </p:nvPicPr>
        <p:blipFill>
          <a:blip r:embed="rId3" cstate="print">
            <a:extLst>
              <a:ext uri="{28A0092B-C50C-407E-A947-70E740481C1C}">
                <a14:useLocalDpi xmlns:a14="http://schemas.microsoft.com/office/drawing/2010/main" val="0"/>
              </a:ext>
            </a:extLst>
          </a:blip>
          <a:stretch>
            <a:fillRect/>
          </a:stretch>
        </p:blipFill>
        <p:spPr>
          <a:xfrm>
            <a:off x="3771704" y="1937342"/>
            <a:ext cx="4913386" cy="4029464"/>
          </a:xfrm>
          <a:prstGeom prst="rect">
            <a:avLst/>
          </a:prstGeom>
        </p:spPr>
      </p:pic>
    </p:spTree>
    <p:extLst>
      <p:ext uri="{BB962C8B-B14F-4D97-AF65-F5344CB8AC3E}">
        <p14:creationId xmlns:p14="http://schemas.microsoft.com/office/powerpoint/2010/main" val="32049583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682646"/>
            <a:ext cx="11277600" cy="912814"/>
          </a:xfrm>
        </p:spPr>
        <p:txBody>
          <a:bodyPr/>
          <a:lstStyle/>
          <a:p>
            <a:r>
              <a:rPr lang="en-GB" altLang="en-US" dirty="0" smtClean="0"/>
              <a:t>Table D.C </a:t>
            </a:r>
            <a:r>
              <a:rPr lang="en-GB" b="0" dirty="0"/>
              <a:t>The paths generated by the ‘reverse stress test’ incorporate shocks to key macroeconomic variables roughly twice as severe as the August MPR central projection</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594102" y="6352100"/>
            <a:ext cx="6502632" cy="215444"/>
          </a:xfrm>
          <a:prstGeom prst="rect">
            <a:avLst/>
          </a:prstGeom>
          <a:noFill/>
        </p:spPr>
        <p:txBody>
          <a:bodyPr wrap="square" rtlCol="0">
            <a:spAutoFit/>
          </a:bodyPr>
          <a:lstStyle/>
          <a:p>
            <a:pPr algn="ctr"/>
            <a:r>
              <a:rPr lang="en-GB" sz="800" dirty="0"/>
              <a:t>Sources: Bank analysis and calculations.</a:t>
            </a:r>
          </a:p>
        </p:txBody>
      </p:sp>
      <p:sp>
        <p:nvSpPr>
          <p:cNvPr id="4" name="Rectangle 1"/>
          <p:cNvSpPr>
            <a:spLocks noChangeArrowheads="1"/>
          </p:cNvSpPr>
          <p:nvPr/>
        </p:nvSpPr>
        <p:spPr bwMode="auto">
          <a:xfrm>
            <a:off x="441980" y="1848557"/>
            <a:ext cx="105308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Shocks incorporated in the paths generated by the ‘reverse stress test’ and the August MPR central projection</a:t>
            </a:r>
            <a:endParaRPr lang="en-GB" altLang="en-US" sz="1800" baseline="30000" dirty="0"/>
          </a:p>
        </p:txBody>
      </p:sp>
      <p:pic>
        <p:nvPicPr>
          <p:cNvPr id="2" name="Picture 1"/>
          <p:cNvPicPr>
            <a:picLocks noChangeAspect="1"/>
          </p:cNvPicPr>
          <p:nvPr/>
        </p:nvPicPr>
        <p:blipFill>
          <a:blip r:embed="rId3"/>
          <a:stretch>
            <a:fillRect/>
          </a:stretch>
        </p:blipFill>
        <p:spPr>
          <a:xfrm>
            <a:off x="648150" y="3050325"/>
            <a:ext cx="11071430" cy="1622661"/>
          </a:xfrm>
          <a:prstGeom prst="rect">
            <a:avLst/>
          </a:prstGeom>
        </p:spPr>
      </p:pic>
    </p:spTree>
    <p:extLst>
      <p:ext uri="{BB962C8B-B14F-4D97-AF65-F5344CB8AC3E}">
        <p14:creationId xmlns:p14="http://schemas.microsoft.com/office/powerpoint/2010/main" val="41633487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Chart D.2</a:t>
            </a:r>
            <a:r>
              <a:rPr lang="en-GB" dirty="0" smtClean="0"/>
              <a:t> </a:t>
            </a:r>
            <a:r>
              <a:rPr lang="en-GB" b="0" dirty="0"/>
              <a:t>Banks hold a significant buffer of liquid assets</a:t>
            </a:r>
            <a:r>
              <a:rPr lang="en-US" altLang="en-US" dirty="0" smtClean="0">
                <a:solidFill>
                  <a:srgbClr val="660066"/>
                </a:solidFill>
              </a:rPr>
              <a:t/>
            </a:r>
            <a:br>
              <a:rPr lang="en-US" altLang="en-US" dirty="0" smtClean="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PRA regulatory returns and Bank calculations. </a:t>
            </a:r>
          </a:p>
        </p:txBody>
      </p:sp>
      <p:sp>
        <p:nvSpPr>
          <p:cNvPr id="4" name="Rectangle 1"/>
          <p:cNvSpPr>
            <a:spLocks noChangeArrowheads="1"/>
          </p:cNvSpPr>
          <p:nvPr/>
        </p:nvSpPr>
        <p:spPr bwMode="auto">
          <a:xfrm>
            <a:off x="441980" y="1155613"/>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Aggregate LCRs of major UK banks</a:t>
            </a:r>
            <a:r>
              <a:rPr lang="en-GB" sz="1800" baseline="30000" dirty="0"/>
              <a:t>(a)</a:t>
            </a:r>
            <a:endParaRPr lang="en-GB" altLang="en-US" sz="1800" baseline="30000" dirty="0"/>
          </a:p>
        </p:txBody>
      </p:sp>
      <p:pic>
        <p:nvPicPr>
          <p:cNvPr id="7" name="Picture 6"/>
          <p:cNvPicPr/>
          <p:nvPr/>
        </p:nvPicPr>
        <p:blipFill>
          <a:blip r:embed="rId3" cstate="print">
            <a:extLst>
              <a:ext uri="{28A0092B-C50C-407E-A947-70E740481C1C}">
                <a14:useLocalDpi xmlns:a14="http://schemas.microsoft.com/office/drawing/2010/main" val="0"/>
              </a:ext>
            </a:extLst>
          </a:blip>
          <a:stretch>
            <a:fillRect/>
          </a:stretch>
        </p:blipFill>
        <p:spPr>
          <a:xfrm>
            <a:off x="3371534" y="1881718"/>
            <a:ext cx="4992634" cy="4023368"/>
          </a:xfrm>
          <a:prstGeom prst="rect">
            <a:avLst/>
          </a:prstGeom>
        </p:spPr>
      </p:pic>
    </p:spTree>
    <p:extLst>
      <p:ext uri="{BB962C8B-B14F-4D97-AF65-F5344CB8AC3E}">
        <p14:creationId xmlns:p14="http://schemas.microsoft.com/office/powerpoint/2010/main" val="37770073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543208"/>
            <a:ext cx="11277600" cy="912814"/>
          </a:xfrm>
        </p:spPr>
        <p:txBody>
          <a:bodyPr/>
          <a:lstStyle/>
          <a:p>
            <a:r>
              <a:rPr lang="en-GB" altLang="en-US" dirty="0" smtClean="0"/>
              <a:t>Chart D.3</a:t>
            </a:r>
            <a:r>
              <a:rPr lang="en-GB" dirty="0" smtClean="0"/>
              <a:t> </a:t>
            </a:r>
            <a:r>
              <a:rPr lang="en-GB" b="0" dirty="0"/>
              <a:t>The ‘reverse stress test’ targeted a 5.2 percentage point reduction in the banks’ aggregate CET1 capital ratio…</a:t>
            </a:r>
            <a:r>
              <a:rPr lang="en-US" altLang="en-US" dirty="0" smtClean="0">
                <a:solidFill>
                  <a:srgbClr val="660066"/>
                </a:solidFill>
              </a:rPr>
              <a:t/>
            </a:r>
            <a:br>
              <a:rPr lang="en-US" altLang="en-US" dirty="0" smtClean="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Participating banks’ STDF data submissions, published accounts, Bank analysis and calculations.</a:t>
            </a:r>
          </a:p>
        </p:txBody>
      </p:sp>
      <p:sp>
        <p:nvSpPr>
          <p:cNvPr id="4" name="Rectangle 1"/>
          <p:cNvSpPr>
            <a:spLocks noChangeArrowheads="1"/>
          </p:cNvSpPr>
          <p:nvPr/>
        </p:nvSpPr>
        <p:spPr bwMode="auto">
          <a:xfrm>
            <a:off x="441980" y="1414706"/>
            <a:ext cx="115515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Impact of the ‘reverse stress test’, May desktop stress test, and 2019 stress test on banks’ aggregate CET1 capital ratio</a:t>
            </a:r>
            <a:r>
              <a:rPr lang="en-GB" sz="1800" baseline="30000" dirty="0"/>
              <a:t>(a)(</a:t>
            </a:r>
            <a:r>
              <a:rPr lang="en-GB" sz="1800" baseline="30000" dirty="0" smtClean="0"/>
              <a:t>b)</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4033863" y="1736547"/>
            <a:ext cx="4913386" cy="4657354"/>
          </a:xfrm>
          <a:prstGeom prst="rect">
            <a:avLst/>
          </a:prstGeom>
        </p:spPr>
      </p:pic>
    </p:spTree>
    <p:extLst>
      <p:ext uri="{BB962C8B-B14F-4D97-AF65-F5344CB8AC3E}">
        <p14:creationId xmlns:p14="http://schemas.microsoft.com/office/powerpoint/2010/main" val="34426511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3389" y="482673"/>
            <a:ext cx="11277600" cy="912814"/>
          </a:xfrm>
        </p:spPr>
        <p:txBody>
          <a:bodyPr/>
          <a:lstStyle/>
          <a:p>
            <a:r>
              <a:rPr lang="en-GB" altLang="en-US" dirty="0" smtClean="0"/>
              <a:t>Table D.A</a:t>
            </a:r>
            <a:r>
              <a:rPr lang="en-GB" dirty="0" smtClean="0"/>
              <a:t> </a:t>
            </a:r>
            <a:r>
              <a:rPr lang="en-GB" b="0" dirty="0"/>
              <a:t>…and impairments are assumed to be the most material driver of capital depletion</a:t>
            </a:r>
            <a:r>
              <a:rPr lang="en-US" altLang="en-US" dirty="0" smtClean="0">
                <a:solidFill>
                  <a:srgbClr val="660066"/>
                </a:solidFill>
              </a:rPr>
              <a:t/>
            </a:r>
            <a:br>
              <a:rPr lang="en-US" altLang="en-US" dirty="0" smtClean="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Participating banks’ STDF data submissions, Bank analysis and calculations.</a:t>
            </a:r>
          </a:p>
        </p:txBody>
      </p:sp>
      <p:sp>
        <p:nvSpPr>
          <p:cNvPr id="4" name="Rectangle 1"/>
          <p:cNvSpPr>
            <a:spLocks noChangeArrowheads="1"/>
          </p:cNvSpPr>
          <p:nvPr/>
        </p:nvSpPr>
        <p:spPr bwMode="auto">
          <a:xfrm>
            <a:off x="453389" y="1336673"/>
            <a:ext cx="110404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Key drivers of the decrease in the aggregate CET1 capital ratio in the ‘reverse stress test’ and 2019 stress test</a:t>
            </a:r>
            <a:r>
              <a:rPr lang="en-GB" sz="1800" baseline="30000" dirty="0"/>
              <a:t>(a)(b)(c)(d)</a:t>
            </a:r>
            <a:endParaRPr lang="en-GB" altLang="en-US" sz="1800" baseline="30000" dirty="0"/>
          </a:p>
        </p:txBody>
      </p:sp>
      <p:pic>
        <p:nvPicPr>
          <p:cNvPr id="5" name="Picture 4"/>
          <p:cNvPicPr>
            <a:picLocks noChangeAspect="1"/>
          </p:cNvPicPr>
          <p:nvPr/>
        </p:nvPicPr>
        <p:blipFill>
          <a:blip r:embed="rId3"/>
          <a:stretch>
            <a:fillRect/>
          </a:stretch>
        </p:blipFill>
        <p:spPr>
          <a:xfrm>
            <a:off x="3748460" y="1844505"/>
            <a:ext cx="4687458" cy="3924965"/>
          </a:xfrm>
          <a:prstGeom prst="rect">
            <a:avLst/>
          </a:prstGeom>
        </p:spPr>
      </p:pic>
    </p:spTree>
    <p:extLst>
      <p:ext uri="{BB962C8B-B14F-4D97-AF65-F5344CB8AC3E}">
        <p14:creationId xmlns:p14="http://schemas.microsoft.com/office/powerpoint/2010/main" val="41178345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smtClean="0">
                <a:solidFill>
                  <a:srgbClr val="660066"/>
                </a:solidFill>
              </a:rPr>
              <a:t>Box </a:t>
            </a:r>
            <a:r>
              <a:rPr lang="en-GB" altLang="en-US" dirty="0">
                <a:solidFill>
                  <a:srgbClr val="660066"/>
                </a:solidFill>
              </a:rPr>
              <a:t>5: How </a:t>
            </a:r>
            <a:r>
              <a:rPr lang="en-GB" altLang="en-US" dirty="0" smtClean="0">
                <a:solidFill>
                  <a:srgbClr val="660066"/>
                </a:solidFill>
              </a:rPr>
              <a:t>‘reverse </a:t>
            </a:r>
            <a:r>
              <a:rPr lang="en-GB" altLang="en-US" dirty="0">
                <a:solidFill>
                  <a:srgbClr val="660066"/>
                </a:solidFill>
              </a:rPr>
              <a:t>stress </a:t>
            </a:r>
            <a:r>
              <a:rPr lang="en-GB" altLang="en-US" dirty="0" smtClean="0">
                <a:solidFill>
                  <a:srgbClr val="660066"/>
                </a:solidFill>
              </a:rPr>
              <a:t>testing’ </a:t>
            </a:r>
            <a:r>
              <a:rPr lang="en-GB" altLang="en-US" dirty="0">
                <a:solidFill>
                  <a:srgbClr val="660066"/>
                </a:solidFill>
              </a:rPr>
              <a:t>fits into the Bank’s approach to stress testing</a:t>
            </a:r>
            <a:endParaRPr lang="en-GB" dirty="0">
              <a:solidFill>
                <a:srgbClr val="FF0000"/>
              </a:solidFill>
            </a:endParaRPr>
          </a:p>
        </p:txBody>
      </p:sp>
    </p:spTree>
    <p:extLst>
      <p:ext uri="{BB962C8B-B14F-4D97-AF65-F5344CB8AC3E}">
        <p14:creationId xmlns:p14="http://schemas.microsoft.com/office/powerpoint/2010/main" val="9489785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703912"/>
            <a:ext cx="11277600" cy="912814"/>
          </a:xfrm>
        </p:spPr>
        <p:txBody>
          <a:bodyPr/>
          <a:lstStyle/>
          <a:p>
            <a:r>
              <a:rPr lang="en-GB" altLang="en-US" dirty="0" smtClean="0"/>
              <a:t>Chart A</a:t>
            </a:r>
            <a:r>
              <a:rPr lang="en-GB" dirty="0" smtClean="0"/>
              <a:t> </a:t>
            </a:r>
            <a:r>
              <a:rPr lang="en-GB" b="0" dirty="0"/>
              <a:t>If the Bank moved the severity of the shock in line with the short-term economic outlook, the stress scenarios would become more severe as the economy entered into stress…</a:t>
            </a:r>
            <a:r>
              <a:rPr lang="en-US" altLang="en-US" dirty="0">
                <a:solidFill>
                  <a:srgbClr val="660066"/>
                </a:solidFill>
              </a:rPr>
              <a:t/>
            </a:r>
            <a:br>
              <a:rPr lang="en-US" altLang="en-US" dirty="0">
                <a:solidFill>
                  <a:srgbClr val="660066"/>
                </a:solidFill>
              </a:rPr>
            </a:br>
            <a:endParaRPr lang="en-GB" baseline="30000" dirty="0"/>
          </a:p>
        </p:txBody>
      </p:sp>
      <p:sp>
        <p:nvSpPr>
          <p:cNvPr id="4" name="Rectangle 1"/>
          <p:cNvSpPr>
            <a:spLocks noChangeArrowheads="1"/>
          </p:cNvSpPr>
          <p:nvPr/>
        </p:nvSpPr>
        <p:spPr bwMode="auto">
          <a:xfrm>
            <a:off x="441980" y="171546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Procyclical GDP stresses applied over the course of the financial cycle</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3669466" y="2183542"/>
            <a:ext cx="4815316" cy="4132196"/>
          </a:xfrm>
          <a:prstGeom prst="rect">
            <a:avLst/>
          </a:prstGeom>
        </p:spPr>
      </p:pic>
    </p:spTree>
    <p:extLst>
      <p:ext uri="{BB962C8B-B14F-4D97-AF65-F5344CB8AC3E}">
        <p14:creationId xmlns:p14="http://schemas.microsoft.com/office/powerpoint/2010/main" val="14123017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703912"/>
            <a:ext cx="11277600" cy="912814"/>
          </a:xfrm>
        </p:spPr>
        <p:txBody>
          <a:bodyPr/>
          <a:lstStyle/>
          <a:p>
            <a:r>
              <a:rPr lang="en-GB" altLang="en-US" dirty="0" smtClean="0"/>
              <a:t>Chart </a:t>
            </a:r>
            <a:r>
              <a:rPr lang="en-GB" altLang="en-US" dirty="0"/>
              <a:t>B</a:t>
            </a:r>
            <a:r>
              <a:rPr lang="en-GB" dirty="0" smtClean="0"/>
              <a:t> </a:t>
            </a:r>
            <a:r>
              <a:rPr lang="en-GB" b="0" dirty="0"/>
              <a:t>…buffers would not therefore vary in line with the financial cycle and could not be released to support the economy in times of stress</a:t>
            </a:r>
            <a:r>
              <a:rPr lang="en-US" altLang="en-US" dirty="0">
                <a:solidFill>
                  <a:srgbClr val="660066"/>
                </a:solidFill>
              </a:rPr>
              <a:t/>
            </a:r>
            <a:br>
              <a:rPr lang="en-US" altLang="en-US" dirty="0">
                <a:solidFill>
                  <a:srgbClr val="660066"/>
                </a:solidFill>
              </a:rPr>
            </a:br>
            <a:endParaRPr lang="en-GB" baseline="30000" dirty="0"/>
          </a:p>
        </p:txBody>
      </p:sp>
      <p:sp>
        <p:nvSpPr>
          <p:cNvPr id="4" name="Rectangle 1"/>
          <p:cNvSpPr>
            <a:spLocks noChangeArrowheads="1"/>
          </p:cNvSpPr>
          <p:nvPr/>
        </p:nvSpPr>
        <p:spPr bwMode="auto">
          <a:xfrm>
            <a:off x="441980" y="1920456"/>
            <a:ext cx="9765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Indicative levels of banks capital buffers if the Bank adopted </a:t>
            </a:r>
            <a:r>
              <a:rPr lang="en-GB" sz="1800" dirty="0" err="1"/>
              <a:t>procyclical</a:t>
            </a:r>
            <a:r>
              <a:rPr lang="en-GB" sz="1800" dirty="0"/>
              <a:t> approach to stress testing</a:t>
            </a:r>
            <a:endParaRPr lang="en-GB" altLang="en-US" sz="1800" baseline="30000"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2920511" y="2593518"/>
            <a:ext cx="5035055" cy="3659579"/>
          </a:xfrm>
          <a:prstGeom prst="rect">
            <a:avLst/>
          </a:prstGeom>
        </p:spPr>
      </p:pic>
    </p:spTree>
    <p:extLst>
      <p:ext uri="{BB962C8B-B14F-4D97-AF65-F5344CB8AC3E}">
        <p14:creationId xmlns:p14="http://schemas.microsoft.com/office/powerpoint/2010/main" val="20390276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703912"/>
            <a:ext cx="11277600" cy="912814"/>
          </a:xfrm>
        </p:spPr>
        <p:txBody>
          <a:bodyPr/>
          <a:lstStyle/>
          <a:p>
            <a:r>
              <a:rPr lang="en-GB" altLang="en-US" dirty="0" smtClean="0"/>
              <a:t>Chart C </a:t>
            </a:r>
            <a:r>
              <a:rPr lang="en-GB" b="0" dirty="0" smtClean="0"/>
              <a:t>The </a:t>
            </a:r>
            <a:r>
              <a:rPr lang="en-GB" b="0" dirty="0"/>
              <a:t>Bank therefore broadly targets the same stressed outcome in its stressed scenarios, unless underlying risks in the economy change…</a:t>
            </a:r>
            <a:r>
              <a:rPr lang="en-US" altLang="en-US" dirty="0">
                <a:solidFill>
                  <a:srgbClr val="660066"/>
                </a:solidFill>
              </a:rPr>
              <a:t/>
            </a:r>
            <a:br>
              <a:rPr lang="en-US" altLang="en-US" dirty="0">
                <a:solidFill>
                  <a:srgbClr val="660066"/>
                </a:solidFill>
              </a:rPr>
            </a:br>
            <a:endParaRPr lang="en-GB" baseline="30000" dirty="0"/>
          </a:p>
        </p:txBody>
      </p:sp>
      <p:sp>
        <p:nvSpPr>
          <p:cNvPr id="4" name="Rectangle 1"/>
          <p:cNvSpPr>
            <a:spLocks noChangeArrowheads="1"/>
          </p:cNvSpPr>
          <p:nvPr/>
        </p:nvSpPr>
        <p:spPr bwMode="auto">
          <a:xfrm>
            <a:off x="441980" y="1864324"/>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GDP stresses applied over the course of the financial cycle</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tretch>
            <a:fillRect/>
          </a:stretch>
        </p:blipFill>
        <p:spPr>
          <a:xfrm>
            <a:off x="3786423" y="2481254"/>
            <a:ext cx="4922226" cy="4079034"/>
          </a:xfrm>
          <a:prstGeom prst="rect">
            <a:avLst/>
          </a:prstGeom>
        </p:spPr>
      </p:pic>
    </p:spTree>
    <p:extLst>
      <p:ext uri="{BB962C8B-B14F-4D97-AF65-F5344CB8AC3E}">
        <p14:creationId xmlns:p14="http://schemas.microsoft.com/office/powerpoint/2010/main" val="3980200827"/>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1115</TotalTime>
  <Words>1883</Words>
  <Application>Microsoft Office PowerPoint</Application>
  <PresentationFormat>Widescreen</PresentationFormat>
  <Paragraphs>102</Paragraphs>
  <Slides>23</Slides>
  <Notes>20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Arial</vt:lpstr>
      <vt:lpstr>Calibri</vt:lpstr>
      <vt:lpstr>Bank LINKS Template</vt:lpstr>
      <vt:lpstr>PowerPoint Presentation</vt:lpstr>
      <vt:lpstr>Chart D.1 The aggregate CET1 ratio remains more than three times higher than it was before the financial crisis </vt:lpstr>
      <vt:lpstr>Chart D.2 Banks hold a significant buffer of liquid assets </vt:lpstr>
      <vt:lpstr>Chart D.3 The ‘reverse stress test’ targeted a 5.2 percentage point reduction in the banks’ aggregate CET1 capital ratio… </vt:lpstr>
      <vt:lpstr>Table D.A …and impairments are assumed to be the most material driver of capital depletion </vt:lpstr>
      <vt:lpstr>PowerPoint Presentation</vt:lpstr>
      <vt:lpstr>Chart A If the Bank moved the severity of the shock in line with the short-term economic outlook, the stress scenarios would become more severe as the economy entered into stress… </vt:lpstr>
      <vt:lpstr>Chart B …buffers would not therefore vary in line with the financial cycle and could not be released to support the economy in times of stress </vt:lpstr>
      <vt:lpstr>Chart C The Bank therefore broadly targets the same stressed outcome in its stressed scenarios, unless underlying risks in the economy change… </vt:lpstr>
      <vt:lpstr>Chart D …this results in buffers which decrease as the economy enters in a stress and increase as it enters into a growth period </vt:lpstr>
      <vt:lpstr>Table D.B Banks’ assumed impairments are sensitive to changes in the severity of macroeconomic shocks </vt:lpstr>
      <vt:lpstr>PowerPoint Presentation</vt:lpstr>
      <vt:lpstr>Chart A Banks’ exposures are more heavily weighted towards UK borrowers… </vt:lpstr>
      <vt:lpstr>Chart B …and their impairments are also more heavily weighted to their UK exposures </vt:lpstr>
      <vt:lpstr>Chart C The shock to residential property prices pushes around 25% of banks’ UK mortgage portfolios into negative equity </vt:lpstr>
      <vt:lpstr>Table 1 The ‘reverse stress test’ incorporates a range of assumptions around the non-credit drivers of the capital drawdown </vt:lpstr>
      <vt:lpstr>Chart D.4 GDP falls sharply in the paths generated by the ‘reverse stress test’… </vt:lpstr>
      <vt:lpstr>Chart D.5 …and they imply cumulative GDP losses of around £610 billion </vt:lpstr>
      <vt:lpstr>Chart D.6 The shocks to unemployment in the paths generated by the reverse stress paths are severe  </vt:lpstr>
      <vt:lpstr>Chart D.7 Many different combinations of GDP and unemployment shocks could result in the same level of capital depletion </vt:lpstr>
      <vt:lpstr>Chart D.8 The shock to UK GDP in the paths generated by the ‘reverse stress test’ is unprecedented… </vt:lpstr>
      <vt:lpstr>Chart D.9 …and the peak average level of unemployment is the highest it has been since the 1930s </vt:lpstr>
      <vt:lpstr>Table D.C The paths generated by the ‘reverse stress test’ incorporate shocks to key macroeconomic variables roughly twice as severe as the August MPR central projection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Rosie Munroe</cp:lastModifiedBy>
  <cp:revision>255</cp:revision>
  <dcterms:created xsi:type="dcterms:W3CDTF">2019-04-05T13:20:41Z</dcterms:created>
  <dcterms:modified xsi:type="dcterms:W3CDTF">2020-08-11T08:59:39Z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