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64" r:id="rId2"/>
    <p:sldId id="365" r:id="rId3"/>
    <p:sldId id="370" r:id="rId4"/>
    <p:sldId id="366" r:id="rId5"/>
    <p:sldId id="367" r:id="rId6"/>
    <p:sldId id="368" r:id="rId7"/>
    <p:sldId id="36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C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101" d="100"/>
          <a:sy n="101" d="100"/>
        </p:scale>
        <p:origin x="220" y="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124793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011432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In most cases, the impact on EU end-users will apply to the wider European Economic Area (EEA).</a:t>
            </a:r>
          </a:p>
          <a:p>
            <a:pPr marL="228600" indent="-228600">
              <a:buAutoNum type="alphaLcParenBoth"/>
            </a:pPr>
            <a:r>
              <a:rPr lang="en-GB" sz="1200" kern="1200" dirty="0" smtClean="0">
                <a:solidFill>
                  <a:schemeClr val="tx1"/>
                </a:solidFill>
                <a:effectLst/>
                <a:latin typeface="+mn-lt"/>
                <a:ea typeface="+mn-ea"/>
                <a:cs typeface="+mn-cs"/>
              </a:rPr>
              <a:t>These lifecycle events include amendments, compressions, rolling of contracts or exercise of some options.</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957598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653810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852346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11/08/2020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11/08/2020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Financial stability implications of the UK’s changing relationship with the EU </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Table F.A</a:t>
            </a:r>
            <a:r>
              <a:rPr lang="en-GB" dirty="0" smtClean="0"/>
              <a:t> </a:t>
            </a:r>
            <a:r>
              <a:rPr lang="en-GB" b="0" dirty="0"/>
              <a:t>Checklist of actions to avoid disruption to end-users of financial services at the end of the transition period 	</a:t>
            </a:r>
            <a:br>
              <a:rPr lang="en-GB" b="0" dirty="0"/>
            </a:br>
            <a:endParaRPr lang="en-GB" baseline="30000" dirty="0"/>
          </a:p>
        </p:txBody>
      </p:sp>
      <p:sp>
        <p:nvSpPr>
          <p:cNvPr id="4" name="Rectangle 1"/>
          <p:cNvSpPr>
            <a:spLocks noChangeArrowheads="1"/>
          </p:cNvSpPr>
          <p:nvPr/>
        </p:nvSpPr>
        <p:spPr bwMode="auto">
          <a:xfrm>
            <a:off x="441980" y="1489135"/>
            <a:ext cx="11277600" cy="269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This checklist reflects the risk of disruption to end-users including households and companies if no further arrangements are put in place for cross-border trade in financial services for the end of the transition period on 31 December 2020. The risk assessment takes account of progress made in mitigating any risks. It assesses risks of disruption to end-users of financial services in the UK and, because the impact could spill back, also to end-users in the EU.</a:t>
            </a:r>
            <a:r>
              <a:rPr lang="en-GB" sz="1800" baseline="30000" dirty="0"/>
              <a:t>(a)</a:t>
            </a:r>
          </a:p>
          <a:p>
            <a:pPr>
              <a:buNone/>
            </a:pPr>
            <a:r>
              <a:rPr lang="en-GB" sz="1800" dirty="0"/>
              <a:t>Risks of disruption are categorised as </a:t>
            </a:r>
            <a:r>
              <a:rPr lang="en-GB" sz="1800" b="1" dirty="0">
                <a:solidFill>
                  <a:srgbClr val="92D050"/>
                </a:solidFill>
              </a:rPr>
              <a:t>low</a:t>
            </a:r>
            <a:r>
              <a:rPr lang="en-GB" sz="1800" dirty="0"/>
              <a:t>, </a:t>
            </a:r>
            <a:r>
              <a:rPr lang="en-GB" sz="1800" b="1" dirty="0">
                <a:solidFill>
                  <a:srgbClr val="FFC000"/>
                </a:solidFill>
              </a:rPr>
              <a:t>medium</a:t>
            </a:r>
            <a:r>
              <a:rPr lang="en-GB" sz="1800" dirty="0"/>
              <a:t> or </a:t>
            </a:r>
            <a:r>
              <a:rPr lang="en-GB" sz="1800" b="1" dirty="0">
                <a:solidFill>
                  <a:srgbClr val="C00000"/>
                </a:solidFill>
              </a:rPr>
              <a:t>high</a:t>
            </a:r>
            <a:r>
              <a:rPr lang="en-GB" sz="1800" dirty="0"/>
              <a:t>. Arrows reflect developments since the FPC’s previously published checklist alongside the March 2020 Financial Policy Summary. Blue text is news since then.</a:t>
            </a:r>
          </a:p>
          <a:p>
            <a:pPr>
              <a:buNone/>
            </a:pPr>
            <a:r>
              <a:rPr lang="en-GB" sz="1800" dirty="0"/>
              <a:t>The checklist is not a comprehensive assessment of risks to economic activity arising from the end of the transition period. It covers only the risks to activity that could stem from disruption to provision of cross-border financial services.</a:t>
            </a:r>
          </a:p>
        </p:txBody>
      </p:sp>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623310" y="798018"/>
            <a:ext cx="6772275" cy="5153025"/>
          </a:xfrm>
          <a:prstGeom prst="rect">
            <a:avLst/>
          </a:prstGeom>
        </p:spPr>
      </p:pic>
    </p:spTree>
    <p:extLst>
      <p:ext uri="{BB962C8B-B14F-4D97-AF65-F5344CB8AC3E}">
        <p14:creationId xmlns:p14="http://schemas.microsoft.com/office/powerpoint/2010/main" val="8285002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b="0" dirty="0"/>
              <a:t>	</a:t>
            </a:r>
            <a:br>
              <a:rPr lang="en-GB" b="0" dirty="0"/>
            </a:br>
            <a:endParaRPr lang="en-GB" baseline="30000" dirty="0"/>
          </a:p>
        </p:txBody>
      </p:sp>
      <p:pic>
        <p:nvPicPr>
          <p:cNvPr id="2" name="Picture 1"/>
          <p:cNvPicPr>
            <a:picLocks noChangeAspect="1"/>
          </p:cNvPicPr>
          <p:nvPr/>
        </p:nvPicPr>
        <p:blipFill rotWithShape="1">
          <a:blip r:embed="rId3"/>
          <a:srcRect t="2037"/>
          <a:stretch/>
        </p:blipFill>
        <p:spPr>
          <a:xfrm>
            <a:off x="2886323" y="883872"/>
            <a:ext cx="6496621" cy="3040622"/>
          </a:xfrm>
          <a:prstGeom prst="rect">
            <a:avLst/>
          </a:prstGeom>
        </p:spPr>
      </p:pic>
      <p:pic>
        <p:nvPicPr>
          <p:cNvPr id="4" name="Picture 3"/>
          <p:cNvPicPr>
            <a:picLocks noChangeAspect="1"/>
          </p:cNvPicPr>
          <p:nvPr/>
        </p:nvPicPr>
        <p:blipFill rotWithShape="1">
          <a:blip r:embed="rId4"/>
          <a:srcRect t="3906"/>
          <a:stretch/>
        </p:blipFill>
        <p:spPr>
          <a:xfrm>
            <a:off x="2898394" y="3495157"/>
            <a:ext cx="6429945" cy="2784923"/>
          </a:xfrm>
          <a:prstGeom prst="rect">
            <a:avLst/>
          </a:prstGeom>
        </p:spPr>
      </p:pic>
    </p:spTree>
    <p:extLst>
      <p:ext uri="{BB962C8B-B14F-4D97-AF65-F5344CB8AC3E}">
        <p14:creationId xmlns:p14="http://schemas.microsoft.com/office/powerpoint/2010/main" val="1515563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425174" y="946298"/>
            <a:ext cx="7367992" cy="5118381"/>
          </a:xfrm>
          <a:prstGeom prst="rect">
            <a:avLst/>
          </a:prstGeom>
        </p:spPr>
      </p:pic>
    </p:spTree>
    <p:extLst>
      <p:ext uri="{BB962C8B-B14F-4D97-AF65-F5344CB8AC3E}">
        <p14:creationId xmlns:p14="http://schemas.microsoft.com/office/powerpoint/2010/main" val="41180311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Table F.B</a:t>
            </a:r>
            <a:r>
              <a:rPr lang="en-GB" dirty="0" smtClean="0"/>
              <a:t> </a:t>
            </a:r>
            <a:r>
              <a:rPr lang="en-GB" b="0" dirty="0"/>
              <a:t>Other risks of disruption to financial services 	</a:t>
            </a:r>
            <a:br>
              <a:rPr lang="en-GB" b="0" dirty="0"/>
            </a:br>
            <a:r>
              <a:rPr lang="en-GB" b="0" dirty="0"/>
              <a:t>	</a:t>
            </a:r>
            <a:br>
              <a:rPr lang="en-GB" b="0" dirty="0"/>
            </a:br>
            <a:endParaRPr lang="en-GB" baseline="30000" dirty="0"/>
          </a:p>
        </p:txBody>
      </p:sp>
      <p:pic>
        <p:nvPicPr>
          <p:cNvPr id="2" name="Picture 1"/>
          <p:cNvPicPr>
            <a:picLocks noChangeAspect="1"/>
          </p:cNvPicPr>
          <p:nvPr/>
        </p:nvPicPr>
        <p:blipFill>
          <a:blip r:embed="rId3"/>
          <a:stretch>
            <a:fillRect/>
          </a:stretch>
        </p:blipFill>
        <p:spPr>
          <a:xfrm>
            <a:off x="2679469" y="1685898"/>
            <a:ext cx="5932903" cy="4846488"/>
          </a:xfrm>
          <a:prstGeom prst="rect">
            <a:avLst/>
          </a:prstGeom>
        </p:spPr>
      </p:pic>
      <p:sp>
        <p:nvSpPr>
          <p:cNvPr id="4" name="Rectangle 1"/>
          <p:cNvSpPr>
            <a:spLocks noChangeArrowheads="1"/>
          </p:cNvSpPr>
          <p:nvPr/>
        </p:nvSpPr>
        <p:spPr bwMode="auto">
          <a:xfrm>
            <a:off x="441980" y="762568"/>
            <a:ext cx="112776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These risks could cause disruption to economic activity if they are not mitigated and there are no further financial services arrangements in place at the end of the transition period. The FPC judges their disruptive effect to be somewhat less than that of those issues in its checklist.</a:t>
            </a:r>
            <a:endParaRPr lang="en-GB" altLang="en-US" sz="1800" baseline="30000" dirty="0"/>
          </a:p>
        </p:txBody>
      </p:sp>
    </p:spTree>
    <p:extLst>
      <p:ext uri="{BB962C8B-B14F-4D97-AF65-F5344CB8AC3E}">
        <p14:creationId xmlns:p14="http://schemas.microsoft.com/office/powerpoint/2010/main" val="24288883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590800" y="883872"/>
            <a:ext cx="6838950" cy="3019425"/>
          </a:xfrm>
          <a:prstGeom prst="rect">
            <a:avLst/>
          </a:prstGeom>
        </p:spPr>
      </p:pic>
      <p:pic>
        <p:nvPicPr>
          <p:cNvPr id="5" name="Picture 4"/>
          <p:cNvPicPr>
            <a:picLocks noChangeAspect="1"/>
          </p:cNvPicPr>
          <p:nvPr/>
        </p:nvPicPr>
        <p:blipFill rotWithShape="1">
          <a:blip r:embed="rId4"/>
          <a:srcRect t="2924"/>
          <a:stretch/>
        </p:blipFill>
        <p:spPr>
          <a:xfrm>
            <a:off x="2730988" y="3368843"/>
            <a:ext cx="6667500" cy="3328737"/>
          </a:xfrm>
          <a:prstGeom prst="rect">
            <a:avLst/>
          </a:prstGeom>
        </p:spPr>
      </p:pic>
    </p:spTree>
    <p:extLst>
      <p:ext uri="{BB962C8B-B14F-4D97-AF65-F5344CB8AC3E}">
        <p14:creationId xmlns:p14="http://schemas.microsoft.com/office/powerpoint/2010/main" val="207282303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1095</TotalTime>
  <Words>300</Words>
  <Application>Microsoft Office PowerPoint</Application>
  <PresentationFormat>Widescreen</PresentationFormat>
  <Paragraphs>16</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Table F.A Checklist of actions to avoid disruption to end-users of financial services at the end of the transition period   </vt:lpstr>
      <vt:lpstr>PowerPoint Presentation</vt:lpstr>
      <vt:lpstr>  </vt:lpstr>
      <vt:lpstr>PowerPoint Presentation</vt:lpstr>
      <vt:lpstr>Table F.B Other risks of disruption to financial services     </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Rosie Munroe</cp:lastModifiedBy>
  <cp:revision>246</cp:revision>
  <dcterms:created xsi:type="dcterms:W3CDTF">2019-04-05T13:20:41Z</dcterms:created>
  <dcterms:modified xsi:type="dcterms:W3CDTF">2020-08-11T08:39:18Z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