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27"/>
  </p:notesMasterIdLst>
  <p:sldIdLst>
    <p:sldId id="364" r:id="rId2"/>
    <p:sldId id="365" r:id="rId3"/>
    <p:sldId id="375" r:id="rId4"/>
    <p:sldId id="367" r:id="rId5"/>
    <p:sldId id="371" r:id="rId6"/>
    <p:sldId id="376" r:id="rId7"/>
    <p:sldId id="377" r:id="rId8"/>
    <p:sldId id="378" r:id="rId9"/>
    <p:sldId id="379" r:id="rId10"/>
    <p:sldId id="380" r:id="rId11"/>
    <p:sldId id="381" r:id="rId12"/>
    <p:sldId id="382" r:id="rId13"/>
    <p:sldId id="370" r:id="rId14"/>
    <p:sldId id="372" r:id="rId15"/>
    <p:sldId id="384" r:id="rId16"/>
    <p:sldId id="385" r:id="rId17"/>
    <p:sldId id="368" r:id="rId18"/>
    <p:sldId id="373" r:id="rId19"/>
    <p:sldId id="386" r:id="rId20"/>
    <p:sldId id="387" r:id="rId21"/>
    <p:sldId id="388" r:id="rId22"/>
    <p:sldId id="390" r:id="rId23"/>
    <p:sldId id="389" r:id="rId24"/>
    <p:sldId id="391" r:id="rId25"/>
    <p:sldId id="392"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101" d="100"/>
          <a:sy n="101" d="100"/>
        </p:scale>
        <p:origin x="220" y="5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Investment funds also includes money market funds, hedge funds and real estate investment trusts. </a:t>
            </a:r>
          </a:p>
          <a:p>
            <a:pPr marL="228600" indent="-228600">
              <a:buAutoNum type="alphaLcParenBoth"/>
            </a:pPr>
            <a:r>
              <a:rPr lang="en-GB" sz="1200" b="0" i="0" u="none" strike="noStrike" kern="1200" baseline="0" dirty="0" smtClean="0">
                <a:solidFill>
                  <a:schemeClr val="tx1"/>
                </a:solidFill>
                <a:latin typeface="+mn-lt"/>
                <a:ea typeface="+mn-ea"/>
                <a:cs typeface="+mn-cs"/>
              </a:rPr>
              <a:t>Other financial intermediaries consists of broker-dealers, holding companies, structured finance vehicles, non-bank mortgage lenders, central counterparties (CCPs), finance companies and financial auxiliaries.</a:t>
            </a:r>
          </a:p>
          <a:p>
            <a:pPr marL="228600" indent="-228600">
              <a:buAutoNum type="alphaLcParenBoth"/>
            </a:pPr>
            <a:r>
              <a:rPr lang="en-GB" sz="1200" b="0" i="0" u="none" strike="noStrike" kern="1200" baseline="0" dirty="0" smtClean="0">
                <a:solidFill>
                  <a:schemeClr val="tx1"/>
                </a:solidFill>
                <a:latin typeface="+mn-lt"/>
                <a:ea typeface="+mn-ea"/>
                <a:cs typeface="+mn-cs"/>
              </a:rPr>
              <a:t>Where 2019 data were unavailable, the latest available data were used. For 2007, where unavailable 2008 data were used. 	</a:t>
            </a:r>
          </a:p>
          <a:p>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Percentage outflows for largest 50 ETFs and OEFs by asset type globally, based on AUM at end-2019. Asset classes determined by Morningstar categorisations. </a:t>
            </a: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1048896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Over 95% of the sample are prime (by AUM) and the remainder are public debt CNAVs.</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236665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Shows a sample of 11 LVNAV funds, which cover 59% of sterling-denominated MMFs.</a:t>
            </a:r>
          </a:p>
          <a:p>
            <a:pPr marL="228600" indent="-228600">
              <a:buAutoNum type="alphaLcParenBoth"/>
            </a:pPr>
            <a:r>
              <a:rPr lang="en-GB" sz="1200" b="0" i="0" u="none" strike="noStrike" kern="1200" baseline="0" dirty="0" smtClean="0">
                <a:solidFill>
                  <a:schemeClr val="tx1"/>
                </a:solidFill>
                <a:latin typeface="+mn-lt"/>
                <a:ea typeface="+mn-ea"/>
                <a:cs typeface="+mn-cs"/>
              </a:rPr>
              <a:t>(b) For LVNAV and public debt CNAV MMFs, if weekly liquid assets fall below 30%, the MMF can only purchase assets that qualify as weekly liquid assets. </a:t>
            </a:r>
          </a:p>
          <a:p>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1569173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For Public debt CNAV and LVNAV funds the share price can be rounded to the nearest percentage point, or currency equivalent, </a:t>
            </a:r>
            <a:r>
              <a:rPr lang="en-GB" sz="1200" b="0" i="0" u="none" strike="noStrike" kern="1200" baseline="0" dirty="0" err="1" smtClean="0">
                <a:solidFill>
                  <a:schemeClr val="tx1"/>
                </a:solidFill>
                <a:latin typeface="+mn-lt"/>
                <a:ea typeface="+mn-ea"/>
                <a:cs typeface="+mn-cs"/>
              </a:rPr>
              <a:t>eg</a:t>
            </a:r>
            <a:r>
              <a:rPr lang="en-GB" sz="1200" b="0" i="0" u="none" strike="noStrike" kern="1200" baseline="0" dirty="0" smtClean="0">
                <a:solidFill>
                  <a:schemeClr val="tx1"/>
                </a:solidFill>
                <a:latin typeface="+mn-lt"/>
                <a:ea typeface="+mn-ea"/>
                <a:cs typeface="+mn-cs"/>
              </a:rPr>
              <a:t> £1.00 per unit, subject to the condition above for LVNAV funds. For VNAV funds, the share price can be rounded to the nearest basis point, or currency equivalent, </a:t>
            </a:r>
            <a:r>
              <a:rPr lang="en-GB" sz="1200" b="0" i="0" u="none" strike="noStrike" kern="1200" baseline="0" dirty="0" err="1" smtClean="0">
                <a:solidFill>
                  <a:schemeClr val="tx1"/>
                </a:solidFill>
                <a:latin typeface="+mn-lt"/>
                <a:ea typeface="+mn-ea"/>
                <a:cs typeface="+mn-cs"/>
              </a:rPr>
              <a:t>eg</a:t>
            </a:r>
            <a:r>
              <a:rPr lang="en-GB" sz="1200" b="0" i="0" u="none" strike="noStrike" kern="1200" baseline="0" dirty="0" smtClean="0">
                <a:solidFill>
                  <a:schemeClr val="tx1"/>
                </a:solidFill>
                <a:latin typeface="+mn-lt"/>
                <a:ea typeface="+mn-ea"/>
                <a:cs typeface="+mn-cs"/>
              </a:rPr>
              <a:t> £1.0000 per unit.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16</a:t>
            </a:fld>
            <a:endParaRPr lang="en-GB"/>
          </a:p>
        </p:txBody>
      </p:sp>
    </p:spTree>
    <p:extLst>
      <p:ext uri="{BB962C8B-B14F-4D97-AF65-F5344CB8AC3E}">
        <p14:creationId xmlns:p14="http://schemas.microsoft.com/office/powerpoint/2010/main" val="35918746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Information has been obtained from sources believed to be reliable but J.P. Morgan does not warrant its completeness or accuracy. The Index is used with permission. The Index may not be copied, used, or distributed without J.P. Morgan's prior written approval. Copyright 2020, J.P. Morgan Chase &amp; Co. All rights reserved.</a:t>
            </a:r>
          </a:p>
          <a:p>
            <a:pPr marL="228600" indent="-228600">
              <a:buAutoNum type="alphaLcParenR"/>
            </a:pPr>
            <a:r>
              <a:rPr lang="en-GB" sz="1200" b="0" i="0" u="none" strike="noStrike" kern="1200" baseline="0" dirty="0" smtClean="0">
                <a:solidFill>
                  <a:schemeClr val="tx1"/>
                </a:solidFill>
                <a:latin typeface="+mn-lt"/>
                <a:ea typeface="+mn-ea"/>
                <a:cs typeface="+mn-cs"/>
              </a:rPr>
              <a:t>J.P. Morgan composite emerging market bond index.</a:t>
            </a:r>
          </a:p>
          <a:p>
            <a:pPr marL="228600" indent="-228600">
              <a:buAutoNum type="alphaLcParenR"/>
            </a:pPr>
            <a:r>
              <a:rPr lang="en-GB" sz="1200" b="0" i="0" u="none" strike="noStrike" kern="1200" baseline="0" dirty="0" smtClean="0">
                <a:solidFill>
                  <a:schemeClr val="tx1"/>
                </a:solidFill>
                <a:latin typeface="+mn-lt"/>
                <a:ea typeface="+mn-ea"/>
                <a:cs typeface="+mn-cs"/>
              </a:rPr>
              <a:t>J.P. Morgan emerging market currency index. </a:t>
            </a:r>
          </a:p>
          <a:p>
            <a:r>
              <a:rPr lang="en-GB" sz="1200" b="0" i="0" u="none" strike="noStrike" kern="1200" baseline="0" dirty="0" smtClean="0">
                <a:solidFill>
                  <a:schemeClr val="tx1"/>
                </a:solidFill>
                <a:latin typeface="+mn-lt"/>
                <a:ea typeface="+mn-ea"/>
                <a:cs typeface="+mn-cs"/>
              </a:rPr>
              <a:t>  </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18</a:t>
            </a:fld>
            <a:endParaRPr lang="en-GB"/>
          </a:p>
        </p:txBody>
      </p:sp>
    </p:spTree>
    <p:extLst>
      <p:ext uri="{BB962C8B-B14F-4D97-AF65-F5344CB8AC3E}">
        <p14:creationId xmlns:p14="http://schemas.microsoft.com/office/powerpoint/2010/main" val="3309995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Ten NCEMEs are Brazil, Hungary, India, Indonesia, Mexico, Philippines, Poland, South Africa, Thailand and Turkey. </a:t>
            </a:r>
          </a:p>
          <a:p>
            <a:pPr marL="228600" indent="-228600">
              <a:buAutoNum type="alphaLcParenBoth"/>
            </a:pPr>
            <a:r>
              <a:rPr lang="en-GB" sz="1200" b="0" i="0" u="none" strike="noStrike" kern="1200" baseline="0" dirty="0" smtClean="0">
                <a:solidFill>
                  <a:schemeClr val="tx1"/>
                </a:solidFill>
                <a:latin typeface="+mn-lt"/>
                <a:ea typeface="+mn-ea"/>
                <a:cs typeface="+mn-cs"/>
              </a:rPr>
              <a:t>Seven countries with latest data are Brazil, Hungary, India, Indonesia, Philippines, South Africa and Thailand.</a:t>
            </a:r>
          </a:p>
          <a:p>
            <a:pPr marL="228600" indent="-228600">
              <a:buAutoNum type="alphaLcParenBoth"/>
            </a:pPr>
            <a:r>
              <a:rPr lang="en-GB" sz="1200" b="0" i="0" u="none" strike="noStrike" kern="1200" baseline="0" dirty="0" smtClean="0">
                <a:solidFill>
                  <a:schemeClr val="tx1"/>
                </a:solidFill>
                <a:latin typeface="+mn-lt"/>
                <a:ea typeface="+mn-ea"/>
                <a:cs typeface="+mn-cs"/>
              </a:rPr>
              <a:t>Start of episodes taken as 1 September 2008, 1 May 2013, 1 April 2018 and 17 January 2020 respectively.</a:t>
            </a: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19</a:t>
            </a:fld>
            <a:endParaRPr lang="en-GB"/>
          </a:p>
        </p:txBody>
      </p:sp>
    </p:spTree>
    <p:extLst>
      <p:ext uri="{BB962C8B-B14F-4D97-AF65-F5344CB8AC3E}">
        <p14:creationId xmlns:p14="http://schemas.microsoft.com/office/powerpoint/2010/main" val="785303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Brazil, Hungary, India, Indonesia, Mexico, Philippines, Poland, South Africa, Thailand and Turkey.</a:t>
            </a:r>
          </a:p>
          <a:p>
            <a:pPr marL="228600" indent="-228600">
              <a:buAutoNum type="alphaLcParenBoth"/>
            </a:pPr>
            <a:r>
              <a:rPr lang="en-GB" sz="1200" b="0" i="0" u="none" strike="noStrike" kern="1200" baseline="0" dirty="0" smtClean="0">
                <a:solidFill>
                  <a:schemeClr val="tx1"/>
                </a:solidFill>
                <a:latin typeface="+mn-lt"/>
                <a:ea typeface="+mn-ea"/>
                <a:cs typeface="+mn-cs"/>
              </a:rPr>
              <a:t>Four-quarter GDP to 2008 Q3 and 2019 Q4, respectively.</a:t>
            </a:r>
          </a:p>
        </p:txBody>
      </p:sp>
      <p:sp>
        <p:nvSpPr>
          <p:cNvPr id="4" name="Slide Number Placeholder 3"/>
          <p:cNvSpPr>
            <a:spLocks noGrp="1"/>
          </p:cNvSpPr>
          <p:nvPr>
            <p:ph type="sldNum" sz="quarter" idx="10"/>
          </p:nvPr>
        </p:nvSpPr>
        <p:spPr/>
        <p:txBody>
          <a:bodyPr/>
          <a:lstStyle/>
          <a:p>
            <a:fld id="{B378B890-4368-41A1-A4CA-B95169D697D2}" type="slidenum">
              <a:rPr lang="en-GB" smtClean="0"/>
              <a:t>20</a:t>
            </a:fld>
            <a:endParaRPr lang="en-GB"/>
          </a:p>
        </p:txBody>
      </p:sp>
    </p:spTree>
    <p:extLst>
      <p:ext uri="{BB962C8B-B14F-4D97-AF65-F5344CB8AC3E}">
        <p14:creationId xmlns:p14="http://schemas.microsoft.com/office/powerpoint/2010/main" val="3011539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Brazil, Hungary, India, Indonesia, Mexico, Philippines, Poland, South Africa, Thailand and Turkey.</a:t>
            </a:r>
          </a:p>
          <a:p>
            <a:pPr marL="228600" indent="-228600">
              <a:buAutoNum type="alphaLcParenBoth"/>
            </a:pPr>
            <a:r>
              <a:rPr lang="en-GB" sz="1200" b="0" i="0" u="none" strike="noStrike" kern="1200" baseline="0" dirty="0" smtClean="0">
                <a:solidFill>
                  <a:schemeClr val="tx1"/>
                </a:solidFill>
                <a:latin typeface="+mn-lt"/>
                <a:ea typeface="+mn-ea"/>
                <a:cs typeface="+mn-cs"/>
              </a:rPr>
              <a:t>Respective 'episode quarters' used are 2008 Q4 and 2020 Q1.</a:t>
            </a:r>
          </a:p>
        </p:txBody>
      </p:sp>
      <p:sp>
        <p:nvSpPr>
          <p:cNvPr id="4" name="Slide Number Placeholder 3"/>
          <p:cNvSpPr>
            <a:spLocks noGrp="1"/>
          </p:cNvSpPr>
          <p:nvPr>
            <p:ph type="sldNum" sz="quarter" idx="10"/>
          </p:nvPr>
        </p:nvSpPr>
        <p:spPr/>
        <p:txBody>
          <a:bodyPr/>
          <a:lstStyle/>
          <a:p>
            <a:fld id="{B378B890-4368-41A1-A4CA-B95169D697D2}" type="slidenum">
              <a:rPr lang="en-GB" smtClean="0"/>
              <a:t>21</a:t>
            </a:fld>
            <a:endParaRPr lang="en-GB"/>
          </a:p>
        </p:txBody>
      </p:sp>
    </p:spTree>
    <p:extLst>
      <p:ext uri="{BB962C8B-B14F-4D97-AF65-F5344CB8AC3E}">
        <p14:creationId xmlns:p14="http://schemas.microsoft.com/office/powerpoint/2010/main" val="35395770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u="none" strike="noStrike" kern="1200" baseline="0" dirty="0" smtClean="0">
              <a:solidFill>
                <a:schemeClr val="tx1"/>
              </a:solidFill>
              <a:latin typeface="+mn-lt"/>
              <a:ea typeface="+mn-ea"/>
              <a:cs typeface="+mn-cs"/>
            </a:endParaRPr>
          </a:p>
          <a:p>
            <a:pPr marL="228600" indent="-228600">
              <a:buAutoNum type="alphaLcParenBoth"/>
            </a:pPr>
            <a:r>
              <a:rPr lang="en-GB" sz="1200" b="0" i="0" u="none" strike="noStrike" kern="1200" baseline="0" dirty="0" smtClean="0">
                <a:solidFill>
                  <a:schemeClr val="tx1"/>
                </a:solidFill>
                <a:latin typeface="+mn-lt"/>
                <a:ea typeface="+mn-ea"/>
                <a:cs typeface="+mn-cs"/>
              </a:rPr>
              <a:t>First week of Covid-19 pandemic taken as week ending 22 January 2020.</a:t>
            </a:r>
          </a:p>
          <a:p>
            <a:pPr marL="228600" indent="-228600">
              <a:buAutoNum type="alphaLcParenBoth"/>
            </a:pPr>
            <a:r>
              <a:rPr lang="en-GB" sz="1200" b="0" i="0" u="none" strike="noStrike" kern="1200" baseline="0" dirty="0" smtClean="0">
                <a:solidFill>
                  <a:schemeClr val="tx1"/>
                </a:solidFill>
                <a:latin typeface="+mn-lt"/>
                <a:ea typeface="+mn-ea"/>
                <a:cs typeface="+mn-cs"/>
              </a:rPr>
              <a:t>All countries in EPFR </a:t>
            </a:r>
            <a:r>
              <a:rPr lang="en-GB" sz="1200" b="0" i="0" u="none" strike="noStrike" kern="1200" baseline="0" dirty="0" err="1" smtClean="0">
                <a:solidFill>
                  <a:schemeClr val="tx1"/>
                </a:solidFill>
                <a:latin typeface="+mn-lt"/>
                <a:ea typeface="+mn-ea"/>
                <a:cs typeface="+mn-cs"/>
              </a:rPr>
              <a:t>Global’s</a:t>
            </a:r>
            <a:r>
              <a:rPr lang="en-GB" sz="1200" b="0" i="0" u="none" strike="noStrike" kern="1200" baseline="0" dirty="0" smtClean="0">
                <a:solidFill>
                  <a:schemeClr val="tx1"/>
                </a:solidFill>
                <a:latin typeface="+mn-lt"/>
                <a:ea typeface="+mn-ea"/>
                <a:cs typeface="+mn-cs"/>
              </a:rPr>
              <a:t> emerging markets grouping, excluding China, Korea and Taiwan.</a:t>
            </a:r>
          </a:p>
        </p:txBody>
      </p:sp>
      <p:sp>
        <p:nvSpPr>
          <p:cNvPr id="4" name="Slide Number Placeholder 3"/>
          <p:cNvSpPr>
            <a:spLocks noGrp="1"/>
          </p:cNvSpPr>
          <p:nvPr>
            <p:ph type="sldNum" sz="quarter" idx="10"/>
          </p:nvPr>
        </p:nvSpPr>
        <p:spPr/>
        <p:txBody>
          <a:bodyPr/>
          <a:lstStyle/>
          <a:p>
            <a:fld id="{B378B890-4368-41A1-A4CA-B95169D697D2}" type="slidenum">
              <a:rPr lang="en-GB" smtClean="0"/>
              <a:t>22</a:t>
            </a:fld>
            <a:endParaRPr lang="en-GB"/>
          </a:p>
        </p:txBody>
      </p:sp>
    </p:spTree>
    <p:extLst>
      <p:ext uri="{BB962C8B-B14F-4D97-AF65-F5344CB8AC3E}">
        <p14:creationId xmlns:p14="http://schemas.microsoft.com/office/powerpoint/2010/main" val="31181633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Middle East oil producers are: Kuwait, Oman, Qatar, Saud Arabia and UAE. Other main NCEMEs are: Argentina, Brazil, Chile, Colombia, Hungary, India, Indonesia, Malaysia, Mexico, Nigeria, Philippines, Poland, Russia, South Africa, Thailand and Turkey.</a:t>
            </a:r>
          </a:p>
        </p:txBody>
      </p:sp>
      <p:sp>
        <p:nvSpPr>
          <p:cNvPr id="4" name="Slide Number Placeholder 3"/>
          <p:cNvSpPr>
            <a:spLocks noGrp="1"/>
          </p:cNvSpPr>
          <p:nvPr>
            <p:ph type="sldNum" sz="quarter" idx="10"/>
          </p:nvPr>
        </p:nvSpPr>
        <p:spPr/>
        <p:txBody>
          <a:bodyPr/>
          <a:lstStyle/>
          <a:p>
            <a:fld id="{B378B890-4368-41A1-A4CA-B95169D697D2}" type="slidenum">
              <a:rPr lang="en-GB" smtClean="0"/>
              <a:t>23</a:t>
            </a:fld>
            <a:endParaRPr lang="en-GB"/>
          </a:p>
        </p:txBody>
      </p:sp>
    </p:spTree>
    <p:extLst>
      <p:ext uri="{BB962C8B-B14F-4D97-AF65-F5344CB8AC3E}">
        <p14:creationId xmlns:p14="http://schemas.microsoft.com/office/powerpoint/2010/main" val="2111253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200" b="0" i="0" u="none" strike="noStrike" kern="1200" baseline="0" dirty="0" smtClean="0">
                <a:solidFill>
                  <a:schemeClr val="tx1"/>
                </a:solidFill>
                <a:latin typeface="+mn-lt"/>
                <a:ea typeface="+mn-ea"/>
                <a:cs typeface="+mn-cs"/>
              </a:rPr>
              <a:t>	</a:t>
            </a:r>
          </a:p>
          <a:p>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978078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25</a:t>
            </a:fld>
            <a:endParaRPr lang="en-GB"/>
          </a:p>
        </p:txBody>
      </p:sp>
    </p:spTree>
    <p:extLst>
      <p:ext uri="{BB962C8B-B14F-4D97-AF65-F5344CB8AC3E}">
        <p14:creationId xmlns:p14="http://schemas.microsoft.com/office/powerpoint/2010/main" val="3299777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Bank of England lending operations shown here: Indexed long-term repo, Contingent term repo facility, US dollar repo operations, Liquidity Facility in Euros, Term Funding Scheme and Term Funding Scheme with additional incentives for SMEs. Bank of England asset purchases shown here: Asset Purchase Facility and </a:t>
            </a:r>
            <a:r>
              <a:rPr lang="en-GB" sz="1200" b="0" i="0" u="none" strike="noStrike" kern="1200" baseline="0" dirty="0" err="1" smtClean="0">
                <a:solidFill>
                  <a:schemeClr val="tx1"/>
                </a:solidFill>
                <a:latin typeface="+mn-lt"/>
                <a:ea typeface="+mn-ea"/>
                <a:cs typeface="+mn-cs"/>
              </a:rPr>
              <a:t>Covid</a:t>
            </a:r>
            <a:r>
              <a:rPr lang="en-GB" sz="1200" b="0" i="0" u="none" strike="noStrike" kern="1200" baseline="0" dirty="0" smtClean="0">
                <a:solidFill>
                  <a:schemeClr val="tx1"/>
                </a:solidFill>
                <a:latin typeface="+mn-lt"/>
                <a:ea typeface="+mn-ea"/>
                <a:cs typeface="+mn-cs"/>
              </a:rPr>
              <a:t> Corporate Financing Facility. </a:t>
            </a:r>
          </a:p>
          <a:p>
            <a:pPr marL="228600" indent="-228600">
              <a:buAutoNum type="alphaLcParenR"/>
            </a:pPr>
            <a:r>
              <a:rPr lang="en-GB" sz="1200" b="0" i="0" u="none" strike="noStrike" kern="1200" baseline="0" dirty="0" smtClean="0">
                <a:solidFill>
                  <a:schemeClr val="tx1"/>
                </a:solidFill>
                <a:latin typeface="+mn-lt"/>
                <a:ea typeface="+mn-ea"/>
                <a:cs typeface="+mn-cs"/>
              </a:rPr>
              <a:t>ECB lending operations: Lending to euro-area credit institutions related to monetary policy operations denominated in euro. ECB asset purchases: Securities held for monetary policy purposes. </a:t>
            </a:r>
          </a:p>
          <a:p>
            <a:pPr marL="228600" indent="-228600">
              <a:buAutoNum type="alphaLcParenR"/>
            </a:pPr>
            <a:r>
              <a:rPr lang="en-GB" sz="1200" b="0" i="0" u="none" strike="noStrike" kern="1200" baseline="0" dirty="0" smtClean="0">
                <a:solidFill>
                  <a:schemeClr val="tx1"/>
                </a:solidFill>
                <a:latin typeface="+mn-lt"/>
                <a:ea typeface="+mn-ea"/>
                <a:cs typeface="+mn-cs"/>
              </a:rPr>
              <a:t>Federal Reserve lending operations: Repurchase agreements, Loans and Net portfolio holdings of TALF II LLC (less TALF II LLC Treasury contributions and other assets). Federal Reserve asset purchases: Securities held outright. </a:t>
            </a:r>
          </a:p>
          <a:p>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283452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249171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Variation margin calls estimated using position-level trade repository data on sterling interest rate swaps and forward rate agreements, and on GBPUSD, EURUSD, JPYUSD, USDGBP, USDEUR and USDJPY FX forwards. Covers over 400 UK pension funds, insurers, liability driven investment funds and other open-ended funds. </a:t>
            </a:r>
            <a:r>
              <a:rPr lang="en-GB" sz="1200" b="0" i="0" u="none" strike="noStrike" kern="1200" baseline="0" smtClean="0">
                <a:solidFill>
                  <a:schemeClr val="tx1"/>
                </a:solidFill>
                <a:latin typeface="+mn-lt"/>
                <a:ea typeface="+mn-ea"/>
                <a:cs typeface="+mn-cs"/>
              </a:rPr>
              <a:t>Variation margin estimations based on methodology used in Bardoscia M </a:t>
            </a:r>
            <a:r>
              <a:rPr lang="en-GB" sz="1200" b="0" i="1" u="none" strike="noStrike" kern="1200" baseline="0" smtClean="0">
                <a:solidFill>
                  <a:schemeClr val="tx1"/>
                </a:solidFill>
                <a:latin typeface="+mn-lt"/>
                <a:ea typeface="+mn-ea"/>
                <a:cs typeface="+mn-cs"/>
              </a:rPr>
              <a:t>et al </a:t>
            </a:r>
            <a:r>
              <a:rPr lang="en-GB" sz="1200" b="0" i="0" u="none" strike="noStrike" kern="1200" baseline="0" smtClean="0">
                <a:solidFill>
                  <a:schemeClr val="tx1"/>
                </a:solidFill>
                <a:latin typeface="+mn-lt"/>
                <a:ea typeface="+mn-ea"/>
                <a:cs typeface="+mn-cs"/>
              </a:rPr>
              <a:t>(2019), ‘Simulating liquidity stress in the derivatives market’ and in the FPC’s 2018 assessment of risks from leverage in the non-bank financial system set out in the November 2018 </a:t>
            </a:r>
            <a:r>
              <a:rPr lang="en-GB" sz="1200" b="0" i="1" u="none" strike="noStrike" kern="1200" baseline="0" smtClean="0">
                <a:solidFill>
                  <a:schemeClr val="tx1"/>
                </a:solidFill>
                <a:latin typeface="+mn-lt"/>
                <a:ea typeface="+mn-ea"/>
                <a:cs typeface="+mn-cs"/>
              </a:rPr>
              <a:t>Report</a:t>
            </a:r>
            <a:r>
              <a:rPr lang="en-GB" sz="1200" b="0" i="0" u="none" strike="noStrike" kern="1200" baseline="0" smtClean="0">
                <a:solidFill>
                  <a:schemeClr val="tx1"/>
                </a:solidFill>
                <a:latin typeface="+mn-lt"/>
                <a:ea typeface="+mn-ea"/>
                <a:cs typeface="+mn-cs"/>
              </a:rPr>
              <a:t>. </a:t>
            </a:r>
          </a:p>
          <a:p>
            <a:pPr marL="0" indent="0">
              <a:buNone/>
            </a:pPr>
            <a:r>
              <a:rPr lang="en-GB" sz="1200" b="0" i="0" u="none" strike="noStrike" kern="1200" baseline="0" smtClean="0">
                <a:solidFill>
                  <a:schemeClr val="tx1"/>
                </a:solidFill>
                <a:latin typeface="+mn-lt"/>
                <a:ea typeface="+mn-ea"/>
                <a:cs typeface="+mn-cs"/>
              </a:rPr>
              <a:t>	</a:t>
            </a:r>
          </a:p>
          <a:p>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3353604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left panel of the chart demonstrates the percentage change in aggregate initial margin of 12 representative CCPs during 2020 Q1. Six out of the twelve CCPs are domiciled in continental Europe and UK, and the other six are domiciled in non-EU jurisdictions. Bubble size represents the total initial margin requirement of each CCP in 2020 Q1. The right panel represents the percentage change in aggregate initial margin of representative CCP services of cleared OTC derivatives, and ETD. OTC derivative services include cleared interest rate swaps and cleared credit default swaps. The exchange-traded derivative services focus on futures and options. Bubble size represents the total IM requirement of each CCP in 2020 Q1.</a:t>
            </a:r>
          </a:p>
          <a:p>
            <a:pPr marL="228600" indent="-228600">
              <a:buAutoNum type="alphaLcParenBoth"/>
            </a:pPr>
            <a:r>
              <a:rPr lang="en-GB" sz="1200" b="0" i="0" u="none" strike="noStrike" kern="1200" baseline="0" dirty="0" smtClean="0">
                <a:solidFill>
                  <a:schemeClr val="tx1"/>
                </a:solidFill>
                <a:latin typeface="+mn-lt"/>
                <a:ea typeface="+mn-ea"/>
                <a:cs typeface="+mn-cs"/>
              </a:rPr>
              <a:t>CCPs include: ICEU, LCH, LMEC, </a:t>
            </a:r>
            <a:r>
              <a:rPr lang="en-GB" sz="1200" b="0" i="0" u="none" strike="noStrike" kern="1200" baseline="0" dirty="0" err="1" smtClean="0">
                <a:solidFill>
                  <a:schemeClr val="tx1"/>
                </a:solidFill>
                <a:latin typeface="+mn-lt"/>
                <a:ea typeface="+mn-ea"/>
                <a:cs typeface="+mn-cs"/>
              </a:rPr>
              <a:t>Eurex</a:t>
            </a:r>
            <a:r>
              <a:rPr lang="en-GB" sz="1200" b="0" i="0" u="none" strike="noStrike" kern="1200" baseline="0" dirty="0" smtClean="0">
                <a:solidFill>
                  <a:schemeClr val="tx1"/>
                </a:solidFill>
                <a:latin typeface="+mn-lt"/>
                <a:ea typeface="+mn-ea"/>
                <a:cs typeface="+mn-cs"/>
              </a:rPr>
              <a:t>, LCH Sa, ECC, CME, ICE US, OCC, ICC, SGX, JSCC.</a:t>
            </a: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2298687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Assets of large US banks cover total assets for the holding companies of Bank of America, Bear Sterns, Citigroup, Goldman Sachs, JP Morgan Chase, Lehman Brothers, Merrill Lynch, Morgan Stanley and Wells Fargo. </a:t>
            </a:r>
          </a:p>
          <a:p>
            <a:pPr marL="228600" indent="-228600">
              <a:buAutoNum type="alphaLcParenBoth"/>
            </a:pPr>
            <a:r>
              <a:rPr lang="en-GB" sz="1200" b="0" i="0" u="none" strike="noStrike" kern="1200" baseline="0" dirty="0" smtClean="0">
                <a:solidFill>
                  <a:schemeClr val="tx1"/>
                </a:solidFill>
                <a:latin typeface="+mn-lt"/>
                <a:ea typeface="+mn-ea"/>
                <a:cs typeface="+mn-cs"/>
              </a:rPr>
              <a:t>Gilt-edged market makers’ total assets are based on quarterly averages available from 2008 and exclude assets of banking entities that are authorised to operate in the UK through branches. Amount of gilt outstanding is based on financial year-to-date as of end-March. 	</a:t>
            </a: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3292215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Covers hedge reporting quarterly to the FCA under AIFMD.</a:t>
            </a: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32509341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Asset classes are determined by the markets in which funds primarily invest, based on the underlying securities held in their portfolio.</a:t>
            </a: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20560202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11/08/2020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11/08/2020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a:solidFill>
                  <a:srgbClr val="660066"/>
                </a:solidFill>
              </a:rPr>
              <a:t>Building the resilience of market-based </a:t>
            </a:r>
            <a:r>
              <a:rPr lang="en-GB" dirty="0" smtClean="0">
                <a:solidFill>
                  <a:srgbClr val="660066"/>
                </a:solidFill>
              </a:rPr>
              <a:t>finance</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27462"/>
            <a:ext cx="11277600" cy="912814"/>
          </a:xfrm>
        </p:spPr>
        <p:txBody>
          <a:bodyPr/>
          <a:lstStyle/>
          <a:p>
            <a:r>
              <a:rPr lang="en-GB" altLang="en-US" dirty="0" smtClean="0"/>
              <a:t>Chart E.5</a:t>
            </a:r>
            <a:r>
              <a:rPr lang="en-GB" dirty="0" smtClean="0"/>
              <a:t> </a:t>
            </a:r>
            <a:r>
              <a:rPr lang="en-GB" b="0" dirty="0"/>
              <a:t>Total cash borrowing of hedge funds had been increasing in recent years	</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FCA Alternative Investment Fund Managers Directive (AIFMD) data and Bank calculations.</a:t>
            </a:r>
          </a:p>
        </p:txBody>
      </p:sp>
      <p:sp>
        <p:nvSpPr>
          <p:cNvPr id="4" name="Rectangle 1"/>
          <p:cNvSpPr>
            <a:spLocks noChangeArrowheads="1"/>
          </p:cNvSpPr>
          <p:nvPr/>
        </p:nvSpPr>
        <p:spPr bwMode="auto">
          <a:xfrm>
            <a:off x="374211" y="1293320"/>
            <a:ext cx="114131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Total cash borrowing of hedge funds reporting to the FCA by borrowing type, per cent of net asset value (NAV)</a:t>
            </a:r>
            <a:r>
              <a:rPr lang="en-GB" sz="1800" baseline="30000" dirty="0"/>
              <a:t>(a)</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412" y="2039814"/>
            <a:ext cx="4479293" cy="3948953"/>
          </a:xfrm>
          <a:prstGeom prst="rect">
            <a:avLst/>
          </a:prstGeom>
        </p:spPr>
      </p:pic>
    </p:spTree>
    <p:extLst>
      <p:ext uri="{BB962C8B-B14F-4D97-AF65-F5344CB8AC3E}">
        <p14:creationId xmlns:p14="http://schemas.microsoft.com/office/powerpoint/2010/main" val="30167086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79" y="775576"/>
            <a:ext cx="11277600" cy="912814"/>
          </a:xfrm>
        </p:spPr>
        <p:txBody>
          <a:bodyPr/>
          <a:lstStyle/>
          <a:p>
            <a:r>
              <a:rPr lang="en-GB" altLang="en-US" dirty="0" smtClean="0"/>
              <a:t>Chart E.6</a:t>
            </a:r>
            <a:r>
              <a:rPr lang="en-GB" dirty="0" smtClean="0"/>
              <a:t> </a:t>
            </a:r>
            <a:r>
              <a:rPr lang="en-GB" b="0" dirty="0"/>
              <a:t>Open-ended funds invested in sterling corporate bonds saw large outflows in </a:t>
            </a:r>
            <a:r>
              <a:rPr lang="en-GB" b="0" dirty="0" smtClean="0"/>
              <a:t>March</a:t>
            </a:r>
            <a:r>
              <a:rPr lang="en-GB" b="0" dirty="0"/>
              <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Morningstar and Bank calculations.</a:t>
            </a:r>
          </a:p>
        </p:txBody>
      </p:sp>
      <p:sp>
        <p:nvSpPr>
          <p:cNvPr id="4" name="Rectangle 1"/>
          <p:cNvSpPr>
            <a:spLocks noChangeArrowheads="1"/>
          </p:cNvSpPr>
          <p:nvPr/>
        </p:nvSpPr>
        <p:spPr bwMode="auto">
          <a:xfrm>
            <a:off x="374211" y="1284078"/>
            <a:ext cx="114131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Cumulative flows as a share of assets under management (AUM)</a:t>
            </a:r>
            <a:r>
              <a:rPr lang="en-GB" sz="1800" baseline="30000" dirty="0"/>
              <a:t>(a)</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8828" y="1688390"/>
            <a:ext cx="5023901" cy="4188678"/>
          </a:xfrm>
          <a:prstGeom prst="rect">
            <a:avLst/>
          </a:prstGeom>
        </p:spPr>
      </p:pic>
    </p:spTree>
    <p:extLst>
      <p:ext uri="{BB962C8B-B14F-4D97-AF65-F5344CB8AC3E}">
        <p14:creationId xmlns:p14="http://schemas.microsoft.com/office/powerpoint/2010/main" val="2919540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25354"/>
            <a:ext cx="11277600" cy="912814"/>
          </a:xfrm>
        </p:spPr>
        <p:txBody>
          <a:bodyPr/>
          <a:lstStyle/>
          <a:p>
            <a:r>
              <a:rPr lang="en-GB" altLang="en-US" dirty="0" smtClean="0"/>
              <a:t>Chart E.7</a:t>
            </a:r>
            <a:r>
              <a:rPr lang="en-GB" dirty="0" smtClean="0"/>
              <a:t> </a:t>
            </a:r>
            <a:r>
              <a:rPr lang="en-GB" b="0" dirty="0"/>
              <a:t>Global ETFs experienced more severe outflows than open-ended funds during the shock</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Bloomberg Finance L.P., Morningstar and Bank calculations.</a:t>
            </a:r>
          </a:p>
        </p:txBody>
      </p:sp>
      <p:sp>
        <p:nvSpPr>
          <p:cNvPr id="4" name="Rectangle 1"/>
          <p:cNvSpPr>
            <a:spLocks noChangeArrowheads="1"/>
          </p:cNvSpPr>
          <p:nvPr/>
        </p:nvSpPr>
        <p:spPr bwMode="auto">
          <a:xfrm>
            <a:off x="374212" y="1193592"/>
            <a:ext cx="114131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Outflow from global ETFs and open-ended funds (OEF) as share of AUM(a)</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4920" y="1638168"/>
            <a:ext cx="7137338" cy="4433023"/>
          </a:xfrm>
          <a:prstGeom prst="rect">
            <a:avLst/>
          </a:prstGeom>
        </p:spPr>
      </p:pic>
    </p:spTree>
    <p:extLst>
      <p:ext uri="{BB962C8B-B14F-4D97-AF65-F5344CB8AC3E}">
        <p14:creationId xmlns:p14="http://schemas.microsoft.com/office/powerpoint/2010/main" val="24607661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a:t>
            </a:r>
            <a:r>
              <a:rPr lang="en-GB" altLang="en-US" dirty="0">
                <a:solidFill>
                  <a:srgbClr val="660066"/>
                </a:solidFill>
              </a:rPr>
              <a:t>8: Vulnerabilities in </a:t>
            </a:r>
            <a:r>
              <a:rPr lang="en-GB" altLang="en-US" dirty="0" smtClean="0">
                <a:solidFill>
                  <a:srgbClr val="660066"/>
                </a:solidFill>
              </a:rPr>
              <a:t>money </a:t>
            </a:r>
            <a:r>
              <a:rPr lang="en-GB" altLang="en-US" dirty="0">
                <a:solidFill>
                  <a:srgbClr val="660066"/>
                </a:solidFill>
              </a:rPr>
              <a:t>m</a:t>
            </a:r>
            <a:r>
              <a:rPr lang="en-GB" altLang="en-US" dirty="0" smtClean="0">
                <a:solidFill>
                  <a:srgbClr val="660066"/>
                </a:solidFill>
              </a:rPr>
              <a:t>arket </a:t>
            </a:r>
            <a:r>
              <a:rPr lang="en-GB" altLang="en-US" dirty="0">
                <a:solidFill>
                  <a:srgbClr val="660066"/>
                </a:solidFill>
              </a:rPr>
              <a:t>f</a:t>
            </a:r>
            <a:r>
              <a:rPr lang="en-GB" altLang="en-US" dirty="0" smtClean="0">
                <a:solidFill>
                  <a:srgbClr val="660066"/>
                </a:solidFill>
              </a:rPr>
              <a:t>unds</a:t>
            </a:r>
            <a:endParaRPr lang="en-GB" dirty="0">
              <a:solidFill>
                <a:srgbClr val="660066"/>
              </a:solidFill>
            </a:endParaRPr>
          </a:p>
        </p:txBody>
      </p:sp>
    </p:spTree>
    <p:extLst>
      <p:ext uri="{BB962C8B-B14F-4D97-AF65-F5344CB8AC3E}">
        <p14:creationId xmlns:p14="http://schemas.microsoft.com/office/powerpoint/2010/main" val="42188350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503479"/>
            <a:ext cx="11277600" cy="912814"/>
          </a:xfrm>
        </p:spPr>
        <p:txBody>
          <a:bodyPr/>
          <a:lstStyle/>
          <a:p>
            <a:r>
              <a:rPr lang="en-GB" altLang="en-US" dirty="0" smtClean="0"/>
              <a:t>Chart </a:t>
            </a:r>
            <a:r>
              <a:rPr lang="en-GB" altLang="en-US" dirty="0"/>
              <a:t>A</a:t>
            </a:r>
            <a:r>
              <a:rPr lang="en-GB" dirty="0" smtClean="0"/>
              <a:t> </a:t>
            </a:r>
            <a:r>
              <a:rPr lang="en-GB" b="0" dirty="0"/>
              <a:t>Sterling-denominated MMFs saw large outflows during the ‘dash for cash’</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Crane data and Bank calculations.</a:t>
            </a:r>
          </a:p>
        </p:txBody>
      </p:sp>
      <p:sp>
        <p:nvSpPr>
          <p:cNvPr id="4" name="Rectangle 1"/>
          <p:cNvSpPr>
            <a:spLocks noChangeArrowheads="1"/>
          </p:cNvSpPr>
          <p:nvPr/>
        </p:nvSpPr>
        <p:spPr bwMode="auto">
          <a:xfrm>
            <a:off x="441980" y="123162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Sterling MMFs AUM and daily flows</a:t>
            </a:r>
            <a:r>
              <a:rPr lang="en-GB" sz="1800" baseline="30000" dirty="0"/>
              <a:t>(a)</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1358" y="1989198"/>
            <a:ext cx="4958843" cy="4025414"/>
          </a:xfrm>
          <a:prstGeom prst="rect">
            <a:avLst/>
          </a:prstGeom>
        </p:spPr>
      </p:pic>
    </p:spTree>
    <p:extLst>
      <p:ext uri="{BB962C8B-B14F-4D97-AF65-F5344CB8AC3E}">
        <p14:creationId xmlns:p14="http://schemas.microsoft.com/office/powerpoint/2010/main" val="35184564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503479"/>
            <a:ext cx="11277600" cy="912814"/>
          </a:xfrm>
        </p:spPr>
        <p:txBody>
          <a:bodyPr/>
          <a:lstStyle/>
          <a:p>
            <a:r>
              <a:rPr lang="en-GB" altLang="en-US" dirty="0" smtClean="0"/>
              <a:t>Chart B</a:t>
            </a:r>
            <a:r>
              <a:rPr lang="en-GB" dirty="0" smtClean="0"/>
              <a:t> </a:t>
            </a:r>
            <a:r>
              <a:rPr lang="en-GB" b="0" dirty="0"/>
              <a:t>MMFs have significantly increased their liquidity buffers to meet redemptions and avoid breaching the 30% liquidity threshold</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Crane data, fund websites and Bank calculations.</a:t>
            </a:r>
          </a:p>
        </p:txBody>
      </p:sp>
      <p:sp>
        <p:nvSpPr>
          <p:cNvPr id="4" name="Rectangle 1"/>
          <p:cNvSpPr>
            <a:spLocks noChangeArrowheads="1"/>
          </p:cNvSpPr>
          <p:nvPr/>
        </p:nvSpPr>
        <p:spPr bwMode="auto">
          <a:xfrm>
            <a:off x="441980" y="123162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Weekly liquid assets of sterling-denominated LVNAV MMFs</a:t>
            </a:r>
            <a:r>
              <a:rPr lang="en-GB" sz="1800" baseline="30000" dirty="0"/>
              <a:t>(a)(b)</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9089" y="1989198"/>
            <a:ext cx="4713819" cy="4025414"/>
          </a:xfrm>
          <a:prstGeom prst="rect">
            <a:avLst/>
          </a:prstGeom>
        </p:spPr>
      </p:pic>
    </p:spTree>
    <p:extLst>
      <p:ext uri="{BB962C8B-B14F-4D97-AF65-F5344CB8AC3E}">
        <p14:creationId xmlns:p14="http://schemas.microsoft.com/office/powerpoint/2010/main" val="28965514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503479"/>
            <a:ext cx="11277600" cy="912814"/>
          </a:xfrm>
        </p:spPr>
        <p:txBody>
          <a:bodyPr/>
          <a:lstStyle/>
          <a:p>
            <a:r>
              <a:rPr lang="en-GB" altLang="en-US" dirty="0" smtClean="0"/>
              <a:t>Table 1 </a:t>
            </a:r>
            <a:r>
              <a:rPr lang="en-GB" b="0" dirty="0"/>
              <a:t>EU regulation since 2018 has permitted three types of MMF: public debt CNAV, LVNAV and VNAV</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 EU Money Market Fund Regulation (MMFR) (Regulation (EU No 2017/1131)).</a:t>
            </a:r>
          </a:p>
        </p:txBody>
      </p:sp>
      <p:sp>
        <p:nvSpPr>
          <p:cNvPr id="4" name="Rectangle 1"/>
          <p:cNvSpPr>
            <a:spLocks noChangeArrowheads="1"/>
          </p:cNvSpPr>
          <p:nvPr/>
        </p:nvSpPr>
        <p:spPr bwMode="auto">
          <a:xfrm>
            <a:off x="378185" y="133341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Features of European MMF structures</a:t>
            </a:r>
            <a:endParaRPr lang="en-GB" altLang="en-US" sz="1800" baseline="30000" dirty="0"/>
          </a:p>
        </p:txBody>
      </p:sp>
      <p:pic>
        <p:nvPicPr>
          <p:cNvPr id="5" name="Picture 4"/>
          <p:cNvPicPr>
            <a:picLocks noChangeAspect="1"/>
          </p:cNvPicPr>
          <p:nvPr/>
        </p:nvPicPr>
        <p:blipFill>
          <a:blip r:embed="rId3"/>
          <a:stretch>
            <a:fillRect/>
          </a:stretch>
        </p:blipFill>
        <p:spPr>
          <a:xfrm>
            <a:off x="2079330" y="2127729"/>
            <a:ext cx="8032286" cy="3411833"/>
          </a:xfrm>
          <a:prstGeom prst="rect">
            <a:avLst/>
          </a:prstGeom>
        </p:spPr>
      </p:pic>
    </p:spTree>
    <p:extLst>
      <p:ext uri="{BB962C8B-B14F-4D97-AF65-F5344CB8AC3E}">
        <p14:creationId xmlns:p14="http://schemas.microsoft.com/office/powerpoint/2010/main" val="10779286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a:t>
            </a:r>
            <a:r>
              <a:rPr lang="en-GB" altLang="en-US" dirty="0">
                <a:solidFill>
                  <a:srgbClr val="660066"/>
                </a:solidFill>
              </a:rPr>
              <a:t>9: March’s sudden stop in capital flows </a:t>
            </a:r>
            <a:r>
              <a:rPr lang="en-GB" altLang="en-US">
                <a:solidFill>
                  <a:srgbClr val="660066"/>
                </a:solidFill>
              </a:rPr>
              <a:t>to </a:t>
            </a:r>
            <a:r>
              <a:rPr lang="en-GB" altLang="en-US" smtClean="0">
                <a:solidFill>
                  <a:srgbClr val="660066"/>
                </a:solidFill>
              </a:rPr>
              <a:t>emerging markets</a:t>
            </a:r>
            <a:endParaRPr lang="en-GB" dirty="0">
              <a:solidFill>
                <a:srgbClr val="660066"/>
              </a:solidFill>
            </a:endParaRPr>
          </a:p>
        </p:txBody>
      </p:sp>
    </p:spTree>
    <p:extLst>
      <p:ext uri="{BB962C8B-B14F-4D97-AF65-F5344CB8AC3E}">
        <p14:creationId xmlns:p14="http://schemas.microsoft.com/office/powerpoint/2010/main" val="29675635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A</a:t>
            </a:r>
            <a:r>
              <a:rPr lang="en-GB" dirty="0" smtClean="0"/>
              <a:t> </a:t>
            </a:r>
            <a:r>
              <a:rPr lang="en-GB" b="0" dirty="0"/>
              <a:t>Emerging markets saw large falls in exchange rates and increases in bond spreads in March, which have only partly reversed</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J.P. Morgan and Bank calculations.</a:t>
            </a:r>
          </a:p>
        </p:txBody>
      </p:sp>
      <p:sp>
        <p:nvSpPr>
          <p:cNvPr id="4" name="Rectangle 1"/>
          <p:cNvSpPr>
            <a:spLocks noChangeArrowheads="1"/>
          </p:cNvSpPr>
          <p:nvPr/>
        </p:nvSpPr>
        <p:spPr bwMode="auto">
          <a:xfrm>
            <a:off x="441980" y="1172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Spreads on EM dollar bonds (EMBIG) and EM currency index</a:t>
            </a:r>
            <a:r>
              <a:rPr lang="en-GB" sz="1800" baseline="30000" dirty="0"/>
              <a:t>(a)</a:t>
            </a:r>
            <a:endParaRPr lang="en-GB" altLang="en-US" sz="1800" baseline="30000"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3799062" y="1898224"/>
            <a:ext cx="4985483" cy="3972855"/>
          </a:xfrm>
          <a:prstGeom prst="rect">
            <a:avLst/>
          </a:prstGeom>
          <a:noFill/>
        </p:spPr>
      </p:pic>
    </p:spTree>
    <p:extLst>
      <p:ext uri="{BB962C8B-B14F-4D97-AF65-F5344CB8AC3E}">
        <p14:creationId xmlns:p14="http://schemas.microsoft.com/office/powerpoint/2010/main" val="26450201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B</a:t>
            </a:r>
            <a:r>
              <a:rPr lang="en-GB" dirty="0" smtClean="0"/>
              <a:t> </a:t>
            </a:r>
            <a:r>
              <a:rPr lang="en-GB" b="0" dirty="0"/>
              <a:t>NCEMEs also suffered sudden, large sales of bonds and equities by foreign investors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IMF World Economic Outlook (WEO), Institute of International Finance and Bank calculations.</a:t>
            </a:r>
          </a:p>
        </p:txBody>
      </p:sp>
      <p:sp>
        <p:nvSpPr>
          <p:cNvPr id="4" name="Rectangle 1"/>
          <p:cNvSpPr>
            <a:spLocks noChangeArrowheads="1"/>
          </p:cNvSpPr>
          <p:nvPr/>
        </p:nvSpPr>
        <p:spPr bwMode="auto">
          <a:xfrm>
            <a:off x="441980" y="1172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Weekly non-resident portfolio flows from 10 NCEMEs in recent episodes</a:t>
            </a:r>
            <a:r>
              <a:rPr lang="en-GB" sz="1800" baseline="30000" dirty="0"/>
              <a:t>(a)(b)(c)</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1763" y="1838941"/>
            <a:ext cx="5498033" cy="4267200"/>
          </a:xfrm>
          <a:prstGeom prst="rect">
            <a:avLst/>
          </a:prstGeom>
          <a:noFill/>
          <a:ln>
            <a:noFill/>
          </a:ln>
        </p:spPr>
      </p:pic>
    </p:spTree>
    <p:extLst>
      <p:ext uri="{BB962C8B-B14F-4D97-AF65-F5344CB8AC3E}">
        <p14:creationId xmlns:p14="http://schemas.microsoft.com/office/powerpoint/2010/main" val="32232013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53708"/>
            <a:ext cx="11277600" cy="912814"/>
          </a:xfrm>
        </p:spPr>
        <p:txBody>
          <a:bodyPr/>
          <a:lstStyle/>
          <a:p>
            <a:r>
              <a:rPr lang="en-GB" altLang="en-US" dirty="0" smtClean="0"/>
              <a:t>Chart E.1</a:t>
            </a:r>
            <a:r>
              <a:rPr lang="en-GB" altLang="en-US" dirty="0" smtClean="0">
                <a:solidFill>
                  <a:srgbClr val="660066"/>
                </a:solidFill>
              </a:rPr>
              <a:t> </a:t>
            </a:r>
            <a:r>
              <a:rPr lang="en-GB" b="0" dirty="0"/>
              <a:t>The non-bank financial system has grown over the past decade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AFME, Bank of England, Bloomberg Finance L.P., company accounts, FCA, Morningstar, ONS and Bank calculations.</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470" y="1920912"/>
            <a:ext cx="9771235" cy="4327009"/>
          </a:xfrm>
          <a:prstGeom prst="rect">
            <a:avLst/>
          </a:prstGeom>
        </p:spPr>
      </p:pic>
      <p:sp>
        <p:nvSpPr>
          <p:cNvPr id="7" name="Rectangle 1"/>
          <p:cNvSpPr>
            <a:spLocks noChangeArrowheads="1"/>
          </p:cNvSpPr>
          <p:nvPr/>
        </p:nvSpPr>
        <p:spPr bwMode="auto">
          <a:xfrm>
            <a:off x="441980" y="123678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Share of UK financial sector assets by </a:t>
            </a:r>
            <a:r>
              <a:rPr lang="en-GB" sz="1800" dirty="0" smtClean="0"/>
              <a:t>subsector</a:t>
            </a:r>
            <a:r>
              <a:rPr lang="en-GB" sz="1800" baseline="30000" dirty="0" smtClean="0"/>
              <a:t>(a</a:t>
            </a:r>
            <a:r>
              <a:rPr lang="en-GB" sz="1800" baseline="30000" dirty="0"/>
              <a:t>)(b)(c)</a:t>
            </a:r>
            <a:endParaRPr lang="en-GB" altLang="en-US" sz="1800" baseline="30000" dirty="0"/>
          </a:p>
        </p:txBody>
      </p:sp>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C</a:t>
            </a:r>
            <a:r>
              <a:rPr lang="en-GB" dirty="0" smtClean="0"/>
              <a:t> </a:t>
            </a:r>
            <a:r>
              <a:rPr lang="en-GB" b="0" dirty="0"/>
              <a:t>Banking flows have been more stable than in the global financial crisis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IMF, national sources and Bank calculations.</a:t>
            </a:r>
          </a:p>
        </p:txBody>
      </p:sp>
      <p:sp>
        <p:nvSpPr>
          <p:cNvPr id="4" name="Rectangle 1"/>
          <p:cNvSpPr>
            <a:spLocks noChangeArrowheads="1"/>
          </p:cNvSpPr>
          <p:nvPr/>
        </p:nvSpPr>
        <p:spPr bwMode="auto">
          <a:xfrm>
            <a:off x="441980" y="1172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Financial flows (from balance of payments) to/from 10 large NCEMEs in two episodes</a:t>
            </a:r>
            <a:r>
              <a:rPr lang="en-GB" sz="1800" baseline="30000" dirty="0"/>
              <a:t>(a)</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42671" y="1781193"/>
            <a:ext cx="4956790" cy="4044827"/>
          </a:xfrm>
          <a:prstGeom prst="rect">
            <a:avLst/>
          </a:prstGeom>
          <a:noFill/>
          <a:ln>
            <a:noFill/>
          </a:ln>
        </p:spPr>
      </p:pic>
    </p:spTree>
    <p:extLst>
      <p:ext uri="{BB962C8B-B14F-4D97-AF65-F5344CB8AC3E}">
        <p14:creationId xmlns:p14="http://schemas.microsoft.com/office/powerpoint/2010/main" val="28425721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D</a:t>
            </a:r>
            <a:r>
              <a:rPr lang="en-GB" dirty="0" smtClean="0"/>
              <a:t> </a:t>
            </a:r>
            <a:r>
              <a:rPr lang="en-GB" b="0" dirty="0"/>
              <a:t>UK banks’ claims on NCEMEs have fallen by much less than in the global financial crisis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and Bank calculations.</a:t>
            </a:r>
          </a:p>
        </p:txBody>
      </p:sp>
      <p:sp>
        <p:nvSpPr>
          <p:cNvPr id="4" name="Rectangle 1"/>
          <p:cNvSpPr>
            <a:spLocks noChangeArrowheads="1"/>
          </p:cNvSpPr>
          <p:nvPr/>
        </p:nvSpPr>
        <p:spPr bwMode="auto">
          <a:xfrm>
            <a:off x="441980" y="1172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Quarterly change in UK banks’ consolidated claims on 10 large NCEMEs</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6570" y="1732547"/>
            <a:ext cx="4603465" cy="4235116"/>
          </a:xfrm>
          <a:prstGeom prst="rect">
            <a:avLst/>
          </a:prstGeom>
          <a:noFill/>
          <a:ln>
            <a:noFill/>
          </a:ln>
        </p:spPr>
      </p:pic>
    </p:spTree>
    <p:extLst>
      <p:ext uri="{BB962C8B-B14F-4D97-AF65-F5344CB8AC3E}">
        <p14:creationId xmlns:p14="http://schemas.microsoft.com/office/powerpoint/2010/main" val="24539318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E</a:t>
            </a:r>
            <a:r>
              <a:rPr lang="en-GB" dirty="0" smtClean="0"/>
              <a:t> </a:t>
            </a:r>
            <a:r>
              <a:rPr lang="en-GB" b="0" dirty="0"/>
              <a:t>Both NCEME local currency and foreign currency bond funds saw large outflows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EPFR Global and Bank calculations.</a:t>
            </a:r>
          </a:p>
        </p:txBody>
      </p:sp>
      <p:sp>
        <p:nvSpPr>
          <p:cNvPr id="4" name="Rectangle 1"/>
          <p:cNvSpPr>
            <a:spLocks noChangeArrowheads="1"/>
          </p:cNvSpPr>
          <p:nvPr/>
        </p:nvSpPr>
        <p:spPr bwMode="auto">
          <a:xfrm>
            <a:off x="441980" y="1172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Weekly bond flows</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4063" y="1684421"/>
            <a:ext cx="4924926" cy="4419608"/>
          </a:xfrm>
          <a:prstGeom prst="rect">
            <a:avLst/>
          </a:prstGeom>
          <a:noFill/>
          <a:ln>
            <a:noFill/>
          </a:ln>
        </p:spPr>
      </p:pic>
    </p:spTree>
    <p:extLst>
      <p:ext uri="{BB962C8B-B14F-4D97-AF65-F5344CB8AC3E}">
        <p14:creationId xmlns:p14="http://schemas.microsoft.com/office/powerpoint/2010/main" val="12434141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427465"/>
            <a:ext cx="11277600" cy="912814"/>
          </a:xfrm>
        </p:spPr>
        <p:txBody>
          <a:bodyPr/>
          <a:lstStyle/>
          <a:p>
            <a:r>
              <a:rPr lang="en-GB" altLang="en-US" dirty="0" smtClean="0"/>
              <a:t>Chart F</a:t>
            </a:r>
            <a:r>
              <a:rPr lang="en-GB" dirty="0" smtClean="0"/>
              <a:t> </a:t>
            </a:r>
            <a:r>
              <a:rPr lang="en-GB" b="0" dirty="0"/>
              <a:t>Much recent net bond issuance by NCEMEs </a:t>
            </a:r>
            <a:r>
              <a:rPr lang="en-GB" b="0" dirty="0" smtClean="0"/>
              <a:t>has been </a:t>
            </a:r>
            <a:r>
              <a:rPr lang="en-GB" b="0" dirty="0"/>
              <a:t>sovereign bonds from Middle East oil producers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dirty="0" err="1"/>
              <a:t>Refinitiv</a:t>
            </a:r>
            <a:r>
              <a:rPr lang="en-GB" sz="800" dirty="0"/>
              <a:t> — Deals Business Intelligence and Bank calculations.</a:t>
            </a:r>
          </a:p>
        </p:txBody>
      </p:sp>
      <p:sp>
        <p:nvSpPr>
          <p:cNvPr id="4" name="Rectangle 1"/>
          <p:cNvSpPr>
            <a:spLocks noChangeArrowheads="1"/>
          </p:cNvSpPr>
          <p:nvPr/>
        </p:nvSpPr>
        <p:spPr bwMode="auto">
          <a:xfrm>
            <a:off x="441980" y="1172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Net bond issuance (all currencies)</a:t>
            </a:r>
            <a:r>
              <a:rPr lang="en-GB" sz="1800" baseline="30000" dirty="0"/>
              <a:t>(a)</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4063" y="1732547"/>
            <a:ext cx="4931674" cy="4614682"/>
          </a:xfrm>
          <a:prstGeom prst="rect">
            <a:avLst/>
          </a:prstGeom>
          <a:noFill/>
          <a:ln>
            <a:noFill/>
          </a:ln>
        </p:spPr>
      </p:pic>
    </p:spTree>
    <p:extLst>
      <p:ext uri="{BB962C8B-B14F-4D97-AF65-F5344CB8AC3E}">
        <p14:creationId xmlns:p14="http://schemas.microsoft.com/office/powerpoint/2010/main" val="34981116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10: Accelerating </a:t>
            </a:r>
            <a:r>
              <a:rPr lang="en-GB" altLang="en-US" dirty="0">
                <a:solidFill>
                  <a:srgbClr val="660066"/>
                </a:solidFill>
              </a:rPr>
              <a:t>the transition from Libor as end-2021 approaches</a:t>
            </a:r>
            <a:endParaRPr lang="en-GB" dirty="0"/>
          </a:p>
        </p:txBody>
      </p:sp>
    </p:spTree>
    <p:extLst>
      <p:ext uri="{BB962C8B-B14F-4D97-AF65-F5344CB8AC3E}">
        <p14:creationId xmlns:p14="http://schemas.microsoft.com/office/powerpoint/2010/main" val="15177630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268168"/>
            <a:ext cx="11277600" cy="912814"/>
          </a:xfrm>
        </p:spPr>
        <p:txBody>
          <a:bodyPr/>
          <a:lstStyle/>
          <a:p>
            <a:r>
              <a:rPr lang="en-GB" altLang="en-US" dirty="0" smtClean="0"/>
              <a:t>Figure A </a:t>
            </a:r>
            <a:r>
              <a:rPr lang="en-GB" b="0" dirty="0"/>
              <a:t>The Libor transition strategy</a:t>
            </a:r>
            <a:r>
              <a:rPr lang="en-GB" dirty="0"/>
              <a:t/>
            </a:r>
            <a:br>
              <a:rPr lang="en-GB" dirty="0"/>
            </a:br>
            <a:endParaRPr lang="en-GB"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642" y="2078169"/>
            <a:ext cx="11093938" cy="1550338"/>
          </a:xfrm>
          <a:prstGeom prst="rect">
            <a:avLst/>
          </a:prstGeom>
          <a:noFill/>
          <a:ln>
            <a:noFill/>
          </a:ln>
        </p:spPr>
      </p:pic>
    </p:spTree>
    <p:extLst>
      <p:ext uri="{BB962C8B-B14F-4D97-AF65-F5344CB8AC3E}">
        <p14:creationId xmlns:p14="http://schemas.microsoft.com/office/powerpoint/2010/main" val="33754705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8022" y="546213"/>
            <a:ext cx="11277600" cy="912814"/>
          </a:xfrm>
        </p:spPr>
        <p:txBody>
          <a:bodyPr/>
          <a:lstStyle/>
          <a:p>
            <a:r>
              <a:rPr lang="en-GB" altLang="en-US" dirty="0" smtClean="0"/>
              <a:t>Figure E.1</a:t>
            </a:r>
            <a:r>
              <a:rPr lang="en-GB" altLang="en-US" dirty="0" smtClean="0">
                <a:solidFill>
                  <a:srgbClr val="660066"/>
                </a:solidFill>
              </a:rPr>
              <a:t> </a:t>
            </a:r>
            <a:r>
              <a:rPr lang="en-GB" b="0" dirty="0"/>
              <a:t>The Covid-19 shock has underlined the need to review the resilience of investors and markets under stress 	</a:t>
            </a:r>
            <a:br>
              <a:rPr lang="en-GB" b="0" dirty="0"/>
            </a:br>
            <a:endParaRPr lang="en-GB" b="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6606" y="1373119"/>
            <a:ext cx="7200590" cy="4963513"/>
          </a:xfrm>
          <a:prstGeom prst="rect">
            <a:avLst/>
          </a:prstGeom>
        </p:spPr>
      </p:pic>
    </p:spTree>
    <p:extLst>
      <p:ext uri="{BB962C8B-B14F-4D97-AF65-F5344CB8AC3E}">
        <p14:creationId xmlns:p14="http://schemas.microsoft.com/office/powerpoint/2010/main" val="3404492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a:t>
            </a:r>
            <a:r>
              <a:rPr lang="en-GB" altLang="en-US" dirty="0">
                <a:solidFill>
                  <a:srgbClr val="660066"/>
                </a:solidFill>
              </a:rPr>
              <a:t>7: The role of central banks in a </a:t>
            </a:r>
            <a:r>
              <a:rPr lang="en-GB" altLang="en-US" dirty="0" smtClean="0">
                <a:solidFill>
                  <a:srgbClr val="660066"/>
                </a:solidFill>
              </a:rPr>
              <a:t>financial market liquidity </a:t>
            </a:r>
            <a:r>
              <a:rPr lang="en-GB" altLang="en-US" dirty="0">
                <a:solidFill>
                  <a:srgbClr val="660066"/>
                </a:solidFill>
              </a:rPr>
              <a:t>stress</a:t>
            </a:r>
            <a:endParaRPr lang="en-GB" dirty="0">
              <a:solidFill>
                <a:srgbClr val="660066"/>
              </a:solidFill>
            </a:endParaRPr>
          </a:p>
        </p:txBody>
      </p:sp>
    </p:spTree>
    <p:extLst>
      <p:ext uri="{BB962C8B-B14F-4D97-AF65-F5344CB8AC3E}">
        <p14:creationId xmlns:p14="http://schemas.microsoft.com/office/powerpoint/2010/main" val="2420345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73002"/>
            <a:ext cx="11277600" cy="912814"/>
          </a:xfrm>
        </p:spPr>
        <p:txBody>
          <a:bodyPr/>
          <a:lstStyle/>
          <a:p>
            <a:r>
              <a:rPr lang="en-GB" altLang="en-US" dirty="0" smtClean="0"/>
              <a:t>Chart A</a:t>
            </a:r>
            <a:r>
              <a:rPr lang="en-GB" dirty="0" smtClean="0"/>
              <a:t> </a:t>
            </a:r>
            <a:r>
              <a:rPr lang="en-GB" b="0" dirty="0"/>
              <a:t>Central banks responded to the Covid-19 shock with large increases in lending and asset purchases </a:t>
            </a:r>
            <a:br>
              <a:rPr lang="en-GB" b="0" dirty="0"/>
            </a:br>
            <a:r>
              <a:rPr lang="en-GB" b="0" dirty="0"/>
              <a:t>  </a:t>
            </a:r>
            <a:br>
              <a:rPr lang="en-GB" b="0" dirty="0"/>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Bureau of Economic Analysis, European Central Bank, Eurostat, Federal Reserve Board, ONS and Bank calculations.</a:t>
            </a:r>
          </a:p>
        </p:txBody>
      </p:sp>
      <p:sp>
        <p:nvSpPr>
          <p:cNvPr id="4" name="Rectangle 1"/>
          <p:cNvSpPr>
            <a:spLocks noChangeArrowheads="1"/>
          </p:cNvSpPr>
          <p:nvPr/>
        </p:nvSpPr>
        <p:spPr bwMode="auto">
          <a:xfrm>
            <a:off x="306444" y="1220107"/>
            <a:ext cx="114131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Changes in components of central banks’ balance sheets since the end of February 2020 as </a:t>
            </a:r>
            <a:r>
              <a:rPr lang="en-GB" sz="1800" dirty="0" smtClean="0"/>
              <a:t>a proportion </a:t>
            </a:r>
            <a:r>
              <a:rPr lang="en-GB" sz="1800" dirty="0"/>
              <a:t>of 2019 nominal GDP in their home jurisdictions</a:t>
            </a: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2502" y="1866438"/>
            <a:ext cx="9433231" cy="4117267"/>
          </a:xfrm>
          <a:prstGeom prst="rect">
            <a:avLst/>
          </a:prstGeom>
        </p:spPr>
      </p:pic>
    </p:spTree>
    <p:extLst>
      <p:ext uri="{BB962C8B-B14F-4D97-AF65-F5344CB8AC3E}">
        <p14:creationId xmlns:p14="http://schemas.microsoft.com/office/powerpoint/2010/main" val="15172436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73002"/>
            <a:ext cx="11277600" cy="912814"/>
          </a:xfrm>
        </p:spPr>
        <p:txBody>
          <a:bodyPr/>
          <a:lstStyle/>
          <a:p>
            <a:r>
              <a:rPr lang="en-GB" altLang="en-US" dirty="0" smtClean="0"/>
              <a:t>Figure E.2 </a:t>
            </a:r>
            <a:r>
              <a:rPr lang="en-GB" b="0" dirty="0" smtClean="0"/>
              <a:t>Margin </a:t>
            </a:r>
            <a:r>
              <a:rPr lang="en-GB" b="0" dirty="0"/>
              <a:t>calls redistribute cash but not necessarily towards where it is most needed 	</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 Bank of England.</a:t>
            </a:r>
          </a:p>
        </p:txBody>
      </p:sp>
      <p:sp>
        <p:nvSpPr>
          <p:cNvPr id="4" name="Rectangle 1"/>
          <p:cNvSpPr>
            <a:spLocks noChangeArrowheads="1"/>
          </p:cNvSpPr>
          <p:nvPr/>
        </p:nvSpPr>
        <p:spPr bwMode="auto">
          <a:xfrm>
            <a:off x="441980" y="1213507"/>
            <a:ext cx="114131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Illustrative diagram of variation margin flows</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44453" y="1949192"/>
            <a:ext cx="7281245" cy="4225995"/>
          </a:xfrm>
          <a:prstGeom prst="rect">
            <a:avLst/>
          </a:prstGeom>
        </p:spPr>
      </p:pic>
    </p:spTree>
    <p:extLst>
      <p:ext uri="{BB962C8B-B14F-4D97-AF65-F5344CB8AC3E}">
        <p14:creationId xmlns:p14="http://schemas.microsoft.com/office/powerpoint/2010/main" val="40210035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673002"/>
            <a:ext cx="11277600" cy="912814"/>
          </a:xfrm>
        </p:spPr>
        <p:txBody>
          <a:bodyPr/>
          <a:lstStyle/>
          <a:p>
            <a:r>
              <a:rPr lang="en-GB" altLang="en-US" dirty="0" smtClean="0"/>
              <a:t>Chart E.2</a:t>
            </a:r>
            <a:r>
              <a:rPr lang="en-GB" dirty="0" smtClean="0"/>
              <a:t> </a:t>
            </a:r>
            <a:r>
              <a:rPr lang="en-GB" b="0" dirty="0"/>
              <a:t>UK insurers and pension funds faced large margin calls on their derivative contracts 	</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338554"/>
          </a:xfrm>
          <a:prstGeom prst="rect">
            <a:avLst/>
          </a:prstGeom>
          <a:noFill/>
        </p:spPr>
        <p:txBody>
          <a:bodyPr wrap="square" rtlCol="0">
            <a:spAutoFit/>
          </a:bodyPr>
          <a:lstStyle/>
          <a:p>
            <a:pPr algn="ctr"/>
            <a:r>
              <a:rPr lang="en-GB" sz="800" dirty="0"/>
              <a:t>Sources: Trade Repositories ― DTCC Derivatives Repository plc, ICE Trade Vault Europe Ltd, Regis-TR S.A and </a:t>
            </a:r>
            <a:r>
              <a:rPr lang="en-GB" sz="800" dirty="0" err="1"/>
              <a:t>UnaVista</a:t>
            </a:r>
            <a:r>
              <a:rPr lang="en-GB" sz="800" dirty="0"/>
              <a:t> Limited Trade Repositories; Bloomberg Finance L.P. and Bank calculations.</a:t>
            </a:r>
          </a:p>
        </p:txBody>
      </p:sp>
      <p:sp>
        <p:nvSpPr>
          <p:cNvPr id="4" name="Rectangle 1"/>
          <p:cNvSpPr>
            <a:spLocks noChangeArrowheads="1"/>
          </p:cNvSpPr>
          <p:nvPr/>
        </p:nvSpPr>
        <p:spPr bwMode="auto">
          <a:xfrm>
            <a:off x="374212" y="1220107"/>
            <a:ext cx="114131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Total estimated variation margin payments on some interest rate and FX derivatives for some UK non-banks, by sector and payment </a:t>
            </a:r>
            <a:r>
              <a:rPr lang="en-GB" sz="1800" dirty="0" smtClean="0"/>
              <a:t>direction</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8499" y="1620369"/>
            <a:ext cx="4944067" cy="4501861"/>
          </a:xfrm>
          <a:prstGeom prst="rect">
            <a:avLst/>
          </a:prstGeom>
        </p:spPr>
      </p:pic>
    </p:spTree>
    <p:extLst>
      <p:ext uri="{BB962C8B-B14F-4D97-AF65-F5344CB8AC3E}">
        <p14:creationId xmlns:p14="http://schemas.microsoft.com/office/powerpoint/2010/main" val="3203020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27462"/>
            <a:ext cx="11277600" cy="912814"/>
          </a:xfrm>
        </p:spPr>
        <p:txBody>
          <a:bodyPr/>
          <a:lstStyle/>
          <a:p>
            <a:r>
              <a:rPr lang="en-GB" altLang="en-US" dirty="0" smtClean="0"/>
              <a:t>Chart E.3</a:t>
            </a:r>
            <a:r>
              <a:rPr lang="en-GB" dirty="0" smtClean="0"/>
              <a:t> </a:t>
            </a:r>
            <a:r>
              <a:rPr lang="en-GB" b="0" dirty="0"/>
              <a:t>Initial margin increases have been less pronounced for CCPs subject to EMIR and for OTC </a:t>
            </a:r>
            <a:r>
              <a:rPr lang="en-GB" b="0" dirty="0" smtClean="0"/>
              <a:t>derivatives</a:t>
            </a:r>
            <a:r>
              <a:rPr lang="en-GB" b="0" dirty="0"/>
              <a:t>	</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CCP disclosures and Bank calculations.</a:t>
            </a:r>
          </a:p>
        </p:txBody>
      </p:sp>
      <p:sp>
        <p:nvSpPr>
          <p:cNvPr id="4" name="Rectangle 1"/>
          <p:cNvSpPr>
            <a:spLocks noChangeArrowheads="1"/>
          </p:cNvSpPr>
          <p:nvPr/>
        </p:nvSpPr>
        <p:spPr bwMode="auto">
          <a:xfrm>
            <a:off x="374212" y="1317111"/>
            <a:ext cx="1141313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Quarterly change in total initial margin received at CCP and service level, size of the bubble denotes total initial margin in 2020 </a:t>
            </a:r>
            <a:r>
              <a:rPr lang="en-GB" sz="1800" dirty="0" smtClean="0"/>
              <a:t>Q1</a:t>
            </a:r>
            <a:r>
              <a:rPr lang="en-GB" sz="1800" baseline="30000" dirty="0" smtClean="0"/>
              <a:t>(a</a:t>
            </a:r>
            <a:r>
              <a:rPr lang="en-GB" sz="1800" baseline="30000" dirty="0"/>
              <a:t>)(b)</a:t>
            </a:r>
            <a:endParaRPr lang="en-GB" altLang="en-US" sz="1800" baseline="30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9843" y="1963442"/>
            <a:ext cx="4908579" cy="4260495"/>
          </a:xfrm>
          <a:prstGeom prst="rect">
            <a:avLst/>
          </a:prstGeom>
        </p:spPr>
      </p:pic>
    </p:spTree>
    <p:extLst>
      <p:ext uri="{BB962C8B-B14F-4D97-AF65-F5344CB8AC3E}">
        <p14:creationId xmlns:p14="http://schemas.microsoft.com/office/powerpoint/2010/main" val="6325678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727462"/>
            <a:ext cx="11277600" cy="912814"/>
          </a:xfrm>
        </p:spPr>
        <p:txBody>
          <a:bodyPr/>
          <a:lstStyle/>
          <a:p>
            <a:r>
              <a:rPr lang="en-GB" altLang="en-US" dirty="0" smtClean="0"/>
              <a:t>Chart E.4</a:t>
            </a:r>
            <a:r>
              <a:rPr lang="en-GB" dirty="0" smtClean="0"/>
              <a:t> </a:t>
            </a:r>
            <a:r>
              <a:rPr lang="en-GB" b="0" dirty="0"/>
              <a:t>The stock of marketable Treasuries and gilts has grown significantly relative to dealer balance sheets	</a:t>
            </a:r>
            <a:br>
              <a:rPr lang="en-GB" b="0" dirty="0"/>
            </a:br>
            <a:r>
              <a:rPr lang="en-GB" b="0" dirty="0" smtClean="0"/>
              <a:t>  </a:t>
            </a:r>
            <a:r>
              <a:rPr lang="en-GB" b="0" dirty="0"/>
              <a:t/>
            </a:r>
            <a:br>
              <a:rPr lang="en-GB" b="0" dirty="0"/>
            </a:br>
            <a:endParaRPr lang="en-GB" baseline="30000" dirty="0"/>
          </a:p>
        </p:txBody>
      </p:sp>
      <p:sp>
        <p:nvSpPr>
          <p:cNvPr id="9" name="TextBox 8"/>
          <p:cNvSpPr txBox="1"/>
          <p:nvPr/>
        </p:nvSpPr>
        <p:spPr>
          <a:xfrm>
            <a:off x="2829464" y="6402852"/>
            <a:ext cx="6502632" cy="338554"/>
          </a:xfrm>
          <a:prstGeom prst="rect">
            <a:avLst/>
          </a:prstGeom>
          <a:noFill/>
        </p:spPr>
        <p:txBody>
          <a:bodyPr wrap="square" rtlCol="0">
            <a:spAutoFit/>
          </a:bodyPr>
          <a:lstStyle/>
          <a:p>
            <a:pPr algn="ctr"/>
            <a:r>
              <a:rPr lang="en-GB" sz="800" dirty="0"/>
              <a:t>Sources: </a:t>
            </a:r>
            <a:r>
              <a:rPr lang="en-GB" sz="800" dirty="0" err="1"/>
              <a:t>Duffie</a:t>
            </a:r>
            <a:r>
              <a:rPr lang="en-GB" sz="800" dirty="0"/>
              <a:t>, D (2020), ‘Still the world's safe haven?’ Redesigning the U.S Treasury market after the Covid-19 crisis, Hutchins </a:t>
            </a:r>
            <a:r>
              <a:rPr lang="en-GB" sz="800" dirty="0" err="1"/>
              <a:t>Center</a:t>
            </a:r>
            <a:r>
              <a:rPr lang="en-GB" sz="800" dirty="0"/>
              <a:t> Working Paper No. 62; UK Debt Management Office; Bank of England Regulatory Returns and Bank calculations.</a:t>
            </a:r>
          </a:p>
        </p:txBody>
      </p:sp>
      <p:sp>
        <p:nvSpPr>
          <p:cNvPr id="4" name="Rectangle 1"/>
          <p:cNvSpPr>
            <a:spLocks noChangeArrowheads="1"/>
          </p:cNvSpPr>
          <p:nvPr/>
        </p:nvSpPr>
        <p:spPr bwMode="auto">
          <a:xfrm>
            <a:off x="374211" y="1260583"/>
            <a:ext cx="114131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Stock of government securities and estimated dealer banks’ balance sheets</a:t>
            </a:r>
            <a:endParaRPr lang="en-GB" altLang="en-US" sz="1800" baseline="30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50422" y="1824942"/>
            <a:ext cx="4800795" cy="4013551"/>
          </a:xfrm>
          <a:prstGeom prst="rect">
            <a:avLst/>
          </a:prstGeom>
        </p:spPr>
      </p:pic>
    </p:spTree>
    <p:extLst>
      <p:ext uri="{BB962C8B-B14F-4D97-AF65-F5344CB8AC3E}">
        <p14:creationId xmlns:p14="http://schemas.microsoft.com/office/powerpoint/2010/main" val="427701863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1065</TotalTime>
  <Words>1999</Words>
  <Application>Microsoft Office PowerPoint</Application>
  <PresentationFormat>Widescreen</PresentationFormat>
  <Paragraphs>120</Paragraphs>
  <Slides>25</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Bank LINKS Template</vt:lpstr>
      <vt:lpstr>PowerPoint Presentation</vt:lpstr>
      <vt:lpstr>Chart E.1 The non-bank financial system has grown over the past decade  </vt:lpstr>
      <vt:lpstr>Figure E.1 The Covid-19 shock has underlined the need to review the resilience of investors and markets under stress   </vt:lpstr>
      <vt:lpstr>PowerPoint Presentation</vt:lpstr>
      <vt:lpstr>Chart A Central banks responded to the Covid-19 shock with large increases in lending and asset purchases     </vt:lpstr>
      <vt:lpstr>Figure E.2 Margin calls redistribute cash but not necessarily towards where it is most needed      </vt:lpstr>
      <vt:lpstr>Chart E.2 UK insurers and pension funds faced large margin calls on their derivative contracts      </vt:lpstr>
      <vt:lpstr>Chart E.3 Initial margin increases have been less pronounced for CCPs subject to EMIR and for OTC derivatives     </vt:lpstr>
      <vt:lpstr>Chart E.4 The stock of marketable Treasuries and gilts has grown significantly relative to dealer balance sheets     </vt:lpstr>
      <vt:lpstr>Chart E.5 Total cash borrowing of hedge funds had been increasing in recent years     </vt:lpstr>
      <vt:lpstr>Chart E.6 Open-ended funds invested in sterling corporate bonds saw large outflows in March    </vt:lpstr>
      <vt:lpstr>Chart E.7 Global ETFs experienced more severe outflows than open-ended funds during the shock    </vt:lpstr>
      <vt:lpstr>PowerPoint Presentation</vt:lpstr>
      <vt:lpstr>Chart A Sterling-denominated MMFs saw large outflows during the ‘dash for cash’ </vt:lpstr>
      <vt:lpstr>Chart B MMFs have significantly increased their liquidity buffers to meet redemptions and avoid breaching the 30% liquidity threshold </vt:lpstr>
      <vt:lpstr>Table 1 EU regulation since 2018 has permitted three types of MMF: public debt CNAV, LVNAV and VNAV </vt:lpstr>
      <vt:lpstr>PowerPoint Presentation</vt:lpstr>
      <vt:lpstr>Chart A Emerging markets saw large falls in exchange rates and increases in bond spreads in March, which have only partly reversed </vt:lpstr>
      <vt:lpstr>Chart B NCEMEs also suffered sudden, large sales of bonds and equities by foreign investors </vt:lpstr>
      <vt:lpstr>Chart C Banking flows have been more stable than in the global financial crisis </vt:lpstr>
      <vt:lpstr>Chart D UK banks’ claims on NCEMEs have fallen by much less than in the global financial crisis </vt:lpstr>
      <vt:lpstr>Chart E Both NCEME local currency and foreign currency bond funds saw large outflows </vt:lpstr>
      <vt:lpstr>Chart F Much recent net bond issuance by NCEMEs has been sovereign bonds from Middle East oil producers </vt:lpstr>
      <vt:lpstr>PowerPoint Presentation</vt:lpstr>
      <vt:lpstr>Figure A The Libor transition strategy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Rosie Munroe</cp:lastModifiedBy>
  <cp:revision>251</cp:revision>
  <dcterms:created xsi:type="dcterms:W3CDTF">2019-04-05T13:20:41Z</dcterms:created>
  <dcterms:modified xsi:type="dcterms:W3CDTF">2020-08-11T08:38:13Z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