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Lst>
  <p:notesMasterIdLst>
    <p:notesMasterId r:id="rId34"/>
  </p:notesMasterIdLst>
  <p:sldIdLst>
    <p:sldId id="364" r:id="rId2"/>
    <p:sldId id="365" r:id="rId3"/>
    <p:sldId id="375" r:id="rId4"/>
    <p:sldId id="376" r:id="rId5"/>
    <p:sldId id="377" r:id="rId6"/>
    <p:sldId id="378" r:id="rId7"/>
    <p:sldId id="379" r:id="rId8"/>
    <p:sldId id="380" r:id="rId9"/>
    <p:sldId id="381" r:id="rId10"/>
    <p:sldId id="382" r:id="rId11"/>
    <p:sldId id="383" r:id="rId12"/>
    <p:sldId id="384" r:id="rId13"/>
    <p:sldId id="385" r:id="rId14"/>
    <p:sldId id="386" r:id="rId15"/>
    <p:sldId id="387" r:id="rId16"/>
    <p:sldId id="388" r:id="rId17"/>
    <p:sldId id="389" r:id="rId18"/>
    <p:sldId id="390" r:id="rId19"/>
    <p:sldId id="366" r:id="rId20"/>
    <p:sldId id="367" r:id="rId21"/>
    <p:sldId id="391" r:id="rId22"/>
    <p:sldId id="392" r:id="rId23"/>
    <p:sldId id="393" r:id="rId24"/>
    <p:sldId id="394" r:id="rId25"/>
    <p:sldId id="395" r:id="rId26"/>
    <p:sldId id="368" r:id="rId27"/>
    <p:sldId id="369" r:id="rId28"/>
    <p:sldId id="372" r:id="rId29"/>
    <p:sldId id="373" r:id="rId30"/>
    <p:sldId id="374" r:id="rId31"/>
    <p:sldId id="370" r:id="rId32"/>
    <p:sldId id="37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101" d="100"/>
          <a:sy n="101" d="100"/>
        </p:scale>
        <p:origin x="220" y="56"/>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11/08/2020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bankofengland.co.uk/financial-stability-report/2020/updated-estimates-of-the-cash-flow-deficit-of-uk-companies-in-a-covid-19-scenario-technical-annex"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bankofengland.co.uk/financial-stability-report/2020/updated-estimates-of-the-cash-flow-deficit-of-uk-companies-in-a-covid-19-scenario-technical-annex"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bankofengland.co.uk/financial-stability-report/2020/updated-estimates-of-the-cash-flow-deficit-of-uk-companies-in-a-covid-19-scenario-technical-annex"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bankofengland.co.uk/financial-stability-report/2020/updated-estimates-of-the-cash-flow-deficit-of-uk-companies-in-a-covid-19-scenario-technical-annex"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bankofengland.co.uk/financial-stability-report/2020/updated-estimates-of-the-cash-flow-deficit-of-uk-companies-in-a-covid-19-scenario-technical-annex"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(a)</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Question: In the last two weeks, how has the coronavirus (COVID-19) pandemic affected your business‘s turnover, compared to what is normally expected for this time of year?</a:t>
            </a:r>
          </a:p>
          <a:p>
            <a:pPr marL="228600" indent="-228600">
              <a:buAutoNum type="alphaLcParenBoth" startAt="2"/>
            </a:pPr>
            <a:r>
              <a:rPr lang="en-GB" sz="1200" kern="1200" dirty="0" smtClean="0">
                <a:solidFill>
                  <a:schemeClr val="tx1"/>
                </a:solidFill>
                <a:effectLst/>
                <a:latin typeface="+mn-lt"/>
                <a:ea typeface="+mn-ea"/>
                <a:cs typeface="+mn-cs"/>
              </a:rPr>
              <a:t>Final results, Wave 8 of the ONS BICS (n = 4,911). 15 June to 28 June 2020.</a:t>
            </a:r>
          </a:p>
          <a:p>
            <a:pPr marL="228600" indent="-228600">
              <a:buAutoNum type="alphaLcParenBoth" startAt="2"/>
            </a:pPr>
            <a:r>
              <a:rPr lang="en-GB" sz="1200" kern="1200" dirty="0" smtClean="0">
                <a:solidFill>
                  <a:schemeClr val="tx1"/>
                </a:solidFill>
                <a:effectLst/>
                <a:latin typeface="+mn-lt"/>
                <a:ea typeface="+mn-ea"/>
                <a:cs typeface="+mn-cs"/>
              </a:rPr>
              <a:t>Bars might not sum to 100% due to rounding. </a:t>
            </a:r>
          </a:p>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8325935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1597058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For this chart, large businesses are those with an annual debit account turnover of over £25 million on their main business account, and cannot be compared to the ‘larger companies’ in the cash-flow deficit analysis. ‘SMEs’ refers to small and medium-sized enterprises with an annual debit account turnover of less than £25 million.</a:t>
            </a:r>
          </a:p>
          <a:p>
            <a:pPr marL="228600" indent="-228600">
              <a:buAutoNum type="alphaLcParenBoth"/>
            </a:pPr>
            <a:r>
              <a:rPr lang="en-GB" sz="1200" b="0" i="0" u="none" strike="noStrike" kern="1200" baseline="0" dirty="0" smtClean="0">
                <a:solidFill>
                  <a:schemeClr val="tx1"/>
                </a:solidFill>
                <a:latin typeface="+mn-lt"/>
                <a:ea typeface="+mn-ea"/>
                <a:cs typeface="+mn-cs"/>
              </a:rPr>
              <a:t>Monetary financial institutions’ all-currency lending to UK non-financial businesses. </a:t>
            </a:r>
          </a:p>
          <a:p>
            <a:pPr marL="228600" indent="-228600">
              <a:buAutoNum type="alphaLcParenBoth"/>
            </a:pPr>
            <a:r>
              <a:rPr lang="en-GB" sz="1200" b="0" i="0" u="none" strike="noStrike" kern="1200" baseline="0" dirty="0" smtClean="0">
                <a:solidFill>
                  <a:schemeClr val="tx1"/>
                </a:solidFill>
                <a:latin typeface="+mn-lt"/>
                <a:ea typeface="+mn-ea"/>
                <a:cs typeface="+mn-cs"/>
              </a:rPr>
              <a:t>Excludes lending to businesses in the public administration and defence industry. </a:t>
            </a:r>
          </a:p>
          <a:p>
            <a:pPr marL="228600" indent="-228600">
              <a:buAutoNum type="alphaLcParenBoth"/>
            </a:pPr>
            <a:r>
              <a:rPr lang="en-GB" sz="1200" b="0" i="0" u="none" strike="noStrike" kern="1200" baseline="0" dirty="0" smtClean="0">
                <a:solidFill>
                  <a:schemeClr val="tx1"/>
                </a:solidFill>
                <a:latin typeface="+mn-lt"/>
                <a:ea typeface="+mn-ea"/>
                <a:cs typeface="+mn-cs"/>
              </a:rPr>
              <a:t>Net lending is defined as gross lending minus repayments. 	</a:t>
            </a:r>
          </a:p>
          <a:p>
            <a:pPr marL="0" indent="0">
              <a:buNone/>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12</a:t>
            </a:fld>
            <a:endParaRPr lang="en-GB"/>
          </a:p>
        </p:txBody>
      </p:sp>
    </p:spTree>
    <p:extLst>
      <p:ext uri="{BB962C8B-B14F-4D97-AF65-F5344CB8AC3E}">
        <p14:creationId xmlns:p14="http://schemas.microsoft.com/office/powerpoint/2010/main" val="2791429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b="0" i="0" u="none" strike="noStrike" kern="1200" baseline="0" dirty="0" smtClean="0">
                <a:solidFill>
                  <a:schemeClr val="tx1"/>
                </a:solidFill>
                <a:latin typeface="+mn-lt"/>
                <a:ea typeface="+mn-ea"/>
                <a:cs typeface="+mn-cs"/>
              </a:rPr>
              <a:t>The chart shows the amount of global turnover downgraded by one or more notches since the start of March. Downgrades come from </a:t>
            </a:r>
            <a:r>
              <a:rPr lang="en-GB" sz="1200" b="0" i="0" u="none" strike="noStrike" kern="1200" baseline="0" dirty="0" err="1" smtClean="0">
                <a:solidFill>
                  <a:schemeClr val="tx1"/>
                </a:solidFill>
                <a:latin typeface="+mn-lt"/>
                <a:ea typeface="+mn-ea"/>
                <a:cs typeface="+mn-cs"/>
              </a:rPr>
              <a:t>Eikon</a:t>
            </a:r>
            <a:r>
              <a:rPr lang="en-GB" sz="1200" b="0" i="0" u="none" strike="noStrike" kern="1200" baseline="0" dirty="0" smtClean="0">
                <a:solidFill>
                  <a:schemeClr val="tx1"/>
                </a:solidFill>
                <a:latin typeface="+mn-lt"/>
                <a:ea typeface="+mn-ea"/>
                <a:cs typeface="+mn-cs"/>
              </a:rPr>
              <a:t> based on long-term issuer ratings from S&amp;P, Fitch and Moody‘s on corporates’ domestic and foreign bond facilities. Data was produced by merging downgrades to a firm-level data set. Latest data-point: 2 August.	</a:t>
            </a:r>
          </a:p>
          <a:p>
            <a:pPr marL="0" indent="0">
              <a:buNone/>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13</a:t>
            </a:fld>
            <a:endParaRPr lang="en-GB"/>
          </a:p>
        </p:txBody>
      </p:sp>
    </p:spTree>
    <p:extLst>
      <p:ext uri="{BB962C8B-B14F-4D97-AF65-F5344CB8AC3E}">
        <p14:creationId xmlns:p14="http://schemas.microsoft.com/office/powerpoint/2010/main" val="1098890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b="0" i="0" u="none" strike="noStrike" kern="1200" baseline="0" dirty="0" smtClean="0">
                <a:solidFill>
                  <a:schemeClr val="tx1"/>
                </a:solidFill>
                <a:latin typeface="+mn-lt"/>
                <a:ea typeface="+mn-ea"/>
                <a:cs typeface="+mn-cs"/>
              </a:rPr>
              <a:t>Data adjusted for Personal Service Companies (PSC). Data from 2016 Q4 have been adjusted for one-off events of insolvencies of PSCs due to tax changes. Includes England and Wales only from 1975 to 1983 Q4. Includes Scotland from 1984 Q4 and Northern Ireland from 2003. Non-seasonally adjusted.</a:t>
            </a:r>
          </a:p>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b="0" i="0" u="none" strike="noStrike" kern="1200" baseline="0" dirty="0" smtClean="0">
                <a:solidFill>
                  <a:schemeClr val="tx1"/>
                </a:solidFill>
                <a:latin typeface="+mn-lt"/>
                <a:ea typeface="+mn-ea"/>
                <a:cs typeface="+mn-cs"/>
              </a:rPr>
              <a:t>Data on members’ voluntary liquidation are not included in this chart.	</a:t>
            </a:r>
          </a:p>
          <a:p>
            <a:pPr marL="0" indent="0">
              <a:buNone/>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14</a:t>
            </a:fld>
            <a:endParaRPr lang="en-GB"/>
          </a:p>
        </p:txBody>
      </p:sp>
    </p:spTree>
    <p:extLst>
      <p:ext uri="{BB962C8B-B14F-4D97-AF65-F5344CB8AC3E}">
        <p14:creationId xmlns:p14="http://schemas.microsoft.com/office/powerpoint/2010/main" val="1300602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R"/>
            </a:pPr>
            <a:r>
              <a:rPr lang="en-GB" sz="1200" b="0" i="0" u="none" strike="noStrike" kern="1200" baseline="0" dirty="0" smtClean="0">
                <a:solidFill>
                  <a:schemeClr val="tx1"/>
                </a:solidFill>
                <a:latin typeface="+mn-lt"/>
                <a:ea typeface="+mn-ea"/>
                <a:cs typeface="+mn-cs"/>
              </a:rPr>
              <a:t>Net debt to EBITDA is calculated as the three-year moving average of earnings before interest, tax, depreciation and amortisation as a share of total debt net of cash and cash equivalents. Net debt excludes operating leases. An accounting change under IFRS 16 brought operating leases on balance sheet thereby increasing companies’ net debt in 2019. Operating leases are excluded to preserve the like-for-like comparison over time.</a:t>
            </a:r>
          </a:p>
          <a:p>
            <a:pPr marL="228600" indent="-228600">
              <a:buAutoNum type="alphaLcParenR"/>
            </a:pPr>
            <a:r>
              <a:rPr lang="en-GB" sz="1200" b="0" i="0" u="none" strike="noStrike" kern="1200" baseline="0" dirty="0" smtClean="0">
                <a:solidFill>
                  <a:schemeClr val="tx1"/>
                </a:solidFill>
                <a:latin typeface="+mn-lt"/>
                <a:ea typeface="+mn-ea"/>
                <a:cs typeface="+mn-cs"/>
              </a:rPr>
              <a:t>The sample includes non-financial corporates, outside of those engaged in real estate, oil, gas and mining, and for each year, includes only those companies that were listed at that point in time.	</a:t>
            </a:r>
          </a:p>
          <a:p>
            <a:pPr marL="0" indent="0">
              <a:buNone/>
            </a:pPr>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15</a:t>
            </a:fld>
            <a:endParaRPr lang="en-GB"/>
          </a:p>
        </p:txBody>
      </p:sp>
    </p:spTree>
    <p:extLst>
      <p:ext uri="{BB962C8B-B14F-4D97-AF65-F5344CB8AC3E}">
        <p14:creationId xmlns:p14="http://schemas.microsoft.com/office/powerpoint/2010/main" val="2317481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Option-adjusted spreads on government bond yields. Investment-grade corporate bond yields are calculated using an index of bonds with a rating of BBB3 or above. High-yield corporate bond yields are calculated using aggregate indices of bonds rated lower than BBB3. Due to monthly index rebalancing, movements in yields at the end of each month might reflect changes in the population of securities within the indices.</a:t>
            </a:r>
          </a:p>
        </p:txBody>
      </p:sp>
      <p:sp>
        <p:nvSpPr>
          <p:cNvPr id="4" name="Slide Number Placeholder 3"/>
          <p:cNvSpPr>
            <a:spLocks noGrp="1"/>
          </p:cNvSpPr>
          <p:nvPr>
            <p:ph type="sldNum" sz="quarter" idx="10"/>
          </p:nvPr>
        </p:nvSpPr>
        <p:spPr/>
        <p:txBody>
          <a:bodyPr/>
          <a:lstStyle/>
          <a:p>
            <a:fld id="{B378B890-4368-41A1-A4CA-B95169D697D2}" type="slidenum">
              <a:rPr lang="en-GB" smtClean="0"/>
              <a:t>16</a:t>
            </a:fld>
            <a:endParaRPr lang="en-GB"/>
          </a:p>
        </p:txBody>
      </p:sp>
    </p:spTree>
    <p:extLst>
      <p:ext uri="{BB962C8B-B14F-4D97-AF65-F5344CB8AC3E}">
        <p14:creationId xmlns:p14="http://schemas.microsoft.com/office/powerpoint/2010/main" val="31605092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Data cover 2011 to 2019. ‘Large firms’ includes 2,305 companies that reported annual turnover greater than £10 million in their last accounts prior to their insolvency. ‘All firms’ includes all new company insolvencies, according to the Insolvency Service, excluding company voluntary arrangements and receivership appointments (which combined account for around 3% of total insolvencies).</a:t>
            </a:r>
          </a:p>
          <a:p>
            <a:pPr marL="228600" indent="-228600">
              <a:buAutoNum type="alphaLcParenBoth"/>
            </a:pPr>
            <a:r>
              <a:rPr lang="en-GB" sz="1200" b="0" i="0" u="none" strike="noStrike" kern="1200" baseline="0" dirty="0" smtClean="0">
                <a:solidFill>
                  <a:schemeClr val="tx1"/>
                </a:solidFill>
                <a:latin typeface="+mn-lt"/>
                <a:ea typeface="+mn-ea"/>
                <a:cs typeface="+mn-cs"/>
              </a:rPr>
              <a:t>Liquidation involves the ‘winding up’ of the affairs of a company. It can follow either a court making an order for the company to be wound up (a ‘compulsory liquidation‘) or a meeting of shareholders to agree that the company be wound up (a ‘creditor voluntary liquidation‘). Administration involves the appointment of an administrator, who may seek to rescue the company as a going concern. 	</a:t>
            </a:r>
          </a:p>
          <a:p>
            <a:endParaRPr lang="en-GB" sz="1200" b="0" i="0"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17</a:t>
            </a:fld>
            <a:endParaRPr lang="en-GB"/>
          </a:p>
        </p:txBody>
      </p:sp>
    </p:spTree>
    <p:extLst>
      <p:ext uri="{BB962C8B-B14F-4D97-AF65-F5344CB8AC3E}">
        <p14:creationId xmlns:p14="http://schemas.microsoft.com/office/powerpoint/2010/main" val="201070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Interest coverage ratio is calculated as the three-year moving average of earnings before interest and tax as a share of interest expenses and interest capitalised.</a:t>
            </a:r>
          </a:p>
          <a:p>
            <a:pPr marL="228600" indent="-228600">
              <a:buAutoNum type="alphaLcParenBoth"/>
            </a:pPr>
            <a:r>
              <a:rPr lang="en-GB" sz="1200" b="0" i="0" u="none" strike="noStrike" kern="1200" baseline="0" dirty="0" smtClean="0">
                <a:solidFill>
                  <a:schemeClr val="tx1"/>
                </a:solidFill>
                <a:latin typeface="+mn-lt"/>
                <a:ea typeface="+mn-ea"/>
                <a:cs typeface="+mn-cs"/>
              </a:rPr>
              <a:t>The sample includes non-financial corporates, outside of those engaged in real estate, oil, gas and mining, and for each year, includes only those companies that were listed at that point in time.</a:t>
            </a:r>
          </a:p>
        </p:txBody>
      </p:sp>
      <p:sp>
        <p:nvSpPr>
          <p:cNvPr id="4" name="Slide Number Placeholder 3"/>
          <p:cNvSpPr>
            <a:spLocks noGrp="1"/>
          </p:cNvSpPr>
          <p:nvPr>
            <p:ph type="sldNum" sz="quarter" idx="10"/>
          </p:nvPr>
        </p:nvSpPr>
        <p:spPr/>
        <p:txBody>
          <a:bodyPr/>
          <a:lstStyle/>
          <a:p>
            <a:fld id="{B378B890-4368-41A1-A4CA-B95169D697D2}" type="slidenum">
              <a:rPr lang="en-GB" smtClean="0"/>
              <a:t>18</a:t>
            </a:fld>
            <a:endParaRPr lang="en-GB"/>
          </a:p>
        </p:txBody>
      </p:sp>
    </p:spTree>
    <p:extLst>
      <p:ext uri="{BB962C8B-B14F-4D97-AF65-F5344CB8AC3E}">
        <p14:creationId xmlns:p14="http://schemas.microsoft.com/office/powerpoint/2010/main" val="2254944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The data set covers companies, partnerships, sole traders, charities and national entities. ‘Unregistered sole traders’ refers to zero-employee businesses that are not registered for VAT or PAYE. Registered zero-employee firms are included within the relevant turnover brackets.</a:t>
            </a:r>
          </a:p>
          <a:p>
            <a:pPr marL="228600" indent="-228600">
              <a:buAutoNum type="alphaLcParenBoth"/>
            </a:pPr>
            <a:r>
              <a:rPr lang="en-GB" sz="1200" kern="1200" dirty="0" smtClean="0">
                <a:solidFill>
                  <a:schemeClr val="tx1"/>
                </a:solidFill>
                <a:effectLst/>
                <a:latin typeface="+mn-lt"/>
                <a:ea typeface="+mn-ea"/>
                <a:cs typeface="+mn-cs"/>
              </a:rPr>
              <a:t>The chart combines figures from the Inter-Departmental Business Register and the Business Population Estimates; there are some inconsistencies across these data sets due to differences in data collection.</a:t>
            </a:r>
          </a:p>
          <a:p>
            <a:pPr marL="228600" indent="-228600">
              <a:buAutoNum type="alphaLcParenBoth" startAt="2"/>
            </a:pPr>
            <a:r>
              <a:rPr lang="en-GB" sz="1200" kern="1200" dirty="0" smtClean="0">
                <a:solidFill>
                  <a:schemeClr val="tx1"/>
                </a:solidFill>
                <a:effectLst/>
                <a:latin typeface="+mn-lt"/>
                <a:ea typeface="+mn-ea"/>
                <a:cs typeface="+mn-cs"/>
              </a:rPr>
              <a:t>This work was produced using statistical data from ONS. The use of the ONS statistical data in this work does not imply the endorsement of the ONS in relation to the interpretation or analysis of the statistical data. This work uses research data sets which may not exactly reproduce National Statistics aggregates.</a:t>
            </a:r>
          </a:p>
        </p:txBody>
      </p:sp>
      <p:sp>
        <p:nvSpPr>
          <p:cNvPr id="4" name="Slide Number Placeholder 3"/>
          <p:cNvSpPr>
            <a:spLocks noGrp="1"/>
          </p:cNvSpPr>
          <p:nvPr>
            <p:ph type="sldNum" sz="quarter" idx="10"/>
          </p:nvPr>
        </p:nvSpPr>
        <p:spPr/>
        <p:txBody>
          <a:bodyPr/>
          <a:lstStyle/>
          <a:p>
            <a:fld id="{B378B890-4368-41A1-A4CA-B95169D697D2}" type="slidenum">
              <a:rPr lang="en-GB" smtClean="0"/>
              <a:t>20</a:t>
            </a:fld>
            <a:endParaRPr lang="en-GB"/>
          </a:p>
        </p:txBody>
      </p:sp>
    </p:spTree>
    <p:extLst>
      <p:ext uri="{BB962C8B-B14F-4D97-AF65-F5344CB8AC3E}">
        <p14:creationId xmlns:p14="http://schemas.microsoft.com/office/powerpoint/2010/main" val="271943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The chart shows the share of total assets in the firm-level data accounted for by companies in each of the sectors shown. It uses total assets to proxy for real economy footprint. Smaller companies do not all report information on turnover or employees.</a:t>
            </a:r>
          </a:p>
          <a:p>
            <a:pPr marL="228600" indent="-228600">
              <a:buAutoNum type="alphaLcParenBoth"/>
            </a:pPr>
            <a:r>
              <a:rPr lang="en-GB" sz="1200" kern="1200" dirty="0" smtClean="0">
                <a:solidFill>
                  <a:schemeClr val="tx1"/>
                </a:solidFill>
                <a:effectLst/>
                <a:latin typeface="+mn-lt"/>
                <a:ea typeface="+mn-ea"/>
                <a:cs typeface="+mn-cs"/>
              </a:rPr>
              <a:t>The sectors are ordered in terms of expected turnover shock in 2020 Q2 in the cash flow analysis presented in this chapter.</a:t>
            </a:r>
          </a:p>
          <a:p>
            <a:pPr marL="228600" indent="-228600">
              <a:buAutoNum type="alphaLcParenBoth"/>
            </a:pPr>
            <a:r>
              <a:rPr lang="en-GB" sz="1200" kern="1200" dirty="0" smtClean="0">
                <a:solidFill>
                  <a:schemeClr val="tx1"/>
                </a:solidFill>
                <a:effectLst/>
                <a:latin typeface="+mn-lt"/>
                <a:ea typeface="+mn-ea"/>
                <a:cs typeface="+mn-cs"/>
              </a:rPr>
              <a:t>See the ‘</a:t>
            </a:r>
            <a:r>
              <a:rPr lang="en-GB" sz="1200" u="sng" kern="1200" dirty="0" smtClean="0">
                <a:solidFill>
                  <a:schemeClr val="tx1"/>
                </a:solidFill>
                <a:effectLst/>
                <a:latin typeface="+mn-lt"/>
                <a:ea typeface="+mn-ea"/>
                <a:cs typeface="+mn-cs"/>
                <a:hlinkClick r:id="rId3"/>
              </a:rPr>
              <a:t>Technical annex</a:t>
            </a:r>
            <a:r>
              <a:rPr lang="en-GB" sz="1200" kern="1200" dirty="0" smtClean="0">
                <a:solidFill>
                  <a:schemeClr val="tx1"/>
                </a:solidFill>
                <a:effectLst/>
                <a:latin typeface="+mn-lt"/>
                <a:ea typeface="+mn-ea"/>
                <a:cs typeface="+mn-cs"/>
              </a:rPr>
              <a:t>’ for more detail on the data set and methodology.</a:t>
            </a:r>
          </a:p>
        </p:txBody>
      </p:sp>
      <p:sp>
        <p:nvSpPr>
          <p:cNvPr id="4" name="Slide Number Placeholder 3"/>
          <p:cNvSpPr>
            <a:spLocks noGrp="1"/>
          </p:cNvSpPr>
          <p:nvPr>
            <p:ph type="sldNum" sz="quarter" idx="10"/>
          </p:nvPr>
        </p:nvSpPr>
        <p:spPr/>
        <p:txBody>
          <a:bodyPr/>
          <a:lstStyle/>
          <a:p>
            <a:fld id="{B378B890-4368-41A1-A4CA-B95169D697D2}" type="slidenum">
              <a:rPr lang="en-GB" smtClean="0"/>
              <a:t>21</a:t>
            </a:fld>
            <a:endParaRPr lang="en-GB"/>
          </a:p>
        </p:txBody>
      </p:sp>
    </p:spTree>
    <p:extLst>
      <p:ext uri="{BB962C8B-B14F-4D97-AF65-F5344CB8AC3E}">
        <p14:creationId xmlns:p14="http://schemas.microsoft.com/office/powerpoint/2010/main" val="3312450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Net percentage balances are calculated by weighting together the responses of lenders who answered the survey question ‘How has overall demand for lending from small businesses, medium PNFCs and large PNFCs changed?’. A positive balance indicates an increase in demand over the previous three months.</a:t>
            </a:r>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131609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‘Smaller companies that report profit and loss accounts’ reflects the estimated cash-flow deficit for around 74,000 smaller businesses that provide profit and loss accounts at Companies House. ‘Smaller companies included in the expanded data set’ include the estimated cash-flow deficits for around 1.5 million smaller businesses that do not provide profit and loss accounts and for which these have been imputed.</a:t>
            </a:r>
          </a:p>
          <a:p>
            <a:pPr marL="228600" indent="-228600">
              <a:buAutoNum type="alphaLcParenBoth"/>
            </a:pPr>
            <a:r>
              <a:rPr lang="en-GB" sz="1200" kern="1200" dirty="0" smtClean="0">
                <a:solidFill>
                  <a:schemeClr val="tx1"/>
                </a:solidFill>
                <a:effectLst/>
                <a:latin typeface="+mn-lt"/>
                <a:ea typeface="+mn-ea"/>
                <a:cs typeface="+mn-cs"/>
              </a:rPr>
              <a:t>‘Normal times’ cash-flow deficit refers to the aggregate negative cash flows </a:t>
            </a:r>
            <a:r>
              <a:rPr lang="en-GB" sz="1200" u="none" kern="1200" dirty="0" smtClean="0">
                <a:solidFill>
                  <a:schemeClr val="tx1"/>
                </a:solidFill>
                <a:effectLst/>
                <a:latin typeface="+mn-lt"/>
                <a:ea typeface="+mn-ea"/>
                <a:cs typeface="+mn-cs"/>
              </a:rPr>
              <a:t>estimated from balance sheet data for the 2017-18 financial year, </a:t>
            </a:r>
            <a:r>
              <a:rPr lang="en-GB" sz="1200" kern="1200" dirty="0" smtClean="0">
                <a:solidFill>
                  <a:schemeClr val="tx1"/>
                </a:solidFill>
                <a:effectLst/>
                <a:latin typeface="+mn-lt"/>
                <a:ea typeface="+mn-ea"/>
                <a:cs typeface="+mn-cs"/>
              </a:rPr>
              <a:t>measured before dividend distributions and share buybacks.</a:t>
            </a:r>
          </a:p>
          <a:p>
            <a:pPr marL="228600" indent="-228600">
              <a:buAutoNum type="alphaLcParenBoth"/>
            </a:pPr>
            <a:r>
              <a:rPr lang="en-GB" sz="1200" kern="1200" dirty="0" smtClean="0">
                <a:solidFill>
                  <a:schemeClr val="tx1"/>
                </a:solidFill>
                <a:effectLst/>
                <a:latin typeface="+mn-lt"/>
                <a:ea typeface="+mn-ea"/>
                <a:cs typeface="+mn-cs"/>
              </a:rPr>
              <a:t>See the ‘</a:t>
            </a:r>
            <a:r>
              <a:rPr lang="en-GB" sz="1200" u="sng" kern="1200" dirty="0" smtClean="0">
                <a:solidFill>
                  <a:schemeClr val="tx1"/>
                </a:solidFill>
                <a:effectLst/>
                <a:latin typeface="+mn-lt"/>
                <a:ea typeface="+mn-ea"/>
                <a:cs typeface="+mn-cs"/>
                <a:hlinkClick r:id="rId3"/>
              </a:rPr>
              <a:t>Technical annex</a:t>
            </a:r>
            <a:r>
              <a:rPr lang="en-GB" sz="1200" kern="1200" dirty="0" smtClean="0">
                <a:solidFill>
                  <a:schemeClr val="tx1"/>
                </a:solidFill>
                <a:effectLst/>
                <a:latin typeface="+mn-lt"/>
                <a:ea typeface="+mn-ea"/>
                <a:cs typeface="+mn-cs"/>
              </a:rPr>
              <a:t>’ for more detail on the data and methodology.</a:t>
            </a:r>
          </a:p>
          <a:p>
            <a:pPr marL="0" indent="0">
              <a:buNone/>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22</a:t>
            </a:fld>
            <a:endParaRPr lang="en-GB"/>
          </a:p>
        </p:txBody>
      </p:sp>
    </p:spTree>
    <p:extLst>
      <p:ext uri="{BB962C8B-B14F-4D97-AF65-F5344CB8AC3E}">
        <p14:creationId xmlns:p14="http://schemas.microsoft.com/office/powerpoint/2010/main" val="11931615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Cash includes cash in hand and at bank. The chart includes all companies that report cash on their balance sheets, which is around half of all companies in the data set.</a:t>
            </a:r>
          </a:p>
          <a:p>
            <a:pPr marL="228600" indent="-228600">
              <a:buAutoNum type="alphaLcParenBoth"/>
            </a:pPr>
            <a:r>
              <a:rPr lang="en-GB" sz="1200" kern="1200" dirty="0" smtClean="0">
                <a:solidFill>
                  <a:schemeClr val="tx1"/>
                </a:solidFill>
                <a:effectLst/>
                <a:latin typeface="+mn-lt"/>
                <a:ea typeface="+mn-ea"/>
                <a:cs typeface="+mn-cs"/>
              </a:rPr>
              <a:t>See the ‘</a:t>
            </a:r>
            <a:r>
              <a:rPr lang="en-GB" sz="1200" u="sng" kern="1200" dirty="0" smtClean="0">
                <a:solidFill>
                  <a:schemeClr val="tx1"/>
                </a:solidFill>
                <a:effectLst/>
                <a:latin typeface="+mn-lt"/>
                <a:ea typeface="+mn-ea"/>
                <a:cs typeface="+mn-cs"/>
                <a:hlinkClick r:id="rId3"/>
              </a:rPr>
              <a:t>Technical annex</a:t>
            </a:r>
            <a:r>
              <a:rPr lang="en-GB" sz="1200" kern="1200" dirty="0" smtClean="0">
                <a:solidFill>
                  <a:schemeClr val="tx1"/>
                </a:solidFill>
                <a:effectLst/>
                <a:latin typeface="+mn-lt"/>
                <a:ea typeface="+mn-ea"/>
                <a:cs typeface="+mn-cs"/>
              </a:rPr>
              <a:t>’ for more detail on the data and methodology</a:t>
            </a:r>
          </a:p>
        </p:txBody>
      </p:sp>
      <p:sp>
        <p:nvSpPr>
          <p:cNvPr id="4" name="Slide Number Placeholder 3"/>
          <p:cNvSpPr>
            <a:spLocks noGrp="1"/>
          </p:cNvSpPr>
          <p:nvPr>
            <p:ph type="sldNum" sz="quarter" idx="10"/>
          </p:nvPr>
        </p:nvSpPr>
        <p:spPr/>
        <p:txBody>
          <a:bodyPr/>
          <a:lstStyle/>
          <a:p>
            <a:fld id="{B378B890-4368-41A1-A4CA-B95169D697D2}" type="slidenum">
              <a:rPr lang="en-GB" smtClean="0"/>
              <a:t>23</a:t>
            </a:fld>
            <a:endParaRPr lang="en-GB"/>
          </a:p>
        </p:txBody>
      </p:sp>
    </p:spTree>
    <p:extLst>
      <p:ext uri="{BB962C8B-B14F-4D97-AF65-F5344CB8AC3E}">
        <p14:creationId xmlns:p14="http://schemas.microsoft.com/office/powerpoint/2010/main" val="38262132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The Dun &amp; Bradstreet failure Score predicts the likelihood that a business will seek legal relief from its creditors or cease operations leaving unpaid debts in the next 12 months. The chart shows the distribution of these probabilities across companies of different sizes.</a:t>
            </a:r>
          </a:p>
          <a:p>
            <a:pPr marL="228600" indent="-228600">
              <a:buAutoNum type="alphaLcParenBoth"/>
            </a:pPr>
            <a:r>
              <a:rPr lang="en-GB" sz="1200" kern="1200" dirty="0" smtClean="0">
                <a:solidFill>
                  <a:schemeClr val="tx1"/>
                </a:solidFill>
                <a:effectLst/>
                <a:latin typeface="+mn-lt"/>
                <a:ea typeface="+mn-ea"/>
                <a:cs typeface="+mn-cs"/>
              </a:rPr>
              <a:t>The sample covers all non-financial UK companies in the Dun &amp; Bradstreet database.</a:t>
            </a:r>
          </a:p>
        </p:txBody>
      </p:sp>
      <p:sp>
        <p:nvSpPr>
          <p:cNvPr id="4" name="Slide Number Placeholder 3"/>
          <p:cNvSpPr>
            <a:spLocks noGrp="1"/>
          </p:cNvSpPr>
          <p:nvPr>
            <p:ph type="sldNum" sz="quarter" idx="10"/>
          </p:nvPr>
        </p:nvSpPr>
        <p:spPr/>
        <p:txBody>
          <a:bodyPr/>
          <a:lstStyle/>
          <a:p>
            <a:fld id="{B378B890-4368-41A1-A4CA-B95169D697D2}" type="slidenum">
              <a:rPr lang="en-GB" smtClean="0"/>
              <a:t>24</a:t>
            </a:fld>
            <a:endParaRPr lang="en-GB"/>
          </a:p>
        </p:txBody>
      </p:sp>
    </p:spTree>
    <p:extLst>
      <p:ext uri="{BB962C8B-B14F-4D97-AF65-F5344CB8AC3E}">
        <p14:creationId xmlns:p14="http://schemas.microsoft.com/office/powerpoint/2010/main" val="1476609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kern="1200" dirty="0" smtClean="0">
                <a:solidFill>
                  <a:schemeClr val="tx1"/>
                </a:solidFill>
                <a:effectLst/>
                <a:latin typeface="+mn-lt"/>
                <a:ea typeface="+mn-ea"/>
                <a:cs typeface="+mn-cs"/>
              </a:rPr>
              <a:t>Figures for CBILs prior to 06 May 2020 show cumulative loan approvals reported to UK Finance by close of business on 05 May 2020. Figures for CBILS thereafter and BBLS show cumulative approvals up to close of business on 26 July 2020 by accredited lenders, as reported to HM Treasury by close of business 27 July 2020.</a:t>
            </a:r>
          </a:p>
        </p:txBody>
      </p:sp>
      <p:sp>
        <p:nvSpPr>
          <p:cNvPr id="4" name="Slide Number Placeholder 3"/>
          <p:cNvSpPr>
            <a:spLocks noGrp="1"/>
          </p:cNvSpPr>
          <p:nvPr>
            <p:ph type="sldNum" sz="quarter" idx="10"/>
          </p:nvPr>
        </p:nvSpPr>
        <p:spPr/>
        <p:txBody>
          <a:bodyPr/>
          <a:lstStyle/>
          <a:p>
            <a:fld id="{B378B890-4368-41A1-A4CA-B95169D697D2}" type="slidenum">
              <a:rPr lang="en-GB" smtClean="0"/>
              <a:t>25</a:t>
            </a:fld>
            <a:endParaRPr lang="en-GB"/>
          </a:p>
        </p:txBody>
      </p:sp>
    </p:spTree>
    <p:extLst>
      <p:ext uri="{BB962C8B-B14F-4D97-AF65-F5344CB8AC3E}">
        <p14:creationId xmlns:p14="http://schemas.microsoft.com/office/powerpoint/2010/main" val="18167054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Debt is net of inter-company loans.</a:t>
            </a:r>
          </a:p>
          <a:p>
            <a:pPr marL="0" indent="0">
              <a:buNone/>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27</a:t>
            </a:fld>
            <a:endParaRPr lang="en-GB"/>
          </a:p>
        </p:txBody>
      </p:sp>
    </p:spTree>
    <p:extLst>
      <p:ext uri="{BB962C8B-B14F-4D97-AF65-F5344CB8AC3E}">
        <p14:creationId xmlns:p14="http://schemas.microsoft.com/office/powerpoint/2010/main" val="24538790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Aggregate negative cash flows, before dividend distributions and share buybacks, of companies in the sample. </a:t>
            </a:r>
          </a:p>
          <a:p>
            <a:pPr marL="0" indent="0">
              <a:buNone/>
            </a:pPr>
            <a:endParaRPr lang="en-GB" sz="1200" b="0" i="0" u="none" strike="noStrike" kern="1200" baseline="0" dirty="0" smtClean="0">
              <a:solidFill>
                <a:schemeClr val="tx1"/>
              </a:solidFill>
              <a:latin typeface="+mn-lt"/>
              <a:ea typeface="+mn-ea"/>
              <a:cs typeface="+mn-cs"/>
            </a:endParaRPr>
          </a:p>
          <a:p>
            <a:pPr marL="0" indent="0">
              <a:buNone/>
            </a:pPr>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28</a:t>
            </a:fld>
            <a:endParaRPr lang="en-GB"/>
          </a:p>
        </p:txBody>
      </p:sp>
    </p:spTree>
    <p:extLst>
      <p:ext uri="{BB962C8B-B14F-4D97-AF65-F5344CB8AC3E}">
        <p14:creationId xmlns:p14="http://schemas.microsoft.com/office/powerpoint/2010/main" val="28312272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Net bond issuance by non-financial corporates. </a:t>
            </a:r>
          </a:p>
          <a:p>
            <a:pPr marL="228600" indent="-228600">
              <a:buAutoNum type="alphaLcParenBoth"/>
            </a:pPr>
            <a:r>
              <a:rPr lang="en-GB" sz="1200" b="0" i="0" u="none" strike="noStrike" kern="1200" baseline="0" dirty="0" smtClean="0">
                <a:solidFill>
                  <a:schemeClr val="tx1"/>
                </a:solidFill>
                <a:latin typeface="+mn-lt"/>
                <a:ea typeface="+mn-ea"/>
                <a:cs typeface="+mn-cs"/>
              </a:rPr>
              <a:t>Change in stock of commercial and industrial loans by US commercial banks. </a:t>
            </a:r>
          </a:p>
          <a:p>
            <a:r>
              <a:rPr lang="en-GB" sz="1200" b="0" i="0" u="none" strike="noStrike" kern="1200" baseline="0" dirty="0" smtClean="0">
                <a:solidFill>
                  <a:schemeClr val="tx1"/>
                </a:solidFill>
                <a:latin typeface="+mn-lt"/>
                <a:ea typeface="+mn-ea"/>
                <a:cs typeface="+mn-cs"/>
              </a:rPr>
              <a:t>  </a:t>
            </a:r>
          </a:p>
          <a:p>
            <a:pPr marL="0" indent="0">
              <a:buNone/>
            </a:pPr>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29</a:t>
            </a:fld>
            <a:endParaRPr lang="en-GB"/>
          </a:p>
        </p:txBody>
      </p:sp>
    </p:spTree>
    <p:extLst>
      <p:ext uri="{BB962C8B-B14F-4D97-AF65-F5344CB8AC3E}">
        <p14:creationId xmlns:p14="http://schemas.microsoft.com/office/powerpoint/2010/main" val="7242573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Net bond issuance by non-financial corporates.</a:t>
            </a:r>
          </a:p>
          <a:p>
            <a:pPr marL="228600" indent="-228600">
              <a:buAutoNum type="alphaLcParenBoth"/>
            </a:pPr>
            <a:r>
              <a:rPr lang="en-GB" sz="1200" b="0" i="0" u="none" strike="noStrike" kern="1200" baseline="0" dirty="0" smtClean="0">
                <a:solidFill>
                  <a:schemeClr val="tx1"/>
                </a:solidFill>
                <a:latin typeface="+mn-lt"/>
                <a:ea typeface="+mn-ea"/>
                <a:cs typeface="+mn-cs"/>
              </a:rPr>
              <a:t>Change in stock of commercial and industrial loans by euro-area commercial banks. </a:t>
            </a:r>
          </a:p>
          <a:p>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  </a:t>
            </a:r>
          </a:p>
          <a:p>
            <a:pPr marL="0" indent="0">
              <a:buNone/>
            </a:pPr>
            <a:endParaRPr lang="en-GB" sz="1200" b="0" i="0" u="none" strike="noStrike" kern="1200" baseline="0" dirty="0" smtClean="0">
              <a:solidFill>
                <a:schemeClr val="tx1"/>
              </a:solidFill>
              <a:latin typeface="+mn-lt"/>
              <a:ea typeface="+mn-ea"/>
              <a:cs typeface="+mn-cs"/>
            </a:endParaRPr>
          </a:p>
          <a:p>
            <a:r>
              <a:rPr lang="en-GB" sz="1200" b="0" i="0" u="none" strike="noStrike" kern="1200" baseline="0" dirty="0" smtClean="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378B890-4368-41A1-A4CA-B95169D697D2}" type="slidenum">
              <a:rPr lang="en-GB" smtClean="0"/>
              <a:t>30</a:t>
            </a:fld>
            <a:endParaRPr lang="en-GB"/>
          </a:p>
        </p:txBody>
      </p:sp>
    </p:spTree>
    <p:extLst>
      <p:ext uri="{BB962C8B-B14F-4D97-AF65-F5344CB8AC3E}">
        <p14:creationId xmlns:p14="http://schemas.microsoft.com/office/powerpoint/2010/main" val="33986898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GB" sz="1100"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32</a:t>
            </a:fld>
            <a:endParaRPr lang="en-GB"/>
          </a:p>
        </p:txBody>
      </p:sp>
    </p:spTree>
    <p:extLst>
      <p:ext uri="{BB962C8B-B14F-4D97-AF65-F5344CB8AC3E}">
        <p14:creationId xmlns:p14="http://schemas.microsoft.com/office/powerpoint/2010/main" val="252165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While for the purpose of the cash-flow deficit analysis, ‘smaller companies’ have been defined as those with annual turnover of less than £10 million, there are several definitions of small and medium-sized enterprises (SMEs). For example, some definitions refer to businesses with less than 250 employees, and other definitions reference a combination of assets, employees and turnover.</a:t>
            </a:r>
          </a:p>
          <a:p>
            <a:pPr marL="228600" indent="-228600">
              <a:buAutoNum type="alphaLcParenBoth"/>
            </a:pPr>
            <a:r>
              <a:rPr lang="en-GB" sz="1200" kern="1200" dirty="0" smtClean="0">
                <a:solidFill>
                  <a:schemeClr val="tx1"/>
                </a:solidFill>
                <a:effectLst/>
                <a:latin typeface="+mn-lt"/>
                <a:ea typeface="+mn-ea"/>
                <a:cs typeface="+mn-cs"/>
              </a:rPr>
              <a:t>The ‘OBR estimated budgetary costs’ column references the current estimates of the possible costs of the specified policy interventions in 2020–21, as published by the OBR on 14 July 2020. </a:t>
            </a:r>
          </a:p>
          <a:p>
            <a:pPr marL="228600" indent="-228600">
              <a:buAutoNum type="alphaLcParenBoth"/>
            </a:pPr>
            <a:r>
              <a:rPr lang="en-GB" sz="1200" kern="1200" dirty="0" smtClean="0">
                <a:solidFill>
                  <a:schemeClr val="tx1"/>
                </a:solidFill>
                <a:effectLst/>
                <a:latin typeface="+mn-lt"/>
                <a:ea typeface="+mn-ea"/>
                <a:cs typeface="+mn-cs"/>
              </a:rPr>
              <a:t>The estimated budgetary cost for the ‘Summer Economic Update’ row refers to the current estimates of the possible costs of the three specified policy measures only.</a:t>
            </a:r>
          </a:p>
          <a:p>
            <a:pPr marL="0" indent="0">
              <a:buNone/>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2292732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kern="1200" dirty="0" smtClean="0">
                <a:solidFill>
                  <a:schemeClr val="tx1"/>
                </a:solidFill>
                <a:effectLst/>
                <a:latin typeface="+mn-lt"/>
                <a:ea typeface="+mn-ea"/>
                <a:cs typeface="+mn-cs"/>
              </a:rPr>
              <a:t>For more information on the assumptions used in the cash-flow deficit analysis, including a comparison to the assumptions from the May interim </a:t>
            </a:r>
            <a:r>
              <a:rPr lang="en-GB" sz="1200" i="1" kern="1200" dirty="0" smtClean="0">
                <a:solidFill>
                  <a:schemeClr val="tx1"/>
                </a:solidFill>
                <a:effectLst/>
                <a:latin typeface="+mn-lt"/>
                <a:ea typeface="+mn-ea"/>
                <a:cs typeface="+mn-cs"/>
              </a:rPr>
              <a:t>Report</a:t>
            </a:r>
            <a:r>
              <a:rPr lang="en-GB" sz="1200" kern="1200" dirty="0" smtClean="0">
                <a:solidFill>
                  <a:schemeClr val="tx1"/>
                </a:solidFill>
                <a:effectLst/>
                <a:latin typeface="+mn-lt"/>
                <a:ea typeface="+mn-ea"/>
                <a:cs typeface="+mn-cs"/>
              </a:rPr>
              <a:t>, refer to the ‘</a:t>
            </a:r>
            <a:r>
              <a:rPr lang="en-GB" sz="1200" u="sng" kern="1200" dirty="0" smtClean="0">
                <a:solidFill>
                  <a:schemeClr val="tx1"/>
                </a:solidFill>
                <a:effectLst/>
                <a:latin typeface="+mn-lt"/>
                <a:ea typeface="+mn-ea"/>
                <a:cs typeface="+mn-cs"/>
                <a:hlinkClick r:id="rId3"/>
              </a:rPr>
              <a:t>Technical annex</a:t>
            </a:r>
            <a:r>
              <a:rPr lang="en-GB"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643227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kern="1200" dirty="0" smtClean="0">
                <a:solidFill>
                  <a:schemeClr val="tx1"/>
                </a:solidFill>
                <a:effectLst/>
                <a:latin typeface="+mn-lt"/>
                <a:ea typeface="+mn-ea"/>
                <a:cs typeface="+mn-cs"/>
              </a:rPr>
              <a:t>See the ‘</a:t>
            </a:r>
            <a:r>
              <a:rPr lang="en-GB" sz="1200" u="sng" kern="1200" dirty="0" smtClean="0">
                <a:solidFill>
                  <a:schemeClr val="tx1"/>
                </a:solidFill>
                <a:effectLst/>
                <a:latin typeface="+mn-lt"/>
                <a:ea typeface="+mn-ea"/>
                <a:cs typeface="+mn-cs"/>
                <a:hlinkClick r:id="rId3"/>
              </a:rPr>
              <a:t>Technical annex</a:t>
            </a:r>
            <a:r>
              <a:rPr lang="en-GB" sz="1200" kern="1200" dirty="0" smtClean="0">
                <a:solidFill>
                  <a:schemeClr val="tx1"/>
                </a:solidFill>
                <a:effectLst/>
                <a:latin typeface="+mn-lt"/>
                <a:ea typeface="+mn-ea"/>
                <a:cs typeface="+mn-cs"/>
              </a:rPr>
              <a:t>’ for more detail on the data set and methodology.</a:t>
            </a:r>
          </a:p>
          <a:p>
            <a:pPr marL="0" indent="0">
              <a:buNone/>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2910561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GB" sz="1200" b="0" i="0" u="none" strike="noStrike" kern="1200" baseline="0" dirty="0" smtClean="0">
                <a:solidFill>
                  <a:schemeClr val="tx1"/>
                </a:solidFill>
                <a:latin typeface="+mn-lt"/>
                <a:ea typeface="+mn-ea"/>
                <a:cs typeface="+mn-cs"/>
              </a:rPr>
              <a:t>The chart is based on a regression using historical data on individual UK companies. The regression finds that after controlling for a number of characteristics that affect employment growth at firm level — including wage growth, year fixed effects and firm characteristics like their industry group — there is a strong positive correlation between growth in turnover and growth in employment. This relationship is less than 1 for 1, as shown by the dotted 45 degree line.</a:t>
            </a:r>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1143339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lphaLcParenR"/>
              <a:tabLst/>
              <a:defRPr/>
            </a:pPr>
            <a:r>
              <a:rPr lang="en-GB" sz="1200" b="0" i="0" u="none" strike="noStrike" kern="1200" baseline="0" dirty="0" smtClean="0">
                <a:solidFill>
                  <a:schemeClr val="tx1"/>
                </a:solidFill>
                <a:latin typeface="+mn-lt"/>
                <a:ea typeface="+mn-ea"/>
                <a:cs typeface="+mn-cs"/>
              </a:rPr>
              <a:t>The light-pink portion of the bars showing the updated cash-flow deficit estimates reflects the share of the cash-flow deficit accounted for by the smaller companies that report profit and loss accounts, and are included in this data set. This amounts to around £10 billion. A fuller analysis of the cash-flow deficit for smaller companies is considered in </a:t>
            </a:r>
            <a:r>
              <a:rPr lang="en-GB" sz="1200" b="1" i="0" u="none" strike="noStrike" kern="1200" baseline="0" dirty="0" smtClean="0">
                <a:solidFill>
                  <a:schemeClr val="tx1"/>
                </a:solidFill>
                <a:latin typeface="+mn-lt"/>
                <a:ea typeface="+mn-ea"/>
                <a:cs typeface="+mn-cs"/>
              </a:rPr>
              <a:t>Box 2</a:t>
            </a:r>
            <a:r>
              <a:rPr lang="en-GB" sz="1200" b="0" i="0" u="none" strike="noStrike" kern="1200" baseline="0" dirty="0" smtClean="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40759785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This chart summarises the estimates from </a:t>
            </a:r>
            <a:r>
              <a:rPr lang="en-GB" sz="1200" b="1" i="0" u="none" strike="noStrike" kern="1200" baseline="0" dirty="0" smtClean="0">
                <a:solidFill>
                  <a:schemeClr val="tx1"/>
                </a:solidFill>
                <a:latin typeface="+mn-lt"/>
                <a:ea typeface="+mn-ea"/>
                <a:cs typeface="+mn-cs"/>
              </a:rPr>
              <a:t>Chart C.5 </a:t>
            </a:r>
            <a:r>
              <a:rPr lang="en-GB" sz="1200" b="0" i="0" u="none" strike="noStrike" kern="1200" baseline="0" dirty="0" smtClean="0">
                <a:solidFill>
                  <a:schemeClr val="tx1"/>
                </a:solidFill>
                <a:latin typeface="+mn-lt"/>
                <a:ea typeface="+mn-ea"/>
                <a:cs typeface="+mn-cs"/>
              </a:rPr>
              <a:t>on a quarterly basis, assuming companies’ maintain their productive capacity.</a:t>
            </a:r>
          </a:p>
          <a:p>
            <a:pPr marL="228600" indent="-228600">
              <a:buAutoNum type="alphaLcParenBoth"/>
            </a:pPr>
            <a:r>
              <a:rPr lang="en-GB" sz="1200" b="0" i="0" u="none" strike="noStrike" kern="1200" baseline="0" dirty="0" smtClean="0">
                <a:solidFill>
                  <a:schemeClr val="tx1"/>
                </a:solidFill>
                <a:latin typeface="+mn-lt"/>
                <a:ea typeface="+mn-ea"/>
                <a:cs typeface="+mn-cs"/>
              </a:rPr>
              <a:t>See the ‘</a:t>
            </a:r>
            <a:r>
              <a:rPr lang="en-GB" sz="1200" b="0" i="0" u="sng" strike="noStrike" kern="1200" baseline="0" dirty="0" smtClean="0">
                <a:solidFill>
                  <a:schemeClr val="tx1"/>
                </a:solidFill>
                <a:latin typeface="+mn-lt"/>
                <a:ea typeface="+mn-ea"/>
                <a:cs typeface="+mn-cs"/>
              </a:rPr>
              <a:t>Technical annex</a:t>
            </a:r>
            <a:r>
              <a:rPr lang="en-GB" sz="1200" b="0" i="0" u="none" strike="noStrike" kern="1200" baseline="0" dirty="0" smtClean="0">
                <a:solidFill>
                  <a:schemeClr val="tx1"/>
                </a:solidFill>
                <a:latin typeface="+mn-lt"/>
                <a:ea typeface="+mn-ea"/>
                <a:cs typeface="+mn-cs"/>
              </a:rPr>
              <a:t>’ for more detail on the data set and methodology. </a:t>
            </a:r>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131900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GB" sz="1200" b="0" i="0" u="none" strike="noStrike" kern="1200" baseline="0" dirty="0" smtClean="0">
                <a:solidFill>
                  <a:schemeClr val="tx1"/>
                </a:solidFill>
                <a:latin typeface="+mn-lt"/>
                <a:ea typeface="+mn-ea"/>
                <a:cs typeface="+mn-cs"/>
              </a:rPr>
              <a:t>Estimated refinancing needs at company level are computed from accounting data on short-term debt and the current portion of long-term debt. These accounting data largely refer to debt maturing in 2019, so estimated refinancing needs will not capture any changes to the maturity profile of UK companies’ debt since then. Some companies report drawn revolving credit facilities which have a maturity of greater than one year as short-term debt, even though in practice this would not need to be formally refinanced in the next year. These facilities have been removed where possible, but may mean the refinancing needs of some companies are smaller than estimated.</a:t>
            </a:r>
          </a:p>
          <a:p>
            <a:pPr marL="228600" indent="-228600">
              <a:buAutoNum type="alphaLcParenBoth"/>
            </a:pPr>
            <a:r>
              <a:rPr lang="en-GB" sz="1200" b="0" i="0" u="none" strike="noStrike" kern="1200" baseline="0" dirty="0" smtClean="0">
                <a:solidFill>
                  <a:schemeClr val="tx1"/>
                </a:solidFill>
                <a:latin typeface="+mn-lt"/>
                <a:ea typeface="+mn-ea"/>
                <a:cs typeface="+mn-cs"/>
              </a:rPr>
              <a:t>See the ‘</a:t>
            </a:r>
            <a:r>
              <a:rPr lang="en-GB" sz="1200" b="0" i="0" u="sng" strike="noStrike" kern="1200" baseline="0" dirty="0" smtClean="0">
                <a:solidFill>
                  <a:schemeClr val="tx1"/>
                </a:solidFill>
                <a:latin typeface="+mn-lt"/>
                <a:ea typeface="+mn-ea"/>
                <a:cs typeface="+mn-cs"/>
              </a:rPr>
              <a:t>Technical annex</a:t>
            </a:r>
            <a:r>
              <a:rPr lang="en-GB" sz="1200" b="0" i="0" u="none" strike="noStrike" kern="1200" baseline="0" dirty="0" smtClean="0">
                <a:solidFill>
                  <a:schemeClr val="tx1"/>
                </a:solidFill>
                <a:latin typeface="+mn-lt"/>
                <a:ea typeface="+mn-ea"/>
                <a:cs typeface="+mn-cs"/>
              </a:rPr>
              <a:t>’ for more detail on the data set and methodology.</a:t>
            </a:r>
          </a:p>
        </p:txBody>
      </p:sp>
      <p:sp>
        <p:nvSpPr>
          <p:cNvPr id="4" name="Slide Number Placeholder 3"/>
          <p:cNvSpPr>
            <a:spLocks noGrp="1"/>
          </p:cNvSpPr>
          <p:nvPr>
            <p:ph type="sldNum" sz="quarter" idx="10"/>
          </p:nvPr>
        </p:nvSpPr>
        <p:spPr/>
        <p:txBody>
          <a:bodyPr/>
          <a:lstStyle/>
          <a:p>
            <a:fld id="{B378B890-4368-41A1-A4CA-B95169D697D2}" type="slidenum">
              <a:rPr lang="en-GB" smtClean="0"/>
              <a:t>10</a:t>
            </a:fld>
            <a:endParaRPr lang="en-GB"/>
          </a:p>
        </p:txBody>
      </p:sp>
    </p:spTree>
    <p:extLst>
      <p:ext uri="{BB962C8B-B14F-4D97-AF65-F5344CB8AC3E}">
        <p14:creationId xmlns:p14="http://schemas.microsoft.com/office/powerpoint/2010/main" val="13946356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smtClean="0"/>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smtClean="0"/>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Large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a:t>
            </a:r>
            <a:br>
              <a:rPr lang="en-US" dirty="0" smtClean="0"/>
            </a:br>
            <a:r>
              <a:rPr lang="en-US" dirty="0" smtClean="0"/>
              <a:t>(Calibri 28pt): click to add text</a:t>
            </a:r>
          </a:p>
          <a:p>
            <a:pPr lvl="1"/>
            <a:r>
              <a:rPr lang="en-US" dirty="0" smtClean="0"/>
              <a:t>Subtitle </a:t>
            </a:r>
            <a:br>
              <a:rPr lang="en-US" dirty="0" smtClean="0"/>
            </a:br>
            <a:r>
              <a:rPr lang="en-US" dirty="0" smtClean="0"/>
              <a:t>(Calibri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smtClean="0"/>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smtClean="0"/>
              <a:t>Bulleted subtitle (Calibri 28pt): click to add text</a:t>
            </a:r>
          </a:p>
          <a:p>
            <a:pPr lvl="2"/>
            <a:r>
              <a:rPr lang="en-US" dirty="0" smtClean="0"/>
              <a:t>Bulleted body text (Calibri 20pt)</a:t>
            </a:r>
          </a:p>
          <a:p>
            <a:pPr lvl="4"/>
            <a:r>
              <a:rPr lang="en-US" dirty="0" smtClean="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smtClean="0"/>
              <a:t>Subtitle (Calibri 28pt): click to add text</a:t>
            </a:r>
          </a:p>
          <a:p>
            <a:pPr lvl="0"/>
            <a:r>
              <a:rPr lang="en-US" dirty="0" smtClean="0"/>
              <a:t>Bulleted 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(Calibri 20pt)</a:t>
            </a:r>
          </a:p>
          <a:p>
            <a:pPr lvl="5"/>
            <a:r>
              <a:rPr lang="en-US" dirty="0" smtClean="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a:t>
            </a:r>
            <a:br>
              <a:rPr lang="en-US" dirty="0" smtClean="0"/>
            </a:br>
            <a:r>
              <a:rPr lang="en-US" dirty="0" smtClean="0"/>
              <a:t>(Calibri 28pt)</a:t>
            </a:r>
          </a:p>
          <a:p>
            <a:pPr lvl="3"/>
            <a:r>
              <a:rPr lang="en-US" dirty="0" smtClean="0"/>
              <a:t>Body text</a:t>
            </a:r>
            <a:br>
              <a:rPr lang="en-US" dirty="0" smtClean="0"/>
            </a:br>
            <a:r>
              <a:rPr lang="en-US" dirty="0" smtClean="0"/>
              <a:t>(Calibri 20pt)</a:t>
            </a:r>
          </a:p>
          <a:p>
            <a:pPr lvl="5"/>
            <a:r>
              <a:rPr lang="en-US" dirty="0" smtClean="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smtClean="0"/>
              <a:t>Click to edit </a:t>
            </a:r>
            <a:r>
              <a:rPr lang="en-GB" sz="3200" b="1" dirty="0" smtClean="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smtClean="0"/>
              <a:t>Subtitle (Calibri 28pt)</a:t>
            </a:r>
          </a:p>
          <a:p>
            <a:pPr lvl="3"/>
            <a:r>
              <a:rPr lang="en-US" dirty="0" smtClean="0"/>
              <a:t>Body text </a:t>
            </a:r>
            <a:br>
              <a:rPr lang="en-US" dirty="0" smtClean="0"/>
            </a:br>
            <a:r>
              <a:rPr lang="en-US" dirty="0" smtClean="0"/>
              <a:t>(Calibri 20pt)</a:t>
            </a:r>
          </a:p>
          <a:p>
            <a:pPr lvl="5"/>
            <a:r>
              <a:rPr lang="en-US" dirty="0" smtClean="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smtClean="0"/>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smtClean="0"/>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11/08/2020</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smtClean="0"/>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a:t>
            </a:r>
            <a:br>
              <a:rPr lang="en-GB" dirty="0" smtClean="0"/>
            </a:br>
            <a:r>
              <a:rPr lang="en-GB" dirty="0" smtClean="0"/>
              <a:t>(Calibri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smtClean="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smtClean="0"/>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smtClean="0"/>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smtClean="0">
                <a:solidFill>
                  <a:srgbClr val="002B4C"/>
                </a:solidFill>
              </a:rPr>
              <a:t>Click to add Presentation title signpost </a:t>
            </a:r>
            <a:endParaRPr lang="en-US" dirty="0" smtClean="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smtClean="0"/>
              <a:t>Click to add Name Surname</a:t>
            </a:r>
          </a:p>
          <a:p>
            <a:pPr lvl="1"/>
            <a:r>
              <a:rPr lang="en-US" dirty="0" smtClean="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smtClean="0"/>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smtClean="0"/>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smtClean="0"/>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smtClean="0"/>
              <a:t>Click to edit title  (Calibri 48pt)</a:t>
            </a:r>
          </a:p>
          <a:p>
            <a:pPr lvl="1"/>
            <a:r>
              <a:rPr lang="en-US" dirty="0" smtClean="0"/>
              <a:t>Presentation subtitle </a:t>
            </a:r>
            <a:br>
              <a:rPr lang="en-US" dirty="0" smtClean="0"/>
            </a:br>
            <a:r>
              <a:rPr lang="en-US" dirty="0" smtClean="0"/>
              <a:t>(Calibri 32pt)</a:t>
            </a:r>
          </a:p>
          <a:p>
            <a:pPr lvl="1"/>
            <a:endParaRPr lang="en-US" dirty="0" smtClean="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sz="3200" b="1" dirty="0" smtClean="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slide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Small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smtClean="0"/>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Click to edit </a:t>
            </a:r>
            <a:r>
              <a:rPr lang="en-GB" dirty="0" smtClean="0"/>
              <a:t>Medium image and text </a:t>
            </a:r>
            <a:r>
              <a:rPr lang="en-GB" sz="3200" b="1" dirty="0" smtClean="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11/08/2020</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smtClean="0"/>
              <a:t>Bulleted subtitle (Calibri 28pt): click to add text</a:t>
            </a:r>
          </a:p>
          <a:p>
            <a:pPr lvl="1"/>
            <a:r>
              <a:rPr lang="en-US" dirty="0" smtClean="0"/>
              <a:t>Subtitle (Calibri 28pt)</a:t>
            </a:r>
          </a:p>
          <a:p>
            <a:pPr lvl="2"/>
            <a:r>
              <a:rPr lang="en-US" dirty="0" smtClean="0"/>
              <a:t>Bulleted body text (Calibri 20pt)</a:t>
            </a:r>
          </a:p>
          <a:p>
            <a:pPr lvl="3"/>
            <a:r>
              <a:rPr lang="en-US" dirty="0" smtClean="0"/>
              <a:t>Body text (Calibri 20pt)</a:t>
            </a:r>
          </a:p>
          <a:p>
            <a:pPr lvl="4"/>
            <a:r>
              <a:rPr lang="en-US" dirty="0" smtClean="0"/>
              <a:t>Bulleted source (Calibri 16pt)</a:t>
            </a:r>
          </a:p>
          <a:p>
            <a:pPr lvl="5"/>
            <a:r>
              <a:rPr lang="en-US" dirty="0" smtClean="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smtClean="0"/>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mtClean="0"/>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11/08/2020</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cid:image005.png@01D669E0.A3F37300"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cid:image001.png@01D66800.87353C30"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cid:image004.png@01D669E0.A3F37300"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cid:image003.png@01D66997.9FC8BF40"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cid:image002.png@01D667FF.4F498CF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a:solidFill>
                  <a:srgbClr val="660066"/>
                </a:solidFill>
              </a:rPr>
              <a:t>UK corporate sector </a:t>
            </a:r>
            <a:r>
              <a:rPr lang="en-GB" altLang="en-US" dirty="0" smtClean="0">
                <a:solidFill>
                  <a:srgbClr val="660066"/>
                </a:solidFill>
              </a:rPr>
              <a:t>and </a:t>
            </a:r>
            <a:r>
              <a:rPr lang="en-GB" altLang="en-US" dirty="0">
                <a:solidFill>
                  <a:srgbClr val="660066"/>
                </a:solidFill>
              </a:rPr>
              <a:t>Covid-19</a:t>
            </a:r>
            <a:endParaRPr lang="en-GB" dirty="0"/>
          </a:p>
        </p:txBody>
      </p:sp>
    </p:spTree>
    <p:extLst>
      <p:ext uri="{BB962C8B-B14F-4D97-AF65-F5344CB8AC3E}">
        <p14:creationId xmlns:p14="http://schemas.microsoft.com/office/powerpoint/2010/main" val="18770276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94333"/>
            <a:ext cx="11445220" cy="912814"/>
          </a:xfrm>
        </p:spPr>
        <p:txBody>
          <a:bodyPr/>
          <a:lstStyle/>
          <a:p>
            <a:r>
              <a:rPr lang="en-US" altLang="en-US" dirty="0" smtClean="0"/>
              <a:t>Chart C.7 </a:t>
            </a:r>
            <a:r>
              <a:rPr lang="en-GB" b="0" dirty="0"/>
              <a:t>Many companies have small refinancing needs as a share of their turnover</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786372"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S&amp;P Capital IQ and Bank calculations.</a:t>
            </a:r>
          </a:p>
        </p:txBody>
      </p:sp>
      <p:sp>
        <p:nvSpPr>
          <p:cNvPr id="5" name="Rectangle 1"/>
          <p:cNvSpPr>
            <a:spLocks noChangeArrowheads="1"/>
          </p:cNvSpPr>
          <p:nvPr/>
        </p:nvSpPr>
        <p:spPr bwMode="auto">
          <a:xfrm>
            <a:off x="315078" y="1304224"/>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Estimated refinancing need over the next year as a share of turnover</a:t>
            </a:r>
            <a:r>
              <a:rPr lang="en-GB" sz="1800" baseline="30000" dirty="0"/>
              <a:t>(a)(b)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5432" y="1868010"/>
            <a:ext cx="4433020" cy="3807569"/>
          </a:xfrm>
          <a:prstGeom prst="rect">
            <a:avLst/>
          </a:prstGeom>
          <a:noFill/>
          <a:ln>
            <a:noFill/>
          </a:ln>
        </p:spPr>
      </p:pic>
    </p:spTree>
    <p:extLst>
      <p:ext uri="{BB962C8B-B14F-4D97-AF65-F5344CB8AC3E}">
        <p14:creationId xmlns:p14="http://schemas.microsoft.com/office/powerpoint/2010/main" val="36951642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388613"/>
            <a:ext cx="11445220" cy="912814"/>
          </a:xfrm>
        </p:spPr>
        <p:txBody>
          <a:bodyPr/>
          <a:lstStyle/>
          <a:p>
            <a:r>
              <a:rPr lang="en-US" altLang="en-US" dirty="0" smtClean="0"/>
              <a:t>Chart C.8 </a:t>
            </a:r>
            <a:r>
              <a:rPr lang="en-GB" b="0" dirty="0"/>
              <a:t>Equity issuance has increased strongly in the year to date</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786372" y="6402852"/>
            <a:ext cx="6502632" cy="215444"/>
          </a:xfrm>
          <a:prstGeom prst="rect">
            <a:avLst/>
          </a:prstGeom>
          <a:noFill/>
        </p:spPr>
        <p:txBody>
          <a:bodyPr wrap="square" rtlCol="0">
            <a:spAutoFit/>
          </a:bodyPr>
          <a:lstStyle/>
          <a:p>
            <a:pPr algn="ctr"/>
            <a:r>
              <a:rPr lang="en-GB" sz="800" dirty="0"/>
              <a:t>Sources: Bank of England and </a:t>
            </a:r>
            <a:r>
              <a:rPr lang="en-GB" sz="800" dirty="0" err="1"/>
              <a:t>Eikon</a:t>
            </a:r>
            <a:endParaRPr lang="en-GB" sz="800" dirty="0"/>
          </a:p>
        </p:txBody>
      </p:sp>
      <p:sp>
        <p:nvSpPr>
          <p:cNvPr id="5" name="Rectangle 1"/>
          <p:cNvSpPr>
            <a:spLocks noChangeArrowheads="1"/>
          </p:cNvSpPr>
          <p:nvPr/>
        </p:nvSpPr>
        <p:spPr bwMode="auto">
          <a:xfrm>
            <a:off x="315078" y="100589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Gross equity issuance by listed UK corporates from 2008–20</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1076" y="1421939"/>
            <a:ext cx="4937770" cy="4657354"/>
          </a:xfrm>
          <a:prstGeom prst="rect">
            <a:avLst/>
          </a:prstGeom>
          <a:noFill/>
          <a:ln>
            <a:noFill/>
          </a:ln>
        </p:spPr>
      </p:pic>
    </p:spTree>
    <p:extLst>
      <p:ext uri="{BB962C8B-B14F-4D97-AF65-F5344CB8AC3E}">
        <p14:creationId xmlns:p14="http://schemas.microsoft.com/office/powerpoint/2010/main" val="27930129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376081"/>
            <a:ext cx="11445220" cy="912814"/>
          </a:xfrm>
        </p:spPr>
        <p:txBody>
          <a:bodyPr/>
          <a:lstStyle/>
          <a:p>
            <a:r>
              <a:rPr lang="en-US" altLang="en-US" dirty="0" smtClean="0"/>
              <a:t>Chart C.9 </a:t>
            </a:r>
            <a:r>
              <a:rPr lang="en-GB" b="0" dirty="0"/>
              <a:t>Banks’ net lending to businesses has increased</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690679" y="6402852"/>
            <a:ext cx="6502632" cy="215444"/>
          </a:xfrm>
          <a:prstGeom prst="rect">
            <a:avLst/>
          </a:prstGeom>
          <a:noFill/>
        </p:spPr>
        <p:txBody>
          <a:bodyPr wrap="square" rtlCol="0">
            <a:spAutoFit/>
          </a:bodyPr>
          <a:lstStyle/>
          <a:p>
            <a:pPr algn="ctr"/>
            <a:r>
              <a:rPr lang="en-GB" sz="800" dirty="0"/>
              <a:t>Sources: Bank of England and Bank calculations.</a:t>
            </a:r>
          </a:p>
        </p:txBody>
      </p:sp>
      <p:sp>
        <p:nvSpPr>
          <p:cNvPr id="5" name="Rectangle 1"/>
          <p:cNvSpPr>
            <a:spLocks noChangeArrowheads="1"/>
          </p:cNvSpPr>
          <p:nvPr/>
        </p:nvSpPr>
        <p:spPr bwMode="auto">
          <a:xfrm>
            <a:off x="315078" y="993991"/>
            <a:ext cx="110723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Cumulative net lending to UK non-financial businesses since March 2020, split by firm size</a:t>
            </a:r>
            <a:r>
              <a:rPr lang="en-GB" sz="1800" baseline="30000" dirty="0"/>
              <a:t>(a)(b)(c)(d)</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87550" y="1470838"/>
            <a:ext cx="4968250" cy="4675642"/>
          </a:xfrm>
          <a:prstGeom prst="rect">
            <a:avLst/>
          </a:prstGeom>
          <a:noFill/>
          <a:ln>
            <a:noFill/>
          </a:ln>
        </p:spPr>
      </p:pic>
    </p:spTree>
    <p:extLst>
      <p:ext uri="{BB962C8B-B14F-4D97-AF65-F5344CB8AC3E}">
        <p14:creationId xmlns:p14="http://schemas.microsoft.com/office/powerpoint/2010/main" val="16199859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334769"/>
            <a:ext cx="11445220" cy="912814"/>
          </a:xfrm>
        </p:spPr>
        <p:txBody>
          <a:bodyPr/>
          <a:lstStyle/>
          <a:p>
            <a:r>
              <a:rPr lang="en-US" altLang="en-US" dirty="0" smtClean="0"/>
              <a:t>Chart C.10 </a:t>
            </a:r>
            <a:r>
              <a:rPr lang="en-GB" b="0" dirty="0"/>
              <a:t>The pace of corporate downgrades has slowed</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690679" y="6402852"/>
            <a:ext cx="6502632" cy="215444"/>
          </a:xfrm>
          <a:prstGeom prst="rect">
            <a:avLst/>
          </a:prstGeom>
          <a:noFill/>
        </p:spPr>
        <p:txBody>
          <a:bodyPr wrap="square" rtlCol="0">
            <a:spAutoFit/>
          </a:bodyPr>
          <a:lstStyle/>
          <a:p>
            <a:pPr algn="ctr"/>
            <a:r>
              <a:rPr lang="en-GB" sz="800" dirty="0"/>
              <a:t>Sources: Bank of England, </a:t>
            </a:r>
            <a:r>
              <a:rPr lang="en-GB" sz="800" dirty="0" err="1"/>
              <a:t>Eikon</a:t>
            </a:r>
            <a:r>
              <a:rPr lang="en-GB" sz="800" dirty="0"/>
              <a:t> based on S&amp;P, Fitch and Moody’s, Fame (Bureau van </a:t>
            </a:r>
            <a:r>
              <a:rPr lang="en-GB" sz="800" dirty="0" err="1"/>
              <a:t>Dijk</a:t>
            </a:r>
            <a:r>
              <a:rPr lang="en-GB" sz="800" dirty="0"/>
              <a:t>), S&amp;P Capital IQ and Bank calculations.</a:t>
            </a:r>
          </a:p>
        </p:txBody>
      </p:sp>
      <p:sp>
        <p:nvSpPr>
          <p:cNvPr id="5" name="Rectangle 1"/>
          <p:cNvSpPr>
            <a:spLocks noChangeArrowheads="1"/>
          </p:cNvSpPr>
          <p:nvPr/>
        </p:nvSpPr>
        <p:spPr bwMode="auto">
          <a:xfrm>
            <a:off x="315078" y="907276"/>
            <a:ext cx="110723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Cumulative UK corporate downgrades since 1 March 2020</a:t>
            </a:r>
            <a:r>
              <a:rPr lang="en-GB" sz="1800" baseline="30000" dirty="0"/>
              <a:t>(a)</a:t>
            </a:r>
            <a:endParaRPr lang="en-GB" altLang="en-US" sz="1800" baseline="30000" dirty="0"/>
          </a:p>
        </p:txBody>
      </p:sp>
      <p:pic>
        <p:nvPicPr>
          <p:cNvPr id="6" name="Picture 5"/>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863092" y="1419225"/>
            <a:ext cx="4667613" cy="4782959"/>
          </a:xfrm>
          <a:prstGeom prst="rect">
            <a:avLst/>
          </a:prstGeom>
          <a:noFill/>
          <a:ln>
            <a:noFill/>
          </a:ln>
        </p:spPr>
      </p:pic>
    </p:spTree>
    <p:extLst>
      <p:ext uri="{BB962C8B-B14F-4D97-AF65-F5344CB8AC3E}">
        <p14:creationId xmlns:p14="http://schemas.microsoft.com/office/powerpoint/2010/main" val="12276415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293396"/>
            <a:ext cx="11445220" cy="912814"/>
          </a:xfrm>
        </p:spPr>
        <p:txBody>
          <a:bodyPr/>
          <a:lstStyle/>
          <a:p>
            <a:r>
              <a:rPr lang="en-US" altLang="en-US" dirty="0" smtClean="0"/>
              <a:t>Chart C.11 </a:t>
            </a:r>
            <a:r>
              <a:rPr lang="en-GB" b="0" dirty="0"/>
              <a:t>Corporate insolvencies have yet to increase</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690679" y="6402852"/>
            <a:ext cx="6502632" cy="215444"/>
          </a:xfrm>
          <a:prstGeom prst="rect">
            <a:avLst/>
          </a:prstGeom>
          <a:noFill/>
        </p:spPr>
        <p:txBody>
          <a:bodyPr wrap="square" rtlCol="0">
            <a:spAutoFit/>
          </a:bodyPr>
          <a:lstStyle/>
          <a:p>
            <a:pPr algn="ctr"/>
            <a:r>
              <a:rPr lang="en-GB" sz="800" dirty="0"/>
              <a:t>Sources: The Insolvency Service and Bank calculations.</a:t>
            </a:r>
          </a:p>
        </p:txBody>
      </p:sp>
      <p:sp>
        <p:nvSpPr>
          <p:cNvPr id="5" name="Rectangle 1"/>
          <p:cNvSpPr>
            <a:spLocks noChangeArrowheads="1"/>
          </p:cNvSpPr>
          <p:nvPr/>
        </p:nvSpPr>
        <p:spPr bwMode="auto">
          <a:xfrm>
            <a:off x="315078" y="895035"/>
            <a:ext cx="110723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Total new corporate insolvencies (adjusted)</a:t>
            </a:r>
            <a:r>
              <a:rPr lang="en-GB" sz="1800" baseline="30000" dirty="0"/>
              <a:t>(a)(b)</a:t>
            </a:r>
            <a:endParaRPr lang="en-GB" altLang="en-US" sz="1800" baseline="30000" dirty="0"/>
          </a:p>
        </p:txBody>
      </p:sp>
      <p:pic>
        <p:nvPicPr>
          <p:cNvPr id="6" name="Picture 5"/>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527243" y="1417223"/>
            <a:ext cx="5137514" cy="4023554"/>
          </a:xfrm>
          <a:prstGeom prst="rect">
            <a:avLst/>
          </a:prstGeom>
          <a:noFill/>
          <a:ln>
            <a:noFill/>
          </a:ln>
        </p:spPr>
      </p:pic>
    </p:spTree>
    <p:extLst>
      <p:ext uri="{BB962C8B-B14F-4D97-AF65-F5344CB8AC3E}">
        <p14:creationId xmlns:p14="http://schemas.microsoft.com/office/powerpoint/2010/main" val="66299572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536219"/>
            <a:ext cx="11445220" cy="912814"/>
          </a:xfrm>
        </p:spPr>
        <p:txBody>
          <a:bodyPr/>
          <a:lstStyle/>
          <a:p>
            <a:r>
              <a:rPr lang="en-US" altLang="en-US" dirty="0" smtClean="0"/>
              <a:t>Chart C.12 </a:t>
            </a:r>
            <a:r>
              <a:rPr lang="en-GB" b="0" dirty="0"/>
              <a:t>Turnover generated by large listed companies with net debt to EBITDA at or above four is high by historical standards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690679" y="6402852"/>
            <a:ext cx="6502632" cy="215444"/>
          </a:xfrm>
          <a:prstGeom prst="rect">
            <a:avLst/>
          </a:prstGeom>
          <a:noFill/>
        </p:spPr>
        <p:txBody>
          <a:bodyPr wrap="square" rtlCol="0">
            <a:spAutoFit/>
          </a:bodyPr>
          <a:lstStyle/>
          <a:p>
            <a:pPr algn="ctr"/>
            <a:r>
              <a:rPr lang="en-GB" sz="800" dirty="0"/>
              <a:t>Sources: S&amp;P Capital IQ and Bank calculations.</a:t>
            </a:r>
          </a:p>
        </p:txBody>
      </p:sp>
      <p:sp>
        <p:nvSpPr>
          <p:cNvPr id="5" name="Rectangle 1"/>
          <p:cNvSpPr>
            <a:spLocks noChangeArrowheads="1"/>
          </p:cNvSpPr>
          <p:nvPr/>
        </p:nvSpPr>
        <p:spPr bwMode="auto">
          <a:xfrm>
            <a:off x="315078" y="1317509"/>
            <a:ext cx="110723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Share of total turnover generated by listed companies at different net debt to EBITDA thresholds</a:t>
            </a:r>
            <a:r>
              <a:rPr lang="en-GB" sz="1800" baseline="30000" dirty="0"/>
              <a:t>(a)(b)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27594" y="1792306"/>
            <a:ext cx="4913386" cy="4029464"/>
          </a:xfrm>
          <a:prstGeom prst="rect">
            <a:avLst/>
          </a:prstGeom>
          <a:noFill/>
          <a:ln>
            <a:noFill/>
          </a:ln>
        </p:spPr>
      </p:pic>
    </p:spTree>
    <p:extLst>
      <p:ext uri="{BB962C8B-B14F-4D97-AF65-F5344CB8AC3E}">
        <p14:creationId xmlns:p14="http://schemas.microsoft.com/office/powerpoint/2010/main" val="26129269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3057" y="342781"/>
            <a:ext cx="11445220" cy="912814"/>
          </a:xfrm>
        </p:spPr>
        <p:txBody>
          <a:bodyPr/>
          <a:lstStyle/>
          <a:p>
            <a:r>
              <a:rPr lang="en-US" altLang="en-US" dirty="0" smtClean="0"/>
              <a:t>Chart C.13 </a:t>
            </a:r>
            <a:r>
              <a:rPr lang="en-GB" b="0" dirty="0"/>
              <a:t>High-yield bond spreads remain somewhat elevated</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690679" y="6402852"/>
            <a:ext cx="6502632" cy="215444"/>
          </a:xfrm>
          <a:prstGeom prst="rect">
            <a:avLst/>
          </a:prstGeom>
          <a:noFill/>
        </p:spPr>
        <p:txBody>
          <a:bodyPr wrap="square" rtlCol="0">
            <a:spAutoFit/>
          </a:bodyPr>
          <a:lstStyle/>
          <a:p>
            <a:pPr algn="ctr"/>
            <a:r>
              <a:rPr lang="en-GB" sz="800" dirty="0"/>
              <a:t>Sources: </a:t>
            </a:r>
            <a:r>
              <a:rPr lang="en-GB" sz="800" dirty="0" err="1"/>
              <a:t>Eikon</a:t>
            </a:r>
            <a:r>
              <a:rPr lang="en-GB" sz="800" dirty="0"/>
              <a:t> from </a:t>
            </a:r>
            <a:r>
              <a:rPr lang="en-GB" sz="800" dirty="0" err="1"/>
              <a:t>Refinitiv</a:t>
            </a:r>
            <a:r>
              <a:rPr lang="en-GB" sz="800" dirty="0"/>
              <a:t>, ICE/</a:t>
            </a:r>
            <a:r>
              <a:rPr lang="en-GB" sz="800" dirty="0" err="1"/>
              <a:t>BoAML</a:t>
            </a:r>
            <a:r>
              <a:rPr lang="en-GB" sz="800" dirty="0"/>
              <a:t> Global Research and Bank calculations.</a:t>
            </a:r>
          </a:p>
        </p:txBody>
      </p:sp>
      <p:sp>
        <p:nvSpPr>
          <p:cNvPr id="5" name="Rectangle 1"/>
          <p:cNvSpPr>
            <a:spLocks noChangeArrowheads="1"/>
          </p:cNvSpPr>
          <p:nvPr/>
        </p:nvSpPr>
        <p:spPr bwMode="auto">
          <a:xfrm>
            <a:off x="333057" y="982982"/>
            <a:ext cx="110723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International non-financial corporate bond spreads</a:t>
            </a:r>
            <a:r>
              <a:rPr lang="en-GB" sz="1800" baseline="30000" dirty="0"/>
              <a:t>(a)</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9531" y="1490468"/>
            <a:ext cx="4931674" cy="4242824"/>
          </a:xfrm>
          <a:prstGeom prst="rect">
            <a:avLst/>
          </a:prstGeom>
          <a:noFill/>
          <a:ln>
            <a:noFill/>
          </a:ln>
        </p:spPr>
      </p:pic>
    </p:spTree>
    <p:extLst>
      <p:ext uri="{BB962C8B-B14F-4D97-AF65-F5344CB8AC3E}">
        <p14:creationId xmlns:p14="http://schemas.microsoft.com/office/powerpoint/2010/main" val="34329214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76460"/>
            <a:ext cx="11445220" cy="912814"/>
          </a:xfrm>
        </p:spPr>
        <p:txBody>
          <a:bodyPr/>
          <a:lstStyle/>
          <a:p>
            <a:r>
              <a:rPr lang="en-US" altLang="en-US" dirty="0" smtClean="0"/>
              <a:t>Chart C.14 </a:t>
            </a:r>
            <a:r>
              <a:rPr lang="en-GB" b="0" dirty="0"/>
              <a:t>Larger businesses are more likely to enter administration when they become insolvent</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690679" y="6402852"/>
            <a:ext cx="6502632" cy="215444"/>
          </a:xfrm>
          <a:prstGeom prst="rect">
            <a:avLst/>
          </a:prstGeom>
          <a:noFill/>
        </p:spPr>
        <p:txBody>
          <a:bodyPr wrap="square" rtlCol="0">
            <a:spAutoFit/>
          </a:bodyPr>
          <a:lstStyle/>
          <a:p>
            <a:pPr algn="ctr"/>
            <a:r>
              <a:rPr lang="en-GB" sz="800" dirty="0"/>
              <a:t>Sources: Fame (Bureau van </a:t>
            </a:r>
            <a:r>
              <a:rPr lang="en-GB" sz="800" dirty="0" err="1"/>
              <a:t>Dijk</a:t>
            </a:r>
            <a:r>
              <a:rPr lang="en-GB" sz="800" dirty="0"/>
              <a:t>), The Gazette, The Insolvency Service and Bank calculations.</a:t>
            </a:r>
          </a:p>
        </p:txBody>
      </p:sp>
      <p:sp>
        <p:nvSpPr>
          <p:cNvPr id="5" name="Rectangle 1"/>
          <p:cNvSpPr>
            <a:spLocks noChangeArrowheads="1"/>
          </p:cNvSpPr>
          <p:nvPr/>
        </p:nvSpPr>
        <p:spPr bwMode="auto">
          <a:xfrm>
            <a:off x="315078" y="1264367"/>
            <a:ext cx="110723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Type of insolvency by company size</a:t>
            </a:r>
            <a:r>
              <a:rPr lang="en-GB" sz="1800" baseline="30000" dirty="0"/>
              <a:t>(a)(b)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53239" y="1537649"/>
            <a:ext cx="4937770" cy="4620778"/>
          </a:xfrm>
          <a:prstGeom prst="rect">
            <a:avLst/>
          </a:prstGeom>
          <a:noFill/>
          <a:ln>
            <a:noFill/>
          </a:ln>
        </p:spPr>
      </p:pic>
    </p:spTree>
    <p:extLst>
      <p:ext uri="{BB962C8B-B14F-4D97-AF65-F5344CB8AC3E}">
        <p14:creationId xmlns:p14="http://schemas.microsoft.com/office/powerpoint/2010/main" val="20036317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21520"/>
            <a:ext cx="11445220" cy="912814"/>
          </a:xfrm>
        </p:spPr>
        <p:txBody>
          <a:bodyPr/>
          <a:lstStyle/>
          <a:p>
            <a:r>
              <a:rPr lang="en-US" altLang="en-US" dirty="0" smtClean="0"/>
              <a:t>Chart C.15 </a:t>
            </a:r>
            <a:r>
              <a:rPr lang="en-GB" b="0" dirty="0"/>
              <a:t>The share of debt held by large companies with low interest coverage ratios (ICR) has been low by historical standards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690679" y="6402852"/>
            <a:ext cx="6502632" cy="215444"/>
          </a:xfrm>
          <a:prstGeom prst="rect">
            <a:avLst/>
          </a:prstGeom>
          <a:noFill/>
        </p:spPr>
        <p:txBody>
          <a:bodyPr wrap="square" rtlCol="0">
            <a:spAutoFit/>
          </a:bodyPr>
          <a:lstStyle/>
          <a:p>
            <a:pPr algn="ctr"/>
            <a:r>
              <a:rPr lang="en-GB" sz="800" dirty="0"/>
              <a:t>Sources: S&amp;P Capital IQ and Bank calculations.</a:t>
            </a:r>
          </a:p>
        </p:txBody>
      </p:sp>
      <p:sp>
        <p:nvSpPr>
          <p:cNvPr id="5" name="Rectangle 1"/>
          <p:cNvSpPr>
            <a:spLocks noChangeArrowheads="1"/>
          </p:cNvSpPr>
          <p:nvPr/>
        </p:nvSpPr>
        <p:spPr bwMode="auto">
          <a:xfrm>
            <a:off x="315078" y="1248632"/>
            <a:ext cx="110723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The share of total debt owed by listed corporates at different ICR thresholds</a:t>
            </a:r>
            <a:r>
              <a:rPr lang="en-GB" sz="1800" baseline="30000" dirty="0"/>
              <a:t>(a)(b)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6466" y="1817070"/>
            <a:ext cx="5502443" cy="4386675"/>
          </a:xfrm>
          <a:prstGeom prst="rect">
            <a:avLst/>
          </a:prstGeom>
          <a:noFill/>
          <a:ln>
            <a:noFill/>
          </a:ln>
        </p:spPr>
      </p:pic>
    </p:spTree>
    <p:extLst>
      <p:ext uri="{BB962C8B-B14F-4D97-AF65-F5344CB8AC3E}">
        <p14:creationId xmlns:p14="http://schemas.microsoft.com/office/powerpoint/2010/main" val="38621756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smtClean="0">
                <a:solidFill>
                  <a:srgbClr val="660066"/>
                </a:solidFill>
              </a:rPr>
              <a:t>Box </a:t>
            </a:r>
            <a:r>
              <a:rPr lang="en-GB" altLang="en-US" dirty="0">
                <a:solidFill>
                  <a:srgbClr val="660066"/>
                </a:solidFill>
              </a:rPr>
              <a:t>2: The financing needs of smaller </a:t>
            </a:r>
            <a:r>
              <a:rPr lang="en-GB" altLang="en-US" dirty="0" smtClean="0">
                <a:solidFill>
                  <a:srgbClr val="660066"/>
                </a:solidFill>
              </a:rPr>
              <a:t>companies</a:t>
            </a:r>
            <a:endParaRPr lang="en-GB" dirty="0"/>
          </a:p>
        </p:txBody>
      </p:sp>
    </p:spTree>
    <p:extLst>
      <p:ext uri="{BB962C8B-B14F-4D97-AF65-F5344CB8AC3E}">
        <p14:creationId xmlns:p14="http://schemas.microsoft.com/office/powerpoint/2010/main" val="37773283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70734"/>
            <a:ext cx="11445220" cy="912814"/>
          </a:xfrm>
        </p:spPr>
        <p:txBody>
          <a:bodyPr/>
          <a:lstStyle/>
          <a:p>
            <a:r>
              <a:rPr lang="en-US" altLang="en-US" dirty="0" smtClean="0"/>
              <a:t>Chart </a:t>
            </a:r>
            <a:r>
              <a:rPr lang="en-US" altLang="en-US" dirty="0"/>
              <a:t>C</a:t>
            </a:r>
            <a:r>
              <a:rPr lang="en-US" altLang="en-US" dirty="0" smtClean="0"/>
              <a:t>.1 </a:t>
            </a:r>
            <a:r>
              <a:rPr lang="en-GB" b="0" dirty="0"/>
              <a:t>The Covid-19 shock has reduced turnover for a large amount of companies </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ONS BICS Survey and Bank calculations. </a:t>
            </a:r>
          </a:p>
        </p:txBody>
      </p:sp>
      <p:sp>
        <p:nvSpPr>
          <p:cNvPr id="5" name="Rectangle 1"/>
          <p:cNvSpPr>
            <a:spLocks noChangeArrowheads="1"/>
          </p:cNvSpPr>
          <p:nvPr/>
        </p:nvSpPr>
        <p:spPr bwMode="auto">
          <a:xfrm>
            <a:off x="315078" y="1267685"/>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Impact of the pandemic on businesses' turnover compared to normal </a:t>
            </a:r>
            <a:r>
              <a:rPr lang="en-GB" sz="1800" baseline="30000" dirty="0"/>
              <a:t>(a)(b)(c)</a:t>
            </a:r>
            <a:endParaRPr lang="en-GB" altLang="en-US" sz="1800" baseline="30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3169" y="1637017"/>
            <a:ext cx="5429038" cy="4632535"/>
          </a:xfrm>
          <a:prstGeom prst="rect">
            <a:avLst/>
          </a:prstGeom>
        </p:spPr>
      </p:pic>
    </p:spTree>
    <p:extLst>
      <p:ext uri="{BB962C8B-B14F-4D97-AF65-F5344CB8AC3E}">
        <p14:creationId xmlns:p14="http://schemas.microsoft.com/office/powerpoint/2010/main" val="37666756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269996"/>
            <a:ext cx="11404697" cy="871767"/>
          </a:xfrm>
        </p:spPr>
        <p:txBody>
          <a:bodyPr/>
          <a:lstStyle/>
          <a:p>
            <a:r>
              <a:rPr lang="en-GB" dirty="0" smtClean="0"/>
              <a:t>Chart </a:t>
            </a:r>
            <a:r>
              <a:rPr lang="en-GB" dirty="0"/>
              <a:t>A </a:t>
            </a:r>
            <a:r>
              <a:rPr lang="en-GB" b="0" dirty="0"/>
              <a:t>Smaller businesses make up a quarter of UK turnover and almost half of UK employment</a:t>
            </a:r>
            <a:endParaRPr lang="en-GB" baseline="30000" dirty="0"/>
          </a:p>
        </p:txBody>
      </p:sp>
      <p:sp>
        <p:nvSpPr>
          <p:cNvPr id="9" name="TextBox 8"/>
          <p:cNvSpPr txBox="1"/>
          <p:nvPr/>
        </p:nvSpPr>
        <p:spPr>
          <a:xfrm>
            <a:off x="3392982" y="6400754"/>
            <a:ext cx="5248888" cy="215444"/>
          </a:xfrm>
          <a:prstGeom prst="rect">
            <a:avLst/>
          </a:prstGeom>
          <a:noFill/>
        </p:spPr>
        <p:txBody>
          <a:bodyPr wrap="square" rtlCol="0">
            <a:spAutoFit/>
          </a:bodyPr>
          <a:lstStyle/>
          <a:p>
            <a:r>
              <a:rPr lang="en-GB" sz="800" dirty="0"/>
              <a:t>Sources: Department for Business, Energy and Industrial Strategy (BEIS), ONS and Bank calculations</a:t>
            </a:r>
          </a:p>
        </p:txBody>
      </p:sp>
      <p:sp>
        <p:nvSpPr>
          <p:cNvPr id="5" name="Rectangle 1"/>
          <p:cNvSpPr>
            <a:spLocks noChangeArrowheads="1"/>
          </p:cNvSpPr>
          <p:nvPr/>
        </p:nvSpPr>
        <p:spPr bwMode="auto">
          <a:xfrm>
            <a:off x="315078" y="1141763"/>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Firms’ contribution to employment and turnover</a:t>
            </a:r>
            <a:r>
              <a:rPr lang="en-GB" sz="1800" baseline="30000" dirty="0"/>
              <a:t>(a)(b)(c)</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9425" y="1914621"/>
            <a:ext cx="4814091" cy="3965184"/>
          </a:xfrm>
          <a:prstGeom prst="rect">
            <a:avLst/>
          </a:prstGeom>
          <a:noFill/>
          <a:ln>
            <a:noFill/>
          </a:ln>
        </p:spPr>
      </p:pic>
    </p:spTree>
    <p:extLst>
      <p:ext uri="{BB962C8B-B14F-4D97-AF65-F5344CB8AC3E}">
        <p14:creationId xmlns:p14="http://schemas.microsoft.com/office/powerpoint/2010/main" val="11297989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404" y="361720"/>
            <a:ext cx="11404697" cy="871767"/>
          </a:xfrm>
        </p:spPr>
        <p:txBody>
          <a:bodyPr/>
          <a:lstStyle/>
          <a:p>
            <a:r>
              <a:rPr lang="en-GB" dirty="0" smtClean="0"/>
              <a:t>Chart </a:t>
            </a:r>
            <a:r>
              <a:rPr lang="en-GB" dirty="0"/>
              <a:t>B</a:t>
            </a:r>
            <a:r>
              <a:rPr lang="en-GB" dirty="0" smtClean="0"/>
              <a:t> </a:t>
            </a:r>
            <a:r>
              <a:rPr lang="en-GB" b="0" dirty="0"/>
              <a:t>Smaller companies are more likely to be concentrated in sectors vulnerable to the Covid-19 shock </a:t>
            </a:r>
            <a:endParaRPr lang="en-GB" baseline="30000" dirty="0"/>
          </a:p>
        </p:txBody>
      </p:sp>
      <p:sp>
        <p:nvSpPr>
          <p:cNvPr id="9" name="TextBox 8"/>
          <p:cNvSpPr txBox="1"/>
          <p:nvPr/>
        </p:nvSpPr>
        <p:spPr>
          <a:xfrm>
            <a:off x="3967139" y="6419134"/>
            <a:ext cx="4100571" cy="215444"/>
          </a:xfrm>
          <a:prstGeom prst="rect">
            <a:avLst/>
          </a:prstGeom>
          <a:noFill/>
        </p:spPr>
        <p:txBody>
          <a:bodyPr wrap="square" rtlCol="0">
            <a:spAutoFit/>
          </a:bodyPr>
          <a:lstStyle/>
          <a:p>
            <a:r>
              <a:rPr lang="en-GB" sz="800" dirty="0"/>
              <a:t>Sources: Bank of England, Fame (Bureau van </a:t>
            </a:r>
            <a:r>
              <a:rPr lang="en-GB" sz="800" dirty="0" err="1"/>
              <a:t>Dijk</a:t>
            </a:r>
            <a:r>
              <a:rPr lang="en-GB" sz="800" dirty="0"/>
              <a:t>), </a:t>
            </a:r>
            <a:r>
              <a:rPr lang="en-GB" sz="800" u="sng" dirty="0"/>
              <a:t>ONS</a:t>
            </a:r>
            <a:r>
              <a:rPr lang="en-GB" sz="800" dirty="0"/>
              <a:t>, S&amp;P Capital IQ and Bank calculations.</a:t>
            </a:r>
          </a:p>
        </p:txBody>
      </p:sp>
      <p:sp>
        <p:nvSpPr>
          <p:cNvPr id="5" name="Rectangle 1"/>
          <p:cNvSpPr>
            <a:spLocks noChangeArrowheads="1"/>
          </p:cNvSpPr>
          <p:nvPr/>
        </p:nvSpPr>
        <p:spPr bwMode="auto">
          <a:xfrm>
            <a:off x="331404" y="1233487"/>
            <a:ext cx="111787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Proportion of total assets among smaller and larger companies accounted for by firms operating in each sector, ordered by size of expected turnover shock</a:t>
            </a:r>
            <a:r>
              <a:rPr lang="en-GB" sz="1800" baseline="30000" dirty="0"/>
              <a:t>(a)(b)(c)</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7139" y="1879817"/>
            <a:ext cx="3941619" cy="4213563"/>
          </a:xfrm>
          <a:prstGeom prst="rect">
            <a:avLst/>
          </a:prstGeom>
          <a:noFill/>
          <a:ln>
            <a:noFill/>
          </a:ln>
        </p:spPr>
      </p:pic>
    </p:spTree>
    <p:extLst>
      <p:ext uri="{BB962C8B-B14F-4D97-AF65-F5344CB8AC3E}">
        <p14:creationId xmlns:p14="http://schemas.microsoft.com/office/powerpoint/2010/main" val="18220429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404" y="361720"/>
            <a:ext cx="11404697" cy="871767"/>
          </a:xfrm>
        </p:spPr>
        <p:txBody>
          <a:bodyPr/>
          <a:lstStyle/>
          <a:p>
            <a:r>
              <a:rPr lang="en-GB" dirty="0" smtClean="0"/>
              <a:t>Chart C </a:t>
            </a:r>
            <a:r>
              <a:rPr lang="en-GB" b="0" dirty="0"/>
              <a:t>Fiscal policy measures support smaller companies and reduce the estimated cash flow-deficit.</a:t>
            </a:r>
            <a:endParaRPr lang="en-GB" baseline="30000" dirty="0"/>
          </a:p>
        </p:txBody>
      </p:sp>
      <p:sp>
        <p:nvSpPr>
          <p:cNvPr id="9" name="TextBox 8"/>
          <p:cNvSpPr txBox="1"/>
          <p:nvPr/>
        </p:nvSpPr>
        <p:spPr>
          <a:xfrm>
            <a:off x="3967139" y="6419134"/>
            <a:ext cx="4100571" cy="215444"/>
          </a:xfrm>
          <a:prstGeom prst="rect">
            <a:avLst/>
          </a:prstGeom>
          <a:noFill/>
        </p:spPr>
        <p:txBody>
          <a:bodyPr wrap="square" rtlCol="0">
            <a:spAutoFit/>
          </a:bodyPr>
          <a:lstStyle/>
          <a:p>
            <a:r>
              <a:rPr lang="en-GB" sz="800" dirty="0"/>
              <a:t>Sources: Bank of England, Fame (Bureau van </a:t>
            </a:r>
            <a:r>
              <a:rPr lang="en-GB" sz="800" dirty="0" err="1"/>
              <a:t>Dijk</a:t>
            </a:r>
            <a:r>
              <a:rPr lang="en-GB" sz="800" dirty="0"/>
              <a:t>), ONS, S&amp;P Capital IQ and Bank calculations.</a:t>
            </a:r>
          </a:p>
        </p:txBody>
      </p:sp>
      <p:sp>
        <p:nvSpPr>
          <p:cNvPr id="5" name="Rectangle 1"/>
          <p:cNvSpPr>
            <a:spLocks noChangeArrowheads="1"/>
          </p:cNvSpPr>
          <p:nvPr/>
        </p:nvSpPr>
        <p:spPr bwMode="auto">
          <a:xfrm>
            <a:off x="331404" y="1233487"/>
            <a:ext cx="111787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Estimate of the cumulative corporate sector cash-flow deficit for smaller companies in 2020-21</a:t>
            </a:r>
            <a:r>
              <a:rPr lang="en-GB" sz="1800" baseline="30000" dirty="0"/>
              <a:t>(a)(b)(c)</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91464" y="1876061"/>
            <a:ext cx="4394068" cy="4269830"/>
          </a:xfrm>
          <a:prstGeom prst="rect">
            <a:avLst/>
          </a:prstGeom>
          <a:noFill/>
          <a:ln>
            <a:noFill/>
          </a:ln>
        </p:spPr>
      </p:pic>
    </p:spTree>
    <p:extLst>
      <p:ext uri="{BB962C8B-B14F-4D97-AF65-F5344CB8AC3E}">
        <p14:creationId xmlns:p14="http://schemas.microsoft.com/office/powerpoint/2010/main" val="5241794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404" y="361720"/>
            <a:ext cx="11404697" cy="871767"/>
          </a:xfrm>
        </p:spPr>
        <p:txBody>
          <a:bodyPr/>
          <a:lstStyle/>
          <a:p>
            <a:r>
              <a:rPr lang="en-GB" dirty="0" smtClean="0"/>
              <a:t>Chart </a:t>
            </a:r>
            <a:r>
              <a:rPr lang="en-GB" dirty="0"/>
              <a:t>D</a:t>
            </a:r>
            <a:r>
              <a:rPr lang="en-GB" dirty="0" smtClean="0"/>
              <a:t> </a:t>
            </a:r>
            <a:r>
              <a:rPr lang="en-GB" b="0" dirty="0"/>
              <a:t>Smaller companies tend to have more cash as a share of total assets than larger companies </a:t>
            </a:r>
            <a:endParaRPr lang="en-GB" baseline="30000" dirty="0"/>
          </a:p>
        </p:txBody>
      </p:sp>
      <p:sp>
        <p:nvSpPr>
          <p:cNvPr id="9" name="TextBox 8"/>
          <p:cNvSpPr txBox="1"/>
          <p:nvPr/>
        </p:nvSpPr>
        <p:spPr>
          <a:xfrm>
            <a:off x="3967139" y="6419134"/>
            <a:ext cx="4100571" cy="215444"/>
          </a:xfrm>
          <a:prstGeom prst="rect">
            <a:avLst/>
          </a:prstGeom>
          <a:noFill/>
        </p:spPr>
        <p:txBody>
          <a:bodyPr wrap="square" rtlCol="0">
            <a:spAutoFit/>
          </a:bodyPr>
          <a:lstStyle/>
          <a:p>
            <a:r>
              <a:rPr lang="en-GB" sz="800" dirty="0"/>
              <a:t>Sources: Bank of England, Fame (Bureau van </a:t>
            </a:r>
            <a:r>
              <a:rPr lang="en-GB" sz="800" dirty="0" err="1"/>
              <a:t>Dijk</a:t>
            </a:r>
            <a:r>
              <a:rPr lang="en-GB" sz="800" dirty="0"/>
              <a:t>), S&amp;P Capital IQ and Bank calculations.</a:t>
            </a:r>
          </a:p>
        </p:txBody>
      </p:sp>
      <p:sp>
        <p:nvSpPr>
          <p:cNvPr id="5" name="Rectangle 1"/>
          <p:cNvSpPr>
            <a:spLocks noChangeArrowheads="1"/>
          </p:cNvSpPr>
          <p:nvPr/>
        </p:nvSpPr>
        <p:spPr bwMode="auto">
          <a:xfrm>
            <a:off x="331404" y="1286526"/>
            <a:ext cx="111787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Cash as a share of total assets in the cash-flow deficit sample</a:t>
            </a:r>
            <a:r>
              <a:rPr lang="en-GB" sz="1800" baseline="30000" dirty="0"/>
              <a:t>(a)(b)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09474" y="1844842"/>
            <a:ext cx="4908884" cy="4361117"/>
          </a:xfrm>
          <a:prstGeom prst="rect">
            <a:avLst/>
          </a:prstGeom>
          <a:noFill/>
          <a:ln>
            <a:noFill/>
          </a:ln>
        </p:spPr>
      </p:pic>
    </p:spTree>
    <p:extLst>
      <p:ext uri="{BB962C8B-B14F-4D97-AF65-F5344CB8AC3E}">
        <p14:creationId xmlns:p14="http://schemas.microsoft.com/office/powerpoint/2010/main" val="7063937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404" y="361720"/>
            <a:ext cx="11404697" cy="871767"/>
          </a:xfrm>
        </p:spPr>
        <p:txBody>
          <a:bodyPr/>
          <a:lstStyle/>
          <a:p>
            <a:r>
              <a:rPr lang="en-GB" dirty="0" smtClean="0"/>
              <a:t>Chart E </a:t>
            </a:r>
            <a:r>
              <a:rPr lang="en-GB" b="0" dirty="0"/>
              <a:t>Smaller companies tend to have higher probabilities of default than larger companies</a:t>
            </a:r>
            <a:endParaRPr lang="en-GB" baseline="30000" dirty="0"/>
          </a:p>
        </p:txBody>
      </p:sp>
      <p:sp>
        <p:nvSpPr>
          <p:cNvPr id="9" name="TextBox 8"/>
          <p:cNvSpPr txBox="1"/>
          <p:nvPr/>
        </p:nvSpPr>
        <p:spPr>
          <a:xfrm>
            <a:off x="3967139" y="6419134"/>
            <a:ext cx="4100571" cy="215444"/>
          </a:xfrm>
          <a:prstGeom prst="rect">
            <a:avLst/>
          </a:prstGeom>
          <a:noFill/>
        </p:spPr>
        <p:txBody>
          <a:bodyPr wrap="square" rtlCol="0">
            <a:spAutoFit/>
          </a:bodyPr>
          <a:lstStyle/>
          <a:p>
            <a:r>
              <a:rPr lang="en-GB" sz="800" dirty="0"/>
              <a:t>Sources: Dun  </a:t>
            </a:r>
            <a:r>
              <a:rPr lang="en-GB" sz="800" dirty="0" smtClean="0"/>
              <a:t>&amp; </a:t>
            </a:r>
            <a:r>
              <a:rPr lang="en-GB" sz="800" dirty="0"/>
              <a:t>Bradstreet and Bank calculations.</a:t>
            </a:r>
          </a:p>
        </p:txBody>
      </p:sp>
      <p:sp>
        <p:nvSpPr>
          <p:cNvPr id="5" name="Rectangle 1"/>
          <p:cNvSpPr>
            <a:spLocks noChangeArrowheads="1"/>
          </p:cNvSpPr>
          <p:nvPr/>
        </p:nvSpPr>
        <p:spPr bwMode="auto">
          <a:xfrm>
            <a:off x="331404" y="1308886"/>
            <a:ext cx="111787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Estimated probabilities of default for UK companies by firm size, at the end of 2019</a:t>
            </a:r>
            <a:r>
              <a:rPr lang="en-GB" sz="1800" baseline="30000" dirty="0"/>
              <a:t>(a)(b)</a:t>
            </a:r>
            <a:endParaRPr lang="en-GB" altLang="en-US" sz="1800" baseline="30000" dirty="0"/>
          </a:p>
        </p:txBody>
      </p:sp>
      <p:pic>
        <p:nvPicPr>
          <p:cNvPr id="7" name="Picture 6"/>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609474" y="1753616"/>
            <a:ext cx="4878559" cy="4665517"/>
          </a:xfrm>
          <a:prstGeom prst="rect">
            <a:avLst/>
          </a:prstGeom>
          <a:noFill/>
          <a:ln>
            <a:noFill/>
          </a:ln>
        </p:spPr>
      </p:pic>
    </p:spTree>
    <p:extLst>
      <p:ext uri="{BB962C8B-B14F-4D97-AF65-F5344CB8AC3E}">
        <p14:creationId xmlns:p14="http://schemas.microsoft.com/office/powerpoint/2010/main" val="221228550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31404" y="361720"/>
            <a:ext cx="11404697" cy="871767"/>
          </a:xfrm>
        </p:spPr>
        <p:txBody>
          <a:bodyPr/>
          <a:lstStyle/>
          <a:p>
            <a:r>
              <a:rPr lang="en-GB" dirty="0" smtClean="0"/>
              <a:t>Chart </a:t>
            </a:r>
            <a:r>
              <a:rPr lang="en-GB" dirty="0"/>
              <a:t>F</a:t>
            </a:r>
            <a:r>
              <a:rPr lang="en-GB" dirty="0" smtClean="0"/>
              <a:t> </a:t>
            </a:r>
            <a:r>
              <a:rPr lang="en-GB" b="0" dirty="0"/>
              <a:t>Government loan schemes have been a major driver of the growth in lending to smaller companies</a:t>
            </a:r>
            <a:endParaRPr lang="en-GB" baseline="30000" dirty="0"/>
          </a:p>
        </p:txBody>
      </p:sp>
      <p:sp>
        <p:nvSpPr>
          <p:cNvPr id="9" name="TextBox 8"/>
          <p:cNvSpPr txBox="1"/>
          <p:nvPr/>
        </p:nvSpPr>
        <p:spPr>
          <a:xfrm>
            <a:off x="4098326" y="6328394"/>
            <a:ext cx="4100571" cy="215444"/>
          </a:xfrm>
          <a:prstGeom prst="rect">
            <a:avLst/>
          </a:prstGeom>
          <a:noFill/>
        </p:spPr>
        <p:txBody>
          <a:bodyPr wrap="square" rtlCol="0">
            <a:spAutoFit/>
          </a:bodyPr>
          <a:lstStyle/>
          <a:p>
            <a:r>
              <a:rPr lang="en-GB" sz="800" dirty="0"/>
              <a:t>Sources: HM Treasury, UK Finance and Bank calculations.</a:t>
            </a:r>
          </a:p>
        </p:txBody>
      </p:sp>
      <p:sp>
        <p:nvSpPr>
          <p:cNvPr id="5" name="Rectangle 1"/>
          <p:cNvSpPr>
            <a:spLocks noChangeArrowheads="1"/>
          </p:cNvSpPr>
          <p:nvPr/>
        </p:nvSpPr>
        <p:spPr bwMode="auto">
          <a:xfrm>
            <a:off x="331404" y="1289402"/>
            <a:ext cx="111787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Combined loan scheme approvals</a:t>
            </a:r>
            <a:r>
              <a:rPr lang="en-GB" sz="1800" baseline="30000" dirty="0"/>
              <a:t>(a)</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85427" y="1858023"/>
            <a:ext cx="5096650" cy="4271082"/>
          </a:xfrm>
          <a:prstGeom prst="rect">
            <a:avLst/>
          </a:prstGeom>
          <a:noFill/>
          <a:ln>
            <a:noFill/>
          </a:ln>
        </p:spPr>
      </p:pic>
    </p:spTree>
    <p:extLst>
      <p:ext uri="{BB962C8B-B14F-4D97-AF65-F5344CB8AC3E}">
        <p14:creationId xmlns:p14="http://schemas.microsoft.com/office/powerpoint/2010/main" val="3777215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dirty="0" smtClean="0">
                <a:solidFill>
                  <a:srgbClr val="660066"/>
                </a:solidFill>
              </a:rPr>
              <a:t>Box </a:t>
            </a:r>
            <a:r>
              <a:rPr lang="en-GB" altLang="en-US" dirty="0">
                <a:solidFill>
                  <a:srgbClr val="660066"/>
                </a:solidFill>
              </a:rPr>
              <a:t>3: Covid-19 and corporate sector financing in the US and </a:t>
            </a:r>
            <a:r>
              <a:rPr lang="en-GB" altLang="en-US" dirty="0" smtClean="0">
                <a:solidFill>
                  <a:srgbClr val="660066"/>
                </a:solidFill>
              </a:rPr>
              <a:t>the euro </a:t>
            </a:r>
            <a:r>
              <a:rPr lang="en-GB" altLang="en-US" dirty="0">
                <a:solidFill>
                  <a:srgbClr val="660066"/>
                </a:solidFill>
              </a:rPr>
              <a:t>area</a:t>
            </a:r>
            <a:endParaRPr lang="en-GB" dirty="0"/>
          </a:p>
        </p:txBody>
      </p:sp>
    </p:spTree>
    <p:extLst>
      <p:ext uri="{BB962C8B-B14F-4D97-AF65-F5344CB8AC3E}">
        <p14:creationId xmlns:p14="http://schemas.microsoft.com/office/powerpoint/2010/main" val="4870710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56753"/>
            <a:ext cx="11445220" cy="912814"/>
          </a:xfrm>
        </p:spPr>
        <p:txBody>
          <a:bodyPr/>
          <a:lstStyle/>
          <a:p>
            <a:r>
              <a:rPr lang="en-US" altLang="en-US" dirty="0" smtClean="0"/>
              <a:t>Chart </a:t>
            </a:r>
            <a:r>
              <a:rPr lang="en-US" altLang="en-US" smtClean="0"/>
              <a:t>A </a:t>
            </a:r>
            <a:r>
              <a:rPr lang="en-GB" b="0" smtClean="0">
                <a:latin typeface="Calibri" panose="020F0502020204030204" pitchFamily="34" charset="0"/>
                <a:ea typeface="Calibri" panose="020F0502020204030204" pitchFamily="34" charset="0"/>
                <a:cs typeface="Times New Roman" panose="02020603050405020304" pitchFamily="18" charset="0"/>
              </a:rPr>
              <a:t>Corporate debt was already high in the US and France before the Covid-19 outbreak </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3962595" y="6464968"/>
            <a:ext cx="6502632" cy="186782"/>
          </a:xfrm>
          <a:prstGeom prst="rect">
            <a:avLst/>
          </a:prstGeom>
          <a:noFill/>
        </p:spPr>
        <p:txBody>
          <a:bodyPr wrap="square" rtlCol="0">
            <a:spAutoFit/>
          </a:bodyPr>
          <a:lstStyle/>
          <a:p>
            <a:pPr marL="107950" indent="-107950">
              <a:lnSpc>
                <a:spcPts val="650"/>
              </a:lnSpc>
              <a:spcAft>
                <a:spcPts val="0"/>
              </a:spcAft>
              <a:tabLst>
                <a:tab pos="107950" algn="l"/>
              </a:tabLst>
            </a:pPr>
            <a:r>
              <a:rPr lang="en-GB" sz="800" dirty="0">
                <a:latin typeface="Calibri" panose="020F0502020204030204" pitchFamily="34" charset="0"/>
                <a:ea typeface="Calibri" panose="020F0502020204030204" pitchFamily="34" charset="0"/>
                <a:cs typeface="Times New Roman" panose="02020603050405020304" pitchFamily="18" charset="0"/>
              </a:rPr>
              <a:t>Sources: </a:t>
            </a:r>
            <a:r>
              <a:rPr lang="en-GB" sz="800" dirty="0" err="1">
                <a:latin typeface="Calibri" panose="020F0502020204030204" pitchFamily="34" charset="0"/>
                <a:ea typeface="Calibri" panose="020F0502020204030204" pitchFamily="34" charset="0"/>
                <a:cs typeface="Times New Roman" panose="02020603050405020304" pitchFamily="18" charset="0"/>
              </a:rPr>
              <a:t>Eikon</a:t>
            </a:r>
            <a:r>
              <a:rPr lang="en-GB" sz="800" dirty="0">
                <a:latin typeface="Calibri" panose="020F0502020204030204" pitchFamily="34" charset="0"/>
                <a:ea typeface="Calibri" panose="020F0502020204030204" pitchFamily="34" charset="0"/>
                <a:cs typeface="Times New Roman" panose="02020603050405020304" pitchFamily="18" charset="0"/>
              </a:rPr>
              <a:t> from </a:t>
            </a:r>
            <a:r>
              <a:rPr lang="en-GB" sz="800" dirty="0" err="1">
                <a:latin typeface="Calibri" panose="020F0502020204030204" pitchFamily="34" charset="0"/>
                <a:ea typeface="Calibri" panose="020F0502020204030204" pitchFamily="34" charset="0"/>
                <a:cs typeface="Times New Roman" panose="02020603050405020304" pitchFamily="18" charset="0"/>
              </a:rPr>
              <a:t>Refinitiv</a:t>
            </a:r>
            <a:r>
              <a:rPr lang="en-GB" sz="800" dirty="0">
                <a:latin typeface="Calibri" panose="020F0502020204030204" pitchFamily="34" charset="0"/>
                <a:ea typeface="Calibri" panose="020F0502020204030204" pitchFamily="34" charset="0"/>
                <a:cs typeface="Times New Roman" panose="02020603050405020304" pitchFamily="18" charset="0"/>
              </a:rPr>
              <a:t>, Eurostat and Bank calculations</a:t>
            </a:r>
            <a:r>
              <a:rPr lang="en-GB" sz="700" dirty="0">
                <a:latin typeface="Calibri" panose="020F0502020204030204" pitchFamily="34" charset="0"/>
                <a:ea typeface="Calibri" panose="020F0502020204030204" pitchFamily="34" charset="0"/>
                <a:cs typeface="Times New Roman" panose="02020603050405020304" pitchFamily="18" charset="0"/>
              </a:rPr>
              <a:t>.</a:t>
            </a:r>
            <a:endParaRPr lang="en-GB" sz="7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1"/>
          <p:cNvSpPr>
            <a:spLocks noChangeArrowheads="1"/>
          </p:cNvSpPr>
          <p:nvPr/>
        </p:nvSpPr>
        <p:spPr bwMode="auto">
          <a:xfrm>
            <a:off x="315078" y="1240046"/>
            <a:ext cx="9180513" cy="259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nSpc>
                <a:spcPts val="1050"/>
              </a:lnSpc>
              <a:spcAft>
                <a:spcPts val="600"/>
              </a:spcAft>
              <a:buNone/>
            </a:pPr>
            <a:r>
              <a:rPr lang="en-GB" sz="1800" dirty="0">
                <a:ea typeface="Calibri" panose="020F0502020204030204" pitchFamily="34" charset="0"/>
                <a:cs typeface="Times New Roman" panose="02020603050405020304" pitchFamily="18" charset="0"/>
              </a:rPr>
              <a:t>Private non-financial corporate debt to GDP</a:t>
            </a:r>
            <a:r>
              <a:rPr lang="en-GB" sz="1800" baseline="30000" dirty="0">
                <a:ea typeface="Calibri" panose="020F0502020204030204" pitchFamily="34" charset="0"/>
                <a:cs typeface="Times New Roman" panose="02020603050405020304" pitchFamily="18" charset="0"/>
              </a:rPr>
              <a:t>(a)</a:t>
            </a:r>
            <a:endParaRPr lang="en-GB" sz="1800" dirty="0">
              <a:ea typeface="Calibri" panose="020F0502020204030204" pitchFamily="34" charset="0"/>
              <a:cs typeface="Times New Roman" panose="02020603050405020304" pitchFamily="18" charset="0"/>
            </a:endParaRPr>
          </a:p>
        </p:txBody>
      </p:sp>
      <p:pic>
        <p:nvPicPr>
          <p:cNvPr id="8" name="Picture 7"/>
          <p:cNvPicPr/>
          <p:nvPr/>
        </p:nvPicPr>
        <p:blipFill>
          <a:blip r:embed="rId3">
            <a:extLst>
              <a:ext uri="{28A0092B-C50C-407E-A947-70E740481C1C}">
                <a14:useLocalDpi xmlns:a14="http://schemas.microsoft.com/office/drawing/2010/main" val="0"/>
              </a:ext>
            </a:extLst>
          </a:blip>
          <a:srcRect/>
          <a:stretch>
            <a:fillRect/>
          </a:stretch>
        </p:blipFill>
        <p:spPr bwMode="auto">
          <a:xfrm>
            <a:off x="3075689" y="1369567"/>
            <a:ext cx="5923997" cy="4768596"/>
          </a:xfrm>
          <a:prstGeom prst="rect">
            <a:avLst/>
          </a:prstGeom>
          <a:noFill/>
        </p:spPr>
      </p:pic>
    </p:spTree>
    <p:extLst>
      <p:ext uri="{BB962C8B-B14F-4D97-AF65-F5344CB8AC3E}">
        <p14:creationId xmlns:p14="http://schemas.microsoft.com/office/powerpoint/2010/main" val="32095742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327232"/>
            <a:ext cx="11445220" cy="912814"/>
          </a:xfrm>
        </p:spPr>
        <p:txBody>
          <a:bodyPr/>
          <a:lstStyle/>
          <a:p>
            <a:r>
              <a:rPr lang="en-US" altLang="en-US" dirty="0" smtClean="0"/>
              <a:t>Chart B </a:t>
            </a:r>
            <a:r>
              <a:rPr lang="en-GB" b="0" dirty="0">
                <a:latin typeface="Calibri" panose="020F0502020204030204" pitchFamily="34" charset="0"/>
                <a:ea typeface="Calibri" panose="020F0502020204030204" pitchFamily="34" charset="0"/>
                <a:cs typeface="Times New Roman" panose="02020603050405020304" pitchFamily="18" charset="0"/>
              </a:rPr>
              <a:t>Cash-flow deficits in US firms could rise sharply</a:t>
            </a:r>
            <a:r>
              <a:rPr lang="en-US" altLang="en-US" dirty="0" smtClean="0">
                <a:solidFill>
                  <a:srgbClr val="660066"/>
                </a:solidFill>
              </a:rPr>
              <a:t/>
            </a:r>
            <a:br>
              <a:rPr lang="en-US" altLang="en-US" dirty="0" smtClean="0">
                <a:solidFill>
                  <a:srgbClr val="660066"/>
                </a:solidFill>
              </a:rPr>
            </a:br>
            <a:endParaRPr lang="en-GB" baseline="30000" dirty="0"/>
          </a:p>
        </p:txBody>
      </p:sp>
      <p:sp>
        <p:nvSpPr>
          <p:cNvPr id="9" name="TextBox 8"/>
          <p:cNvSpPr txBox="1"/>
          <p:nvPr/>
        </p:nvSpPr>
        <p:spPr>
          <a:xfrm>
            <a:off x="4167224" y="6445569"/>
            <a:ext cx="6502632" cy="215444"/>
          </a:xfrm>
          <a:prstGeom prst="rect">
            <a:avLst/>
          </a:prstGeom>
          <a:noFill/>
        </p:spPr>
        <p:txBody>
          <a:bodyPr wrap="square" rtlCol="0">
            <a:spAutoFit/>
          </a:bodyPr>
          <a:lstStyle/>
          <a:p>
            <a:r>
              <a:rPr lang="en-GB" sz="800" dirty="0" smtClean="0">
                <a:solidFill>
                  <a:srgbClr val="000000"/>
                </a:solidFill>
                <a:latin typeface="Calibri" panose="020F0502020204030204" pitchFamily="34" charset="0"/>
              </a:rPr>
              <a:t> </a:t>
            </a:r>
            <a:r>
              <a:rPr lang="en-GB" sz="800" dirty="0">
                <a:solidFill>
                  <a:srgbClr val="000000"/>
                </a:solidFill>
                <a:latin typeface="Calibri" panose="020F0502020204030204" pitchFamily="34" charset="0"/>
              </a:rPr>
              <a:t>Sources: Bank of England, S&amp;P Capital IQ and Bank </a:t>
            </a:r>
            <a:r>
              <a:rPr lang="en-GB" sz="800" dirty="0" smtClean="0">
                <a:solidFill>
                  <a:srgbClr val="000000"/>
                </a:solidFill>
                <a:latin typeface="Calibri" panose="020F0502020204030204" pitchFamily="34" charset="0"/>
              </a:rPr>
              <a:t>calculations.</a:t>
            </a:r>
            <a:r>
              <a:rPr lang="en-GB" sz="700" dirty="0" smtClean="0">
                <a:latin typeface="Calibri" panose="020F0502020204030204" pitchFamily="34" charset="0"/>
                <a:ea typeface="Calibri" panose="020F0502020204030204" pitchFamily="34" charset="0"/>
                <a:cs typeface="Times New Roman" panose="02020603050405020304" pitchFamily="18" charset="0"/>
              </a:rPr>
              <a:t>.</a:t>
            </a:r>
            <a:endParaRPr lang="en-GB" sz="7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1"/>
          <p:cNvSpPr>
            <a:spLocks noChangeArrowheads="1"/>
          </p:cNvSpPr>
          <p:nvPr/>
        </p:nvSpPr>
        <p:spPr bwMode="auto">
          <a:xfrm>
            <a:off x="315078" y="996089"/>
            <a:ext cx="9180513" cy="259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nSpc>
                <a:spcPts val="1050"/>
              </a:lnSpc>
              <a:spcAft>
                <a:spcPts val="600"/>
              </a:spcAft>
              <a:buNone/>
            </a:pPr>
            <a:r>
              <a:rPr lang="en-GB" sz="1800" dirty="0">
                <a:ea typeface="Calibri" panose="020F0502020204030204" pitchFamily="34" charset="0"/>
                <a:cs typeface="Times New Roman" panose="02020603050405020304" pitchFamily="18" charset="0"/>
              </a:rPr>
              <a:t>Components of cash deficit of US firms</a:t>
            </a:r>
            <a:r>
              <a:rPr lang="en-GB" sz="1800" baseline="30000" dirty="0">
                <a:ea typeface="Calibri" panose="020F0502020204030204" pitchFamily="34" charset="0"/>
                <a:cs typeface="Times New Roman" panose="02020603050405020304" pitchFamily="18" charset="0"/>
              </a:rPr>
              <a:t>(a</a:t>
            </a:r>
            <a:r>
              <a:rPr lang="en-GB" sz="1800" baseline="30000" dirty="0" smtClean="0">
                <a:ea typeface="Calibri" panose="020F0502020204030204" pitchFamily="34" charset="0"/>
                <a:cs typeface="Times New Roman" panose="02020603050405020304" pitchFamily="18" charset="0"/>
              </a:rPr>
              <a:t>)</a:t>
            </a:r>
            <a:endParaRPr lang="en-GB" sz="1800" dirty="0">
              <a:ea typeface="Calibri" panose="020F0502020204030204" pitchFamily="34" charset="0"/>
              <a:cs typeface="Times New Roman" panose="02020603050405020304" pitchFamily="18" charset="0"/>
            </a:endParaRPr>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3483962" y="1184815"/>
            <a:ext cx="5261913" cy="4980255"/>
          </a:xfrm>
          <a:prstGeom prst="rect">
            <a:avLst/>
          </a:prstGeom>
          <a:noFill/>
        </p:spPr>
      </p:pic>
    </p:spTree>
    <p:extLst>
      <p:ext uri="{BB962C8B-B14F-4D97-AF65-F5344CB8AC3E}">
        <p14:creationId xmlns:p14="http://schemas.microsoft.com/office/powerpoint/2010/main" val="40306461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56753"/>
            <a:ext cx="11445220" cy="912814"/>
          </a:xfrm>
        </p:spPr>
        <p:txBody>
          <a:bodyPr/>
          <a:lstStyle/>
          <a:p>
            <a:r>
              <a:rPr lang="en-US" altLang="en-US" dirty="0" smtClean="0"/>
              <a:t>Chart C </a:t>
            </a:r>
            <a:r>
              <a:rPr lang="en-GB" b="0" dirty="0">
                <a:latin typeface="Calibri" panose="020F0502020204030204" pitchFamily="34" charset="0"/>
                <a:ea typeface="Calibri" panose="020F0502020204030204" pitchFamily="34" charset="0"/>
                <a:cs typeface="Times New Roman" panose="02020603050405020304" pitchFamily="18" charset="0"/>
              </a:rPr>
              <a:t>Both US net bond issuance and bank lending rose sharply in the first half of 2020</a:t>
            </a:r>
            <a:r>
              <a:rPr lang="en-US" altLang="en-US" dirty="0" smtClean="0">
                <a:solidFill>
                  <a:srgbClr val="660066"/>
                </a:solidFill>
              </a:rPr>
              <a:t/>
            </a:r>
            <a:br>
              <a:rPr lang="en-US" altLang="en-US" dirty="0" smtClean="0">
                <a:solidFill>
                  <a:srgbClr val="660066"/>
                </a:solidFill>
              </a:rPr>
            </a:br>
            <a:endParaRPr lang="en-GB" baseline="30000" dirty="0"/>
          </a:p>
        </p:txBody>
      </p:sp>
      <p:sp>
        <p:nvSpPr>
          <p:cNvPr id="9" name="TextBox 8"/>
          <p:cNvSpPr txBox="1"/>
          <p:nvPr/>
        </p:nvSpPr>
        <p:spPr>
          <a:xfrm>
            <a:off x="3898605" y="6401918"/>
            <a:ext cx="6497790" cy="215444"/>
          </a:xfrm>
          <a:prstGeom prst="rect">
            <a:avLst/>
          </a:prstGeom>
          <a:noFill/>
        </p:spPr>
        <p:txBody>
          <a:bodyPr wrap="square" rtlCol="0">
            <a:spAutoFit/>
          </a:bodyPr>
          <a:lstStyle/>
          <a:p>
            <a:r>
              <a:rPr lang="en-GB" sz="800" dirty="0">
                <a:solidFill>
                  <a:srgbClr val="000000"/>
                </a:solidFill>
                <a:latin typeface="Calibri" panose="020F0502020204030204" pitchFamily="34" charset="0"/>
              </a:rPr>
              <a:t>Source: Federal Reserve, </a:t>
            </a:r>
            <a:r>
              <a:rPr lang="en-GB" sz="800" dirty="0" err="1">
                <a:solidFill>
                  <a:srgbClr val="000000"/>
                </a:solidFill>
                <a:latin typeface="Calibri" panose="020F0502020204030204" pitchFamily="34" charset="0"/>
              </a:rPr>
              <a:t>Refinitiv</a:t>
            </a:r>
            <a:r>
              <a:rPr lang="en-GB" sz="800" dirty="0">
                <a:solidFill>
                  <a:srgbClr val="000000"/>
                </a:solidFill>
                <a:latin typeface="Calibri" panose="020F0502020204030204" pitchFamily="34" charset="0"/>
              </a:rPr>
              <a:t> — Deals Business Intelligence and Bank calculations</a:t>
            </a:r>
            <a:r>
              <a:rPr lang="en-GB" sz="800" dirty="0" smtClean="0">
                <a:solidFill>
                  <a:srgbClr val="000000"/>
                </a:solidFill>
                <a:latin typeface="Calibri" panose="020F0502020204030204" pitchFamily="34" charset="0"/>
              </a:rPr>
              <a:t>.</a:t>
            </a:r>
            <a:r>
              <a:rPr lang="en-GB" sz="700" dirty="0" smtClean="0">
                <a:latin typeface="Calibri" panose="020F0502020204030204" pitchFamily="34" charset="0"/>
                <a:ea typeface="Calibri" panose="020F0502020204030204" pitchFamily="34" charset="0"/>
                <a:cs typeface="Times New Roman" panose="02020603050405020304" pitchFamily="18" charset="0"/>
              </a:rPr>
              <a:t>.</a:t>
            </a:r>
            <a:endParaRPr lang="en-GB" sz="7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1"/>
          <p:cNvSpPr>
            <a:spLocks noChangeArrowheads="1"/>
          </p:cNvSpPr>
          <p:nvPr/>
        </p:nvSpPr>
        <p:spPr bwMode="auto">
          <a:xfrm>
            <a:off x="315078" y="1240046"/>
            <a:ext cx="9180513" cy="259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nSpc>
                <a:spcPts val="1050"/>
              </a:lnSpc>
              <a:spcAft>
                <a:spcPts val="600"/>
              </a:spcAft>
              <a:buNone/>
            </a:pPr>
            <a:r>
              <a:rPr lang="en-GB" sz="1800" dirty="0">
                <a:ea typeface="Calibri" panose="020F0502020204030204" pitchFamily="34" charset="0"/>
                <a:cs typeface="Times New Roman" panose="02020603050405020304" pitchFamily="18" charset="0"/>
              </a:rPr>
              <a:t>US net bond issuance(a) and bank lending to the corporate sector</a:t>
            </a:r>
            <a:r>
              <a:rPr lang="en-GB" sz="1800" baseline="30000" dirty="0">
                <a:ea typeface="Calibri" panose="020F0502020204030204" pitchFamily="34" charset="0"/>
                <a:cs typeface="Times New Roman" panose="02020603050405020304" pitchFamily="18" charset="0"/>
              </a:rPr>
              <a:t>(b</a:t>
            </a:r>
            <a:r>
              <a:rPr lang="en-GB" sz="1800" baseline="30000" dirty="0" smtClean="0">
                <a:ea typeface="Calibri" panose="020F0502020204030204" pitchFamily="34" charset="0"/>
                <a:cs typeface="Times New Roman" panose="02020603050405020304" pitchFamily="18" charset="0"/>
              </a:rPr>
              <a:t>)</a:t>
            </a:r>
            <a:endParaRPr lang="en-GB" sz="1800" baseline="30000" dirty="0">
              <a:ea typeface="Calibri" panose="020F0502020204030204" pitchFamily="34" charset="0"/>
              <a:cs typeface="Times New Roman" panose="02020603050405020304" pitchFamily="18" charset="0"/>
            </a:endParaRPr>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3261214" y="1807880"/>
            <a:ext cx="5341648" cy="4285249"/>
          </a:xfrm>
          <a:prstGeom prst="rect">
            <a:avLst/>
          </a:prstGeom>
          <a:noFill/>
        </p:spPr>
      </p:pic>
    </p:spTree>
    <p:extLst>
      <p:ext uri="{BB962C8B-B14F-4D97-AF65-F5344CB8AC3E}">
        <p14:creationId xmlns:p14="http://schemas.microsoft.com/office/powerpoint/2010/main" val="20420847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70734"/>
            <a:ext cx="11445220" cy="912814"/>
          </a:xfrm>
        </p:spPr>
        <p:txBody>
          <a:bodyPr/>
          <a:lstStyle/>
          <a:p>
            <a:r>
              <a:rPr lang="en-US" altLang="en-US" dirty="0" smtClean="0"/>
              <a:t>Chart C.2 </a:t>
            </a:r>
            <a:r>
              <a:rPr lang="en-GB" b="0" dirty="0"/>
              <a:t>Lenders reported a spike in the demand for corporate credit</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Credit Conditions Survey and Bank calculations. </a:t>
            </a:r>
          </a:p>
        </p:txBody>
      </p:sp>
      <p:sp>
        <p:nvSpPr>
          <p:cNvPr id="5" name="Rectangle 1"/>
          <p:cNvSpPr>
            <a:spLocks noChangeArrowheads="1"/>
          </p:cNvSpPr>
          <p:nvPr/>
        </p:nvSpPr>
        <p:spPr bwMode="auto">
          <a:xfrm>
            <a:off x="315078" y="1267685"/>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Corporate demand for lending, up to 2020 Q2, by firm size</a:t>
            </a:r>
            <a:r>
              <a:rPr lang="en-GB" sz="1800" baseline="30000" dirty="0"/>
              <a:t>(a)</a:t>
            </a:r>
            <a:endParaRPr lang="en-GB" altLang="en-US" sz="1800" baseline="30000" dirty="0"/>
          </a:p>
        </p:txBody>
      </p:sp>
      <p:pic>
        <p:nvPicPr>
          <p:cNvPr id="6" name="Picture 5"/>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797604" y="1876925"/>
            <a:ext cx="4752838" cy="4414686"/>
          </a:xfrm>
          <a:prstGeom prst="rect">
            <a:avLst/>
          </a:prstGeom>
          <a:noFill/>
          <a:ln>
            <a:noFill/>
          </a:ln>
        </p:spPr>
      </p:pic>
    </p:spTree>
    <p:extLst>
      <p:ext uri="{BB962C8B-B14F-4D97-AF65-F5344CB8AC3E}">
        <p14:creationId xmlns:p14="http://schemas.microsoft.com/office/powerpoint/2010/main" val="27751420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56753"/>
            <a:ext cx="11445220" cy="912814"/>
          </a:xfrm>
        </p:spPr>
        <p:txBody>
          <a:bodyPr/>
          <a:lstStyle/>
          <a:p>
            <a:r>
              <a:rPr lang="en-US" altLang="en-US" dirty="0" smtClean="0"/>
              <a:t>Chart D </a:t>
            </a:r>
            <a:r>
              <a:rPr lang="en-GB" b="0" dirty="0">
                <a:latin typeface="Calibri" panose="020F0502020204030204" pitchFamily="34" charset="0"/>
                <a:ea typeface="Calibri" panose="020F0502020204030204" pitchFamily="34" charset="0"/>
                <a:cs typeface="Times New Roman" panose="02020603050405020304" pitchFamily="18" charset="0"/>
              </a:rPr>
              <a:t>Euro-area corporates have relied more on banks and less on bond finance</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4089991" y="6429526"/>
            <a:ext cx="6502632" cy="215444"/>
          </a:xfrm>
          <a:prstGeom prst="rect">
            <a:avLst/>
          </a:prstGeom>
          <a:noFill/>
        </p:spPr>
        <p:txBody>
          <a:bodyPr wrap="square" rtlCol="0">
            <a:spAutoFit/>
          </a:bodyPr>
          <a:lstStyle/>
          <a:p>
            <a:r>
              <a:rPr lang="en-GB" sz="800" dirty="0">
                <a:solidFill>
                  <a:srgbClr val="000000"/>
                </a:solidFill>
                <a:latin typeface="Calibri" panose="020F0502020204030204" pitchFamily="34" charset="0"/>
              </a:rPr>
              <a:t> Sources: ECB, </a:t>
            </a:r>
            <a:r>
              <a:rPr lang="en-GB" sz="800" dirty="0" err="1">
                <a:solidFill>
                  <a:srgbClr val="000000"/>
                </a:solidFill>
                <a:latin typeface="Calibri" panose="020F0502020204030204" pitchFamily="34" charset="0"/>
              </a:rPr>
              <a:t>Refinitiv</a:t>
            </a:r>
            <a:r>
              <a:rPr lang="en-GB" sz="800" dirty="0">
                <a:solidFill>
                  <a:srgbClr val="000000"/>
                </a:solidFill>
                <a:latin typeface="Calibri" panose="020F0502020204030204" pitchFamily="34" charset="0"/>
              </a:rPr>
              <a:t> — Deals Business Intelligence and Bank calculations.</a:t>
            </a:r>
            <a:endParaRPr lang="en-GB" sz="7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1"/>
          <p:cNvSpPr>
            <a:spLocks noChangeArrowheads="1"/>
          </p:cNvSpPr>
          <p:nvPr/>
        </p:nvSpPr>
        <p:spPr bwMode="auto">
          <a:xfrm>
            <a:off x="315078" y="1252870"/>
            <a:ext cx="9180513" cy="23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nSpc>
                <a:spcPts val="1050"/>
              </a:lnSpc>
              <a:spcAft>
                <a:spcPts val="600"/>
              </a:spcAft>
              <a:buNone/>
            </a:pPr>
            <a:r>
              <a:rPr lang="en-GB" sz="1800" dirty="0">
                <a:ea typeface="Calibri" panose="020F0502020204030204" pitchFamily="34" charset="0"/>
                <a:cs typeface="Times New Roman" panose="02020603050405020304" pitchFamily="18" charset="0"/>
              </a:rPr>
              <a:t>Euro-area net bond </a:t>
            </a:r>
            <a:r>
              <a:rPr lang="en-GB" sz="1800" dirty="0" smtClean="0">
                <a:ea typeface="Calibri" panose="020F0502020204030204" pitchFamily="34" charset="0"/>
                <a:cs typeface="Times New Roman" panose="02020603050405020304" pitchFamily="18" charset="0"/>
              </a:rPr>
              <a:t>issuance</a:t>
            </a:r>
            <a:r>
              <a:rPr lang="en-GB" sz="1800" baseline="30000" dirty="0" smtClean="0">
                <a:ea typeface="Calibri" panose="020F0502020204030204" pitchFamily="34" charset="0"/>
                <a:cs typeface="Times New Roman" panose="02020603050405020304" pitchFamily="18" charset="0"/>
              </a:rPr>
              <a:t>(a</a:t>
            </a:r>
            <a:r>
              <a:rPr lang="en-GB" sz="1800" baseline="30000" dirty="0">
                <a:ea typeface="Calibri" panose="020F0502020204030204" pitchFamily="34" charset="0"/>
                <a:cs typeface="Times New Roman" panose="02020603050405020304" pitchFamily="18" charset="0"/>
              </a:rPr>
              <a:t>)</a:t>
            </a:r>
            <a:r>
              <a:rPr lang="en-GB" sz="1800" dirty="0">
                <a:ea typeface="Calibri" panose="020F0502020204030204" pitchFamily="34" charset="0"/>
                <a:cs typeface="Times New Roman" panose="02020603050405020304" pitchFamily="18" charset="0"/>
              </a:rPr>
              <a:t> and bank lending to the corporate sector</a:t>
            </a:r>
            <a:r>
              <a:rPr lang="en-GB" sz="1800" baseline="30000" dirty="0">
                <a:ea typeface="Calibri" panose="020F0502020204030204" pitchFamily="34" charset="0"/>
                <a:cs typeface="Times New Roman" panose="02020603050405020304" pitchFamily="18" charset="0"/>
              </a:rPr>
              <a:t>(b)</a:t>
            </a:r>
          </a:p>
        </p:txBody>
      </p:sp>
      <p:pic>
        <p:nvPicPr>
          <p:cNvPr id="7" name="Picture 6"/>
          <p:cNvPicPr/>
          <p:nvPr/>
        </p:nvPicPr>
        <p:blipFill>
          <a:blip r:embed="rId3">
            <a:extLst>
              <a:ext uri="{28A0092B-C50C-407E-A947-70E740481C1C}">
                <a14:useLocalDpi xmlns:a14="http://schemas.microsoft.com/office/drawing/2010/main" val="0"/>
              </a:ext>
            </a:extLst>
          </a:blip>
          <a:srcRect/>
          <a:stretch>
            <a:fillRect/>
          </a:stretch>
        </p:blipFill>
        <p:spPr bwMode="auto">
          <a:xfrm>
            <a:off x="3594773" y="1610086"/>
            <a:ext cx="4989841" cy="4003589"/>
          </a:xfrm>
          <a:prstGeom prst="rect">
            <a:avLst/>
          </a:prstGeom>
          <a:noFill/>
        </p:spPr>
      </p:pic>
    </p:spTree>
    <p:extLst>
      <p:ext uri="{BB962C8B-B14F-4D97-AF65-F5344CB8AC3E}">
        <p14:creationId xmlns:p14="http://schemas.microsoft.com/office/powerpoint/2010/main" val="36658619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3"/>
          </p:nvPr>
        </p:nvSpPr>
        <p:spPr/>
        <p:txBody>
          <a:bodyPr>
            <a:noAutofit/>
          </a:bodyPr>
          <a:lstStyle/>
          <a:p>
            <a:pPr marL="0" indent="0">
              <a:buNone/>
            </a:pPr>
            <a:r>
              <a:rPr lang="en-GB" altLang="en-US" smtClean="0">
                <a:solidFill>
                  <a:srgbClr val="660066"/>
                </a:solidFill>
              </a:rPr>
              <a:t>Box </a:t>
            </a:r>
            <a:r>
              <a:rPr lang="en-GB" altLang="en-US" dirty="0">
                <a:solidFill>
                  <a:srgbClr val="660066"/>
                </a:solidFill>
              </a:rPr>
              <a:t>4: The supply of finance for productive investment</a:t>
            </a:r>
            <a:endParaRPr lang="en-GB" dirty="0"/>
          </a:p>
        </p:txBody>
      </p:sp>
    </p:spTree>
    <p:extLst>
      <p:ext uri="{BB962C8B-B14F-4D97-AF65-F5344CB8AC3E}">
        <p14:creationId xmlns:p14="http://schemas.microsoft.com/office/powerpoint/2010/main" val="36821681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56753"/>
            <a:ext cx="11445220" cy="912814"/>
          </a:xfrm>
        </p:spPr>
        <p:txBody>
          <a:bodyPr/>
          <a:lstStyle/>
          <a:p>
            <a:r>
              <a:rPr lang="en-US" altLang="en-US" dirty="0" smtClean="0"/>
              <a:t>Figure A </a:t>
            </a:r>
            <a:r>
              <a:rPr lang="en-GB" b="0" dirty="0"/>
              <a:t>The financial ecosystem supporting the supply of productive finance is complex</a:t>
            </a:r>
            <a:r>
              <a:rPr lang="en-US" altLang="en-US" dirty="0">
                <a:solidFill>
                  <a:srgbClr val="660066"/>
                </a:solidFill>
              </a:rPr>
              <a:t/>
            </a:r>
            <a:br>
              <a:rPr lang="en-US" altLang="en-US" dirty="0">
                <a:solidFill>
                  <a:srgbClr val="660066"/>
                </a:solidFill>
              </a:rPr>
            </a:br>
            <a:endParaRPr lang="en-GB" baseline="30000" dirty="0"/>
          </a:p>
        </p:txBody>
      </p:sp>
      <p:sp>
        <p:nvSpPr>
          <p:cNvPr id="5" name="Rectangle 1"/>
          <p:cNvSpPr>
            <a:spLocks noChangeArrowheads="1"/>
          </p:cNvSpPr>
          <p:nvPr/>
        </p:nvSpPr>
        <p:spPr bwMode="auto">
          <a:xfrm>
            <a:off x="315078" y="1196074"/>
            <a:ext cx="11359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altLang="en-US" sz="1800" dirty="0"/>
              <a:t>Stylised illustration of the various components of the supply, intermediation, investment and use of long-term productive finance</a:t>
            </a:r>
            <a:endParaRPr lang="en-GB" altLang="en-US" sz="1800" baseline="30000" dirty="0"/>
          </a:p>
        </p:txBody>
      </p:sp>
      <p:pic>
        <p:nvPicPr>
          <p:cNvPr id="7" name="Picture 6"/>
          <p:cNvPicPr>
            <a:picLocks noChangeAspect="1"/>
          </p:cNvPicPr>
          <p:nvPr/>
        </p:nvPicPr>
        <p:blipFill>
          <a:blip r:embed="rId3"/>
          <a:stretch>
            <a:fillRect/>
          </a:stretch>
        </p:blipFill>
        <p:spPr>
          <a:xfrm>
            <a:off x="2719256" y="1842405"/>
            <a:ext cx="6791325" cy="4295775"/>
          </a:xfrm>
          <a:prstGeom prst="rect">
            <a:avLst/>
          </a:prstGeom>
        </p:spPr>
      </p:pic>
    </p:spTree>
    <p:extLst>
      <p:ext uri="{BB962C8B-B14F-4D97-AF65-F5344CB8AC3E}">
        <p14:creationId xmlns:p14="http://schemas.microsoft.com/office/powerpoint/2010/main" val="25952406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70734"/>
            <a:ext cx="11445220" cy="912814"/>
          </a:xfrm>
        </p:spPr>
        <p:txBody>
          <a:bodyPr/>
          <a:lstStyle/>
          <a:p>
            <a:r>
              <a:rPr lang="en-US" altLang="en-US" dirty="0" smtClean="0"/>
              <a:t>Table C.A </a:t>
            </a:r>
            <a:r>
              <a:rPr lang="en-GB" b="0" dirty="0"/>
              <a:t>A package of government policy measures has been designed to support UK businesses</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a:t>
            </a:r>
            <a:r>
              <a:rPr lang="en-GB" sz="800" u="sng" dirty="0"/>
              <a:t>Office for Budget Responsibility (OBR)</a:t>
            </a:r>
            <a:r>
              <a:rPr lang="en-GB" sz="800" dirty="0"/>
              <a:t>, Coronavirus Policy Monitoring database, 14 July 2020.</a:t>
            </a:r>
          </a:p>
        </p:txBody>
      </p:sp>
      <p:pic>
        <p:nvPicPr>
          <p:cNvPr id="2" name="Picture 1"/>
          <p:cNvPicPr>
            <a:picLocks noChangeAspect="1"/>
          </p:cNvPicPr>
          <p:nvPr/>
        </p:nvPicPr>
        <p:blipFill>
          <a:blip r:embed="rId3"/>
          <a:stretch>
            <a:fillRect/>
          </a:stretch>
        </p:blipFill>
        <p:spPr>
          <a:xfrm>
            <a:off x="2421897" y="1924382"/>
            <a:ext cx="7229136" cy="3859730"/>
          </a:xfrm>
          <a:prstGeom prst="rect">
            <a:avLst/>
          </a:prstGeom>
        </p:spPr>
      </p:pic>
    </p:spTree>
    <p:extLst>
      <p:ext uri="{BB962C8B-B14F-4D97-AF65-F5344CB8AC3E}">
        <p14:creationId xmlns:p14="http://schemas.microsoft.com/office/powerpoint/2010/main" val="4592048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70734"/>
            <a:ext cx="11445220" cy="912814"/>
          </a:xfrm>
        </p:spPr>
        <p:txBody>
          <a:bodyPr/>
          <a:lstStyle/>
          <a:p>
            <a:r>
              <a:rPr lang="en-US" altLang="en-US" dirty="0" smtClean="0"/>
              <a:t>Table C.B </a:t>
            </a:r>
            <a:r>
              <a:rPr lang="en-GB" b="0" dirty="0"/>
              <a:t>Calculations and key assumptions underpinning cash-flow deficit estimate</a:t>
            </a:r>
            <a:r>
              <a:rPr lang="en-GB" b="0" baseline="30000" dirty="0"/>
              <a:t>(a)</a:t>
            </a:r>
            <a:endParaRPr lang="en-GB" baseline="30000" dirty="0"/>
          </a:p>
        </p:txBody>
      </p:sp>
      <p:sp>
        <p:nvSpPr>
          <p:cNvPr id="9" name="TextBox 8"/>
          <p:cNvSpPr txBox="1"/>
          <p:nvPr/>
        </p:nvSpPr>
        <p:spPr>
          <a:xfrm>
            <a:off x="2829464" y="6402852"/>
            <a:ext cx="6502632" cy="215444"/>
          </a:xfrm>
          <a:prstGeom prst="rect">
            <a:avLst/>
          </a:prstGeom>
          <a:noFill/>
        </p:spPr>
        <p:txBody>
          <a:bodyPr wrap="square" rtlCol="0">
            <a:spAutoFit/>
          </a:bodyPr>
          <a:lstStyle/>
          <a:p>
            <a:pPr algn="ctr"/>
            <a:r>
              <a:rPr lang="en-GB" sz="800" dirty="0"/>
              <a:t>Sources: Bank of England, HM Government and Policy announcements.</a:t>
            </a:r>
          </a:p>
        </p:txBody>
      </p:sp>
      <p:pic>
        <p:nvPicPr>
          <p:cNvPr id="4" name="Picture 3"/>
          <p:cNvPicPr>
            <a:picLocks noChangeAspect="1"/>
          </p:cNvPicPr>
          <p:nvPr/>
        </p:nvPicPr>
        <p:blipFill>
          <a:blip r:embed="rId3"/>
          <a:stretch>
            <a:fillRect/>
          </a:stretch>
        </p:blipFill>
        <p:spPr>
          <a:xfrm>
            <a:off x="3614572" y="1383548"/>
            <a:ext cx="4923372" cy="5008551"/>
          </a:xfrm>
          <a:prstGeom prst="rect">
            <a:avLst/>
          </a:prstGeom>
        </p:spPr>
      </p:pic>
    </p:spTree>
    <p:extLst>
      <p:ext uri="{BB962C8B-B14F-4D97-AF65-F5344CB8AC3E}">
        <p14:creationId xmlns:p14="http://schemas.microsoft.com/office/powerpoint/2010/main" val="7361805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12675"/>
            <a:ext cx="11445220" cy="912814"/>
          </a:xfrm>
        </p:spPr>
        <p:txBody>
          <a:bodyPr/>
          <a:lstStyle/>
          <a:p>
            <a:r>
              <a:rPr lang="en-US" altLang="en-US" dirty="0" smtClean="0"/>
              <a:t>Chart C.3 </a:t>
            </a:r>
            <a:r>
              <a:rPr lang="en-GB" b="0" dirty="0"/>
              <a:t>The shock to turnover varies for each sector </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786372" y="6402852"/>
            <a:ext cx="6502632" cy="215444"/>
          </a:xfrm>
          <a:prstGeom prst="rect">
            <a:avLst/>
          </a:prstGeom>
          <a:noFill/>
        </p:spPr>
        <p:txBody>
          <a:bodyPr wrap="square" rtlCol="0">
            <a:spAutoFit/>
          </a:bodyPr>
          <a:lstStyle/>
          <a:p>
            <a:pPr algn="ctr"/>
            <a:r>
              <a:rPr lang="en-GB" sz="800" dirty="0"/>
              <a:t>Sources: Bank of England, Companies House, Fame (Bureau van </a:t>
            </a:r>
            <a:r>
              <a:rPr lang="en-GB" sz="800" dirty="0" err="1"/>
              <a:t>Dijk</a:t>
            </a:r>
            <a:r>
              <a:rPr lang="en-GB" sz="800" dirty="0"/>
              <a:t>), ONS, S&amp;P Capital IQ and Bank calculations.</a:t>
            </a:r>
          </a:p>
        </p:txBody>
      </p:sp>
      <p:sp>
        <p:nvSpPr>
          <p:cNvPr id="5" name="Rectangle 1"/>
          <p:cNvSpPr>
            <a:spLocks noChangeArrowheads="1"/>
          </p:cNvSpPr>
          <p:nvPr/>
        </p:nvSpPr>
        <p:spPr bwMode="auto">
          <a:xfrm>
            <a:off x="315078" y="1032637"/>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Average turnover shock applied by sector and sub-sector in 2020 Q2</a:t>
            </a:r>
            <a:r>
              <a:rPr lang="en-GB" sz="1800" baseline="30000" dirty="0"/>
              <a:t>(a)</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20716" y="1540042"/>
            <a:ext cx="5248667" cy="4077318"/>
          </a:xfrm>
          <a:prstGeom prst="rect">
            <a:avLst/>
          </a:prstGeom>
          <a:noFill/>
          <a:ln>
            <a:noFill/>
          </a:ln>
        </p:spPr>
      </p:pic>
    </p:spTree>
    <p:extLst>
      <p:ext uri="{BB962C8B-B14F-4D97-AF65-F5344CB8AC3E}">
        <p14:creationId xmlns:p14="http://schemas.microsoft.com/office/powerpoint/2010/main" val="32142017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94333"/>
            <a:ext cx="11445220" cy="912814"/>
          </a:xfrm>
        </p:spPr>
        <p:txBody>
          <a:bodyPr/>
          <a:lstStyle/>
          <a:p>
            <a:r>
              <a:rPr lang="en-US" altLang="en-US" dirty="0" smtClean="0"/>
              <a:t>Chart C.4 </a:t>
            </a:r>
            <a:r>
              <a:rPr lang="en-GB" b="0" dirty="0"/>
              <a:t>Employment growth and turnover growth are highly correlated in historical data on UK companies at firm level</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786372" y="6402852"/>
            <a:ext cx="6502632" cy="215444"/>
          </a:xfrm>
          <a:prstGeom prst="rect">
            <a:avLst/>
          </a:prstGeom>
          <a:noFill/>
        </p:spPr>
        <p:txBody>
          <a:bodyPr wrap="square" rtlCol="0">
            <a:spAutoFit/>
          </a:bodyPr>
          <a:lstStyle/>
          <a:p>
            <a:pPr algn="ctr"/>
            <a:r>
              <a:rPr lang="en-GB" sz="800" dirty="0"/>
              <a:t>Sources: Fame (Bureau van </a:t>
            </a:r>
            <a:r>
              <a:rPr lang="en-GB" sz="800" dirty="0" err="1"/>
              <a:t>Dijk</a:t>
            </a:r>
            <a:r>
              <a:rPr lang="en-GB" sz="800" dirty="0"/>
              <a:t>) and Bank calculations.</a:t>
            </a:r>
          </a:p>
        </p:txBody>
      </p:sp>
      <p:sp>
        <p:nvSpPr>
          <p:cNvPr id="5" name="Rectangle 1"/>
          <p:cNvSpPr>
            <a:spLocks noChangeArrowheads="1"/>
          </p:cNvSpPr>
          <p:nvPr/>
        </p:nvSpPr>
        <p:spPr bwMode="auto">
          <a:xfrm>
            <a:off x="315078" y="1310534"/>
            <a:ext cx="91805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Correlation between growth in employment (controlling for sector and firm characteristics) and growth in turnover</a:t>
            </a:r>
            <a:r>
              <a:rPr lang="en-GB" sz="1800" baseline="30000" dirty="0"/>
              <a:t>(a)</a:t>
            </a:r>
            <a:endParaRPr lang="en-GB" altLang="en-US" sz="1800" baseline="30000" dirty="0"/>
          </a:p>
        </p:txBody>
      </p:sp>
      <p:pic>
        <p:nvPicPr>
          <p:cNvPr id="8" name="Picture 7"/>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3441751" y="1956865"/>
            <a:ext cx="4971250" cy="4214756"/>
          </a:xfrm>
          <a:prstGeom prst="rect">
            <a:avLst/>
          </a:prstGeom>
          <a:noFill/>
          <a:ln>
            <a:noFill/>
          </a:ln>
        </p:spPr>
      </p:pic>
    </p:spTree>
    <p:extLst>
      <p:ext uri="{BB962C8B-B14F-4D97-AF65-F5344CB8AC3E}">
        <p14:creationId xmlns:p14="http://schemas.microsoft.com/office/powerpoint/2010/main" val="19856631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94333"/>
            <a:ext cx="11445220" cy="912814"/>
          </a:xfrm>
        </p:spPr>
        <p:txBody>
          <a:bodyPr/>
          <a:lstStyle/>
          <a:p>
            <a:r>
              <a:rPr lang="en-US" altLang="en-US" dirty="0" smtClean="0"/>
              <a:t>Chart C.5 </a:t>
            </a:r>
            <a:r>
              <a:rPr lang="en-GB" b="0" dirty="0"/>
              <a:t>The aggregate cash-flow deficit estimate for the UK corporate sector has reduced slightly</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786372"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S&amp;P Capital IQ and Bank calculations.</a:t>
            </a:r>
          </a:p>
        </p:txBody>
      </p:sp>
      <p:sp>
        <p:nvSpPr>
          <p:cNvPr id="5" name="Rectangle 1"/>
          <p:cNvSpPr>
            <a:spLocks noChangeArrowheads="1"/>
          </p:cNvSpPr>
          <p:nvPr/>
        </p:nvSpPr>
        <p:spPr bwMode="auto">
          <a:xfrm>
            <a:off x="315078" y="1310534"/>
            <a:ext cx="109664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Estimate of the cumulative UK corporate sector cash-flow deficit during the 2020–21 financial year, conditioned on the August MPR central projection</a:t>
            </a:r>
            <a:r>
              <a:rPr lang="en-GB" sz="1800" baseline="30000" dirty="0"/>
              <a:t>(a)</a:t>
            </a:r>
            <a:endParaRPr lang="en-GB" altLang="en-US" sz="1800" baseline="30000"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2962" y="1410763"/>
            <a:ext cx="9446076" cy="4036475"/>
          </a:xfrm>
          <a:prstGeom prst="rect">
            <a:avLst/>
          </a:prstGeom>
          <a:noFill/>
          <a:ln>
            <a:noFill/>
          </a:ln>
        </p:spPr>
      </p:pic>
    </p:spTree>
    <p:extLst>
      <p:ext uri="{BB962C8B-B14F-4D97-AF65-F5344CB8AC3E}">
        <p14:creationId xmlns:p14="http://schemas.microsoft.com/office/powerpoint/2010/main" val="1363293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15078" y="494333"/>
            <a:ext cx="11445220" cy="912814"/>
          </a:xfrm>
        </p:spPr>
        <p:txBody>
          <a:bodyPr/>
          <a:lstStyle/>
          <a:p>
            <a:r>
              <a:rPr lang="en-US" altLang="en-US" dirty="0" smtClean="0"/>
              <a:t>Chart C.6 </a:t>
            </a:r>
            <a:r>
              <a:rPr lang="en-GB" b="0" dirty="0"/>
              <a:t>The estimated cash-flow deficit declines over the 2020–21 financial year</a:t>
            </a:r>
            <a:r>
              <a:rPr lang="en-US" altLang="en-US" dirty="0">
                <a:solidFill>
                  <a:srgbClr val="660066"/>
                </a:solidFill>
              </a:rPr>
              <a:t/>
            </a:r>
            <a:br>
              <a:rPr lang="en-US" altLang="en-US" dirty="0">
                <a:solidFill>
                  <a:srgbClr val="660066"/>
                </a:solidFill>
              </a:rPr>
            </a:br>
            <a:endParaRPr lang="en-GB" baseline="30000" dirty="0"/>
          </a:p>
        </p:txBody>
      </p:sp>
      <p:sp>
        <p:nvSpPr>
          <p:cNvPr id="9" name="TextBox 8"/>
          <p:cNvSpPr txBox="1"/>
          <p:nvPr/>
        </p:nvSpPr>
        <p:spPr>
          <a:xfrm>
            <a:off x="2786372" y="6402852"/>
            <a:ext cx="6502632" cy="215444"/>
          </a:xfrm>
          <a:prstGeom prst="rect">
            <a:avLst/>
          </a:prstGeom>
          <a:noFill/>
        </p:spPr>
        <p:txBody>
          <a:bodyPr wrap="square" rtlCol="0">
            <a:spAutoFit/>
          </a:bodyPr>
          <a:lstStyle/>
          <a:p>
            <a:pPr algn="ctr"/>
            <a:r>
              <a:rPr lang="en-GB" sz="800" dirty="0"/>
              <a:t>Sources: Bank of England, Fame (Bureau van </a:t>
            </a:r>
            <a:r>
              <a:rPr lang="en-GB" sz="800" dirty="0" err="1"/>
              <a:t>Dijk</a:t>
            </a:r>
            <a:r>
              <a:rPr lang="en-GB" sz="800" dirty="0"/>
              <a:t>), ONS, S&amp;P Capital IQ and Bank calculations.</a:t>
            </a:r>
          </a:p>
        </p:txBody>
      </p:sp>
      <p:sp>
        <p:nvSpPr>
          <p:cNvPr id="5" name="Rectangle 1"/>
          <p:cNvSpPr>
            <a:spLocks noChangeArrowheads="1"/>
          </p:cNvSpPr>
          <p:nvPr/>
        </p:nvSpPr>
        <p:spPr bwMode="auto">
          <a:xfrm>
            <a:off x="315078" y="1228348"/>
            <a:ext cx="91805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buNone/>
            </a:pPr>
            <a:r>
              <a:rPr lang="en-GB" sz="1800" dirty="0"/>
              <a:t>Estimate of the cumulative corporate sector cash-flow deficit per quarter</a:t>
            </a:r>
            <a:r>
              <a:rPr lang="en-GB" sz="1800" baseline="30000" dirty="0"/>
              <a:t>(a)(b)</a:t>
            </a:r>
            <a:endParaRPr lang="en-GB" altLang="en-US" sz="1800" baseline="30000" dirty="0"/>
          </a:p>
        </p:txBody>
      </p:sp>
      <p:pic>
        <p:nvPicPr>
          <p:cNvPr id="6"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68899" y="1597680"/>
            <a:ext cx="4931674" cy="4224536"/>
          </a:xfrm>
          <a:prstGeom prst="rect">
            <a:avLst/>
          </a:prstGeom>
          <a:noFill/>
          <a:ln>
            <a:noFill/>
          </a:ln>
        </p:spPr>
      </p:pic>
    </p:spTree>
    <p:extLst>
      <p:ext uri="{BB962C8B-B14F-4D97-AF65-F5344CB8AC3E}">
        <p14:creationId xmlns:p14="http://schemas.microsoft.com/office/powerpoint/2010/main" val="2557420014"/>
      </p:ext>
    </p:extLst>
  </p:cSld>
  <p:clrMapOvr>
    <a:masterClrMapping/>
  </p:clrMapOvr>
  <p:timing>
    <p:tnLst>
      <p:par>
        <p:cTn id="1" dur="indefinite" restart="never" nodeType="tmRoot"/>
      </p:par>
    </p:tnLst>
  </p:timing>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1188</TotalTime>
  <Words>3057</Words>
  <Application>Microsoft Office PowerPoint</Application>
  <PresentationFormat>Widescreen</PresentationFormat>
  <Paragraphs>172</Paragraphs>
  <Slides>32</Slides>
  <Notes>28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Times New Roman</vt:lpstr>
      <vt:lpstr>Bank LINKS Template</vt:lpstr>
      <vt:lpstr>PowerPoint Presentation</vt:lpstr>
      <vt:lpstr>Chart C.1 The Covid-19 shock has reduced turnover for a large amount of companies  </vt:lpstr>
      <vt:lpstr>Chart C.2 Lenders reported a spike in the demand for corporate credit </vt:lpstr>
      <vt:lpstr>Table C.A A package of government policy measures has been designed to support UK businesses </vt:lpstr>
      <vt:lpstr>Table C.B Calculations and key assumptions underpinning cash-flow deficit estimate(a)</vt:lpstr>
      <vt:lpstr>Chart C.3 The shock to turnover varies for each sector  </vt:lpstr>
      <vt:lpstr>Chart C.4 Employment growth and turnover growth are highly correlated in historical data on UK companies at firm level </vt:lpstr>
      <vt:lpstr>Chart C.5 The aggregate cash-flow deficit estimate for the UK corporate sector has reduced slightly </vt:lpstr>
      <vt:lpstr>Chart C.6 The estimated cash-flow deficit declines over the 2020–21 financial year </vt:lpstr>
      <vt:lpstr>Chart C.7 Many companies have small refinancing needs as a share of their turnover </vt:lpstr>
      <vt:lpstr>Chart C.8 Equity issuance has increased strongly in the year to date </vt:lpstr>
      <vt:lpstr>Chart C.9 Banks’ net lending to businesses has increased </vt:lpstr>
      <vt:lpstr>Chart C.10 The pace of corporate downgrades has slowed </vt:lpstr>
      <vt:lpstr>Chart C.11 Corporate insolvencies have yet to increase </vt:lpstr>
      <vt:lpstr>Chart C.12 Turnover generated by large listed companies with net debt to EBITDA at or above four is high by historical standards </vt:lpstr>
      <vt:lpstr>Chart C.13 High-yield bond spreads remain somewhat elevated </vt:lpstr>
      <vt:lpstr>Chart C.14 Larger businesses are more likely to enter administration when they become insolvent </vt:lpstr>
      <vt:lpstr>Chart C.15 The share of debt held by large companies with low interest coverage ratios (ICR) has been low by historical standards </vt:lpstr>
      <vt:lpstr>PowerPoint Presentation</vt:lpstr>
      <vt:lpstr>Chart A Smaller businesses make up a quarter of UK turnover and almost half of UK employment</vt:lpstr>
      <vt:lpstr>Chart B Smaller companies are more likely to be concentrated in sectors vulnerable to the Covid-19 shock </vt:lpstr>
      <vt:lpstr>Chart C Fiscal policy measures support smaller companies and reduce the estimated cash flow-deficit.</vt:lpstr>
      <vt:lpstr>Chart D Smaller companies tend to have more cash as a share of total assets than larger companies </vt:lpstr>
      <vt:lpstr>Chart E Smaller companies tend to have higher probabilities of default than larger companies</vt:lpstr>
      <vt:lpstr>Chart F Government loan schemes have been a major driver of the growth in lending to smaller companies</vt:lpstr>
      <vt:lpstr>PowerPoint Presentation</vt:lpstr>
      <vt:lpstr>Chart A Corporate debt was already high in the US and France before the Covid-19 outbreak  </vt:lpstr>
      <vt:lpstr>Chart B Cash-flow deficits in US firms could rise sharply </vt:lpstr>
      <vt:lpstr>Chart C Both US net bond issuance and bank lending rose sharply in the first half of 2020 </vt:lpstr>
      <vt:lpstr>Chart D Euro-area corporates have relied more on banks and less on bond finance </vt:lpstr>
      <vt:lpstr>PowerPoint Presentation</vt:lpstr>
      <vt:lpstr>Figure A The financial ecosystem supporting the supply of productive finance is complex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Rosie Munroe</cp:lastModifiedBy>
  <cp:revision>268</cp:revision>
  <dcterms:created xsi:type="dcterms:W3CDTF">2019-04-05T13:20:41Z</dcterms:created>
  <dcterms:modified xsi:type="dcterms:W3CDTF">2020-08-11T09:13:34Z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