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9"/>
  </p:notesMasterIdLst>
  <p:sldIdLst>
    <p:sldId id="364" r:id="rId2"/>
    <p:sldId id="365" r:id="rId3"/>
    <p:sldId id="366" r:id="rId4"/>
    <p:sldId id="367" r:id="rId5"/>
    <p:sldId id="368" r:id="rId6"/>
    <p:sldId id="369" r:id="rId7"/>
    <p:sldId id="371"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101" d="100"/>
          <a:sy n="101" d="100"/>
        </p:scale>
        <p:origin x="940" y="5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Percentage of individuals with consumer credit DSR at or above 20% calculated using Wealth and Assets Survey Wave 1—6 (2006—18). </a:t>
            </a:r>
          </a:p>
          <a:p>
            <a:pPr marL="228600" indent="-228600">
              <a:buAutoNum type="alphaLcParenBoth"/>
            </a:pPr>
            <a:r>
              <a:rPr lang="en-GB" sz="1200" b="0" i="0" u="none" strike="noStrike" kern="1200" baseline="0" dirty="0" smtClean="0">
                <a:solidFill>
                  <a:schemeClr val="tx1"/>
                </a:solidFill>
                <a:latin typeface="+mn-lt"/>
                <a:ea typeface="+mn-ea"/>
                <a:cs typeface="+mn-cs"/>
              </a:rPr>
              <a:t>Consumer credit DSR calculated as total consumer credit payments as a percentage of pre-tax earnings. </a:t>
            </a:r>
          </a:p>
          <a:p>
            <a:pPr marL="228600" indent="-228600">
              <a:buAutoNum type="alphaLcParenBoth"/>
            </a:pPr>
            <a:r>
              <a:rPr lang="en-GB" sz="1200" b="0" i="0" u="none" strike="noStrike" kern="1200" baseline="0" dirty="0" smtClean="0">
                <a:solidFill>
                  <a:schemeClr val="tx1"/>
                </a:solidFill>
                <a:latin typeface="+mn-lt"/>
                <a:ea typeface="+mn-ea"/>
                <a:cs typeface="+mn-cs"/>
              </a:rPr>
              <a:t>Projections account for an increase in unemployment consistent with the August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projections, and the reverse stress test. Individuals made unemployed receive standard Universal Credit for singles aged 25 or over. Projections assume no change in repayment terms.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The share of mortgagors who have been in arrears for at least two months, calculated between 2010 and 2016. The mortgage DSR is calculated as total mortgage payments on the household’s main property (including principal repayment) as a percentage of pre-tax income. </a:t>
            </a:r>
          </a:p>
          <a:p>
            <a:pPr marL="228600" indent="-228600">
              <a:buAutoNum type="alphaLcParenBoth"/>
            </a:pPr>
            <a:r>
              <a:rPr lang="en-GB" sz="1200" b="0" i="0" u="none" strike="noStrike" kern="1200" baseline="0" dirty="0" smtClean="0">
                <a:solidFill>
                  <a:schemeClr val="tx1"/>
                </a:solidFill>
                <a:latin typeface="+mn-lt"/>
                <a:ea typeface="+mn-ea"/>
                <a:cs typeface="+mn-cs"/>
              </a:rPr>
              <a:t>The share of the consumer credit holders who are in arrears of any length on their unsecured debt products, calculated between 2016 and 2018. The consumer credit DSR is calculated as total consumer credit payments on all consumer products held as a percentage of pre-tax income.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007836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Four-quarter moving sum of consumer credit write-offs of monetary financial institutions (MFIs), divided by the outstanding stock of consumer credit at MFIs one year earlier. </a:t>
            </a:r>
          </a:p>
          <a:p>
            <a:pPr marL="0" indent="0">
              <a:buNone/>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1670288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Percentage of households with mortgage DSR at or above 40% calculated using BHPS (1991–2009), US (2009–19), and the online waves of NMG Consulting survey (2011–20). NMG data are from H2 surveys only, aside from in 2020. </a:t>
            </a:r>
          </a:p>
          <a:p>
            <a:pPr marL="228600" indent="-228600">
              <a:buAutoNum type="alphaLcParenBoth"/>
            </a:pPr>
            <a:r>
              <a:rPr lang="en-GB" sz="1200" b="0" i="0" u="none" strike="noStrike" kern="1200" baseline="0" dirty="0" smtClean="0">
                <a:solidFill>
                  <a:schemeClr val="tx1"/>
                </a:solidFill>
                <a:latin typeface="+mn-lt"/>
                <a:ea typeface="+mn-ea"/>
                <a:cs typeface="+mn-cs"/>
              </a:rPr>
              <a:t>Mortgage DSR calculated as total mortgage payments as a percentage of pre-tax income. </a:t>
            </a:r>
          </a:p>
          <a:p>
            <a:pPr marL="228600" indent="-228600">
              <a:buAutoNum type="alphaLcParenBoth"/>
            </a:pPr>
            <a:r>
              <a:rPr lang="en-GB" sz="1200" b="0" i="0" u="none" strike="noStrike" kern="1200" baseline="0" dirty="0" smtClean="0">
                <a:solidFill>
                  <a:schemeClr val="tx1"/>
                </a:solidFill>
                <a:latin typeface="+mn-lt"/>
                <a:ea typeface="+mn-ea"/>
                <a:cs typeface="+mn-cs"/>
              </a:rPr>
              <a:t>A new household income question was introduced in the NMG survey in 2015. Adjustments have been made to data from previous waves to produce a consistent time series. </a:t>
            </a:r>
          </a:p>
          <a:p>
            <a:pPr marL="228600" indent="-228600">
              <a:buAutoNum type="alphaLcParenBoth"/>
            </a:pPr>
            <a:r>
              <a:rPr lang="en-GB" sz="1200" b="0" i="0" u="none" strike="noStrike" kern="1200" baseline="0" dirty="0" smtClean="0">
                <a:solidFill>
                  <a:schemeClr val="tx1"/>
                </a:solidFill>
                <a:latin typeface="+mn-lt"/>
                <a:ea typeface="+mn-ea"/>
                <a:cs typeface="+mn-cs"/>
              </a:rPr>
              <a:t>May estimate based on responses from Wave 1 and Wave 2 of the Understanding Society Covid-19 survey, conducted in April and May respectively. Estimated on the basis of the difference in reported household earnings between January/February and May. Assumes no other changes to gross household income and repayments since the last time respondents were surveyed in Wave 9 of the Understanding Society main survey. </a:t>
            </a:r>
          </a:p>
          <a:p>
            <a:pPr marL="228600" indent="-228600">
              <a:buAutoNum type="alphaLcParenBoth"/>
            </a:pPr>
            <a:r>
              <a:rPr lang="en-GB" sz="1200" b="0" i="0" u="none" strike="noStrike" kern="1200" baseline="0" dirty="0" smtClean="0">
                <a:solidFill>
                  <a:schemeClr val="tx1"/>
                </a:solidFill>
                <a:latin typeface="+mn-lt"/>
                <a:ea typeface="+mn-ea"/>
                <a:cs typeface="+mn-cs"/>
              </a:rPr>
              <a:t>May estimate accounting for payment holidays assumes any respondents who reported being on mortgage holidays as of May have repayments of zero. </a:t>
            </a:r>
          </a:p>
          <a:p>
            <a:pPr marL="228600" indent="-228600">
              <a:buAutoNum type="alphaLcParenBoth"/>
            </a:pPr>
            <a:r>
              <a:rPr lang="en-GB" sz="1200" b="0" i="0" u="none" strike="noStrike" kern="1200" baseline="0" dirty="0" smtClean="0">
                <a:solidFill>
                  <a:schemeClr val="tx1"/>
                </a:solidFill>
                <a:latin typeface="+mn-lt"/>
                <a:ea typeface="+mn-ea"/>
                <a:cs typeface="+mn-cs"/>
              </a:rPr>
              <a:t>Projections account for an increase in unemployment consistent with the </a:t>
            </a:r>
            <a:r>
              <a:rPr lang="en-GB" sz="1200" b="0" i="1" u="none" strike="noStrike" kern="1200" baseline="0" dirty="0" smtClean="0">
                <a:solidFill>
                  <a:schemeClr val="tx1"/>
                </a:solidFill>
                <a:latin typeface="+mn-lt"/>
                <a:ea typeface="+mn-ea"/>
                <a:cs typeface="+mn-cs"/>
              </a:rPr>
              <a:t>MPR </a:t>
            </a:r>
            <a:r>
              <a:rPr lang="en-GB" sz="1200" b="0" i="0" u="none" strike="noStrike" kern="1200" baseline="0" dirty="0" smtClean="0">
                <a:solidFill>
                  <a:schemeClr val="tx1"/>
                </a:solidFill>
                <a:latin typeface="+mn-lt"/>
                <a:ea typeface="+mn-ea"/>
                <a:cs typeface="+mn-cs"/>
              </a:rPr>
              <a:t>projection, and the reverse stress test. Individuals made unemployed receive standard Universal Credit for singles aged 25 or over. Projections assume no change in repayments.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951878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Net percentage balances are calculated by averaging over responses. A negative net percentage balance indicates more people reporting falls in income/spending than rises. </a:t>
            </a:r>
          </a:p>
          <a:p>
            <a:pPr marL="0" indent="0">
              <a:buNone/>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283014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Based on Wave 1 and Wave 2 of the Understanding Society Covid-19 survey, conducted in April and May 2020 respectively. </a:t>
            </a:r>
          </a:p>
          <a:p>
            <a:pPr marL="228600" indent="-228600">
              <a:buAutoNum type="alphaLcParenBoth"/>
            </a:pPr>
            <a:r>
              <a:rPr lang="en-GB" sz="1200" b="0" i="0" u="none" strike="noStrike" kern="1200" baseline="0" dirty="0" smtClean="0">
                <a:solidFill>
                  <a:schemeClr val="tx1"/>
                </a:solidFill>
                <a:latin typeface="+mn-lt"/>
                <a:ea typeface="+mn-ea"/>
                <a:cs typeface="+mn-cs"/>
              </a:rPr>
              <a:t>Change in earnings is calculated as the change in household take-home earning reported for January/February 2020 and take home earnings in the month in which the payment holiday was granted (April or May), or taking April figures where May was not reported. Earnings is net of tax and excluding benefits income. 	</a:t>
            </a:r>
          </a:p>
          <a:p>
            <a:pPr marL="0" indent="0">
              <a:buNone/>
            </a:pPr>
            <a:r>
              <a:rPr lang="en-GB" sz="1200" b="0" i="0" u="none" strike="noStrike" kern="1200" baseline="0" dirty="0" smtClean="0">
                <a:solidFill>
                  <a:schemeClr val="tx1"/>
                </a:solidFill>
                <a:latin typeface="+mn-lt"/>
                <a:ea typeface="+mn-ea"/>
                <a:cs typeface="+mn-cs"/>
              </a:rPr>
              <a:t>	</a:t>
            </a:r>
          </a:p>
          <a:p>
            <a:pPr marL="0" indent="0">
              <a:buNone/>
            </a:pPr>
            <a:r>
              <a:rPr lang="en-GB" sz="1200" b="0" i="0" u="none" strike="noStrike" kern="1200" baseline="0" dirty="0" smtClean="0">
                <a:solidFill>
                  <a:schemeClr val="tx1"/>
                </a:solidFill>
                <a:latin typeface="+mn-lt"/>
                <a:ea typeface="+mn-ea"/>
                <a:cs typeface="+mn-cs"/>
              </a:rPr>
              <a:t>	</a:t>
            </a:r>
          </a:p>
          <a:p>
            <a:pPr marL="0" indent="0">
              <a:buNone/>
            </a:pPr>
            <a:endParaRPr lang="en-GB" sz="1100" kern="1200" dirty="0" smtClean="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6957560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11/08/2020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11/08/2020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UK household indebtedness and Covid-19</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559077"/>
            <a:ext cx="11277600" cy="364174"/>
          </a:xfrm>
        </p:spPr>
        <p:txBody>
          <a:bodyPr/>
          <a:lstStyle/>
          <a:p>
            <a:r>
              <a:rPr lang="en-GB" altLang="en-US" dirty="0" smtClean="0"/>
              <a:t>Chart </a:t>
            </a:r>
            <a:r>
              <a:rPr lang="en-GB" altLang="en-US" dirty="0"/>
              <a:t>B</a:t>
            </a:r>
            <a:r>
              <a:rPr lang="en-GB" altLang="en-US" dirty="0" smtClean="0"/>
              <a:t>.1 </a:t>
            </a:r>
            <a:r>
              <a:rPr lang="en-GB" b="0" dirty="0"/>
              <a:t>The tail of highly indebted households with consumer credit has fallen since the global financial crisis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Wealth and Assets Survey and Bank calculations..</a:t>
            </a:r>
          </a:p>
        </p:txBody>
      </p:sp>
      <p:sp>
        <p:nvSpPr>
          <p:cNvPr id="4" name="Rectangle 1"/>
          <p:cNvSpPr>
            <a:spLocks noChangeArrowheads="1"/>
          </p:cNvSpPr>
          <p:nvPr/>
        </p:nvSpPr>
        <p:spPr bwMode="auto">
          <a:xfrm>
            <a:off x="441980" y="1295633"/>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 percentage of people with consumer credit DSRs at or above 20%</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4696" y="1767081"/>
            <a:ext cx="4763280" cy="4533654"/>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829342"/>
            <a:ext cx="11277600" cy="364174"/>
          </a:xfrm>
        </p:spPr>
        <p:txBody>
          <a:bodyPr/>
          <a:lstStyle/>
          <a:p>
            <a:r>
              <a:rPr lang="en-GB" altLang="en-US" dirty="0" smtClean="0"/>
              <a:t>Chart B.2 </a:t>
            </a:r>
            <a:r>
              <a:rPr lang="en-GB" b="0" dirty="0"/>
              <a:t>Higher DSRs are also associated with arrears on consumer credit and mortgage debt 	</a:t>
            </a:r>
            <a:br>
              <a:rPr lang="en-GB" b="0" dirty="0"/>
            </a:br>
            <a:r>
              <a:rPr lang="en-GB" b="0" dirty="0"/>
              <a: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Wealth and Assets Survey and Bank calculations.</a:t>
            </a:r>
          </a:p>
        </p:txBody>
      </p:sp>
      <p:sp>
        <p:nvSpPr>
          <p:cNvPr id="4" name="Rectangle 1"/>
          <p:cNvSpPr>
            <a:spLocks noChangeArrowheads="1"/>
          </p:cNvSpPr>
          <p:nvPr/>
        </p:nvSpPr>
        <p:spPr bwMode="auto">
          <a:xfrm>
            <a:off x="441980" y="1222185"/>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Percentage of product holders in arrears</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5095" y="1591517"/>
            <a:ext cx="5535550" cy="4604854"/>
          </a:xfrm>
          <a:prstGeom prst="rect">
            <a:avLst/>
          </a:prstGeom>
        </p:spPr>
      </p:pic>
    </p:spTree>
    <p:extLst>
      <p:ext uri="{BB962C8B-B14F-4D97-AF65-F5344CB8AC3E}">
        <p14:creationId xmlns:p14="http://schemas.microsoft.com/office/powerpoint/2010/main" val="39867899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045662"/>
            <a:ext cx="11277600" cy="364174"/>
          </a:xfrm>
        </p:spPr>
        <p:txBody>
          <a:bodyPr/>
          <a:lstStyle/>
          <a:p>
            <a:r>
              <a:rPr lang="en-GB" altLang="en-US" dirty="0" smtClean="0"/>
              <a:t>Chart B.3 </a:t>
            </a:r>
            <a:r>
              <a:rPr lang="en-GB" b="0" dirty="0"/>
              <a:t>Write-offs have historically increased with the unemployment rate 	</a:t>
            </a:r>
            <a:br>
              <a:rPr lang="en-GB" b="0" dirty="0"/>
            </a:br>
            <a:r>
              <a:rPr lang="en-GB" b="0" dirty="0"/>
              <a:t>	</a:t>
            </a:r>
            <a:br>
              <a:rPr lang="en-GB" b="0" dirty="0"/>
            </a:br>
            <a:r>
              <a:rPr lang="en-GB" b="0" dirty="0"/>
              <a: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ONS and Bank calculations.</a:t>
            </a:r>
          </a:p>
        </p:txBody>
      </p:sp>
      <p:sp>
        <p:nvSpPr>
          <p:cNvPr id="4" name="Rectangle 1"/>
          <p:cNvSpPr>
            <a:spLocks noChangeArrowheads="1"/>
          </p:cNvSpPr>
          <p:nvPr/>
        </p:nvSpPr>
        <p:spPr bwMode="auto">
          <a:xfrm>
            <a:off x="441980" y="1222185"/>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Write-off rates of consumer credit compared to change in unemployment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3032" y="1613545"/>
            <a:ext cx="4483609" cy="4832396"/>
          </a:xfrm>
          <a:prstGeom prst="rect">
            <a:avLst/>
          </a:prstGeom>
        </p:spPr>
      </p:pic>
    </p:spTree>
    <p:extLst>
      <p:ext uri="{BB962C8B-B14F-4D97-AF65-F5344CB8AC3E}">
        <p14:creationId xmlns:p14="http://schemas.microsoft.com/office/powerpoint/2010/main" val="851634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045662"/>
            <a:ext cx="11277600" cy="364174"/>
          </a:xfrm>
        </p:spPr>
        <p:txBody>
          <a:bodyPr/>
          <a:lstStyle/>
          <a:p>
            <a:r>
              <a:rPr lang="en-GB" altLang="en-US" dirty="0" smtClean="0"/>
              <a:t>Chart B.4 </a:t>
            </a:r>
            <a:r>
              <a:rPr lang="en-GB" b="0" dirty="0"/>
              <a:t>The tail of highly indebted households with a mortgage is increasing 	</a:t>
            </a:r>
            <a:br>
              <a:rPr lang="en-GB" b="0" dirty="0"/>
            </a:br>
            <a:r>
              <a:rPr lang="en-GB" b="0" dirty="0"/>
              <a:t>	</a:t>
            </a:r>
            <a:br>
              <a:rPr lang="en-GB" b="0" dirty="0"/>
            </a:br>
            <a:r>
              <a:rPr lang="en-GB" b="0" dirty="0"/>
              <a:t>	</a:t>
            </a:r>
          </a:p>
        </p:txBody>
      </p:sp>
      <p:sp>
        <p:nvSpPr>
          <p:cNvPr id="9" name="TextBox 8"/>
          <p:cNvSpPr txBox="1"/>
          <p:nvPr/>
        </p:nvSpPr>
        <p:spPr>
          <a:xfrm>
            <a:off x="2829464" y="6402852"/>
            <a:ext cx="6502632" cy="338554"/>
          </a:xfrm>
          <a:prstGeom prst="rect">
            <a:avLst/>
          </a:prstGeom>
          <a:noFill/>
        </p:spPr>
        <p:txBody>
          <a:bodyPr wrap="square" rtlCol="0">
            <a:spAutoFit/>
          </a:bodyPr>
          <a:lstStyle/>
          <a:p>
            <a:pPr algn="ctr"/>
            <a:r>
              <a:rPr lang="en-GB" sz="800" dirty="0"/>
              <a:t>Sources: British Household Panel Survey/Understanding Society (BHPS/US), NMG Consulting</a:t>
            </a:r>
          </a:p>
          <a:p>
            <a:pPr algn="ctr"/>
            <a:r>
              <a:rPr lang="en-GB" sz="800" dirty="0"/>
              <a:t>survey and Bank calculations.</a:t>
            </a:r>
          </a:p>
        </p:txBody>
      </p:sp>
      <p:sp>
        <p:nvSpPr>
          <p:cNvPr id="4" name="Rectangle 1"/>
          <p:cNvSpPr>
            <a:spLocks noChangeArrowheads="1"/>
          </p:cNvSpPr>
          <p:nvPr/>
        </p:nvSpPr>
        <p:spPr bwMode="auto">
          <a:xfrm>
            <a:off x="441980" y="1222185"/>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Percentage of households with mortgage DSRs at or above 40</a:t>
            </a:r>
            <a:r>
              <a:rPr lang="en-GB" sz="1800" dirty="0" smtClean="0"/>
              <a:t>%</a:t>
            </a:r>
            <a:r>
              <a:rPr lang="en-GB" sz="1800" baseline="30000" dirty="0" smtClean="0"/>
              <a:t>(</a:t>
            </a:r>
            <a:r>
              <a:rPr lang="en-GB" sz="1800" baseline="30000" dirty="0"/>
              <a:t>a)(b)(c)</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2821" y="1726926"/>
            <a:ext cx="4684295" cy="4559683"/>
          </a:xfrm>
          <a:prstGeom prst="rect">
            <a:avLst/>
          </a:prstGeom>
        </p:spPr>
      </p:pic>
    </p:spTree>
    <p:extLst>
      <p:ext uri="{BB962C8B-B14F-4D97-AF65-F5344CB8AC3E}">
        <p14:creationId xmlns:p14="http://schemas.microsoft.com/office/powerpoint/2010/main" val="3774388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285465"/>
            <a:ext cx="11277600" cy="364174"/>
          </a:xfrm>
        </p:spPr>
        <p:txBody>
          <a:bodyPr/>
          <a:lstStyle/>
          <a:p>
            <a:r>
              <a:rPr lang="en-GB" altLang="en-US" dirty="0" smtClean="0"/>
              <a:t>Chart B.5 </a:t>
            </a:r>
            <a:r>
              <a:rPr lang="en-GB" b="0" dirty="0"/>
              <a:t>Mortgagors with payment holidays were less likely to cut spending 	</a:t>
            </a:r>
            <a:br>
              <a:rPr lang="en-GB" b="0" dirty="0"/>
            </a:br>
            <a:r>
              <a:rPr lang="en-GB" b="0" dirty="0"/>
              <a:t/>
            </a:r>
            <a:br>
              <a:rPr lang="en-GB" b="0" dirty="0"/>
            </a:br>
            <a:r>
              <a:rPr lang="en-GB" b="0" dirty="0"/>
              <a:t>	</a:t>
            </a:r>
            <a:br>
              <a:rPr lang="en-GB" b="0" dirty="0"/>
            </a:br>
            <a:r>
              <a:rPr lang="en-GB" b="0" dirty="0"/>
              <a: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NMG Consulting survey and Bank calculations..</a:t>
            </a:r>
          </a:p>
        </p:txBody>
      </p:sp>
      <p:sp>
        <p:nvSpPr>
          <p:cNvPr id="4" name="Rectangle 1"/>
          <p:cNvSpPr>
            <a:spLocks noChangeArrowheads="1"/>
          </p:cNvSpPr>
          <p:nvPr/>
        </p:nvSpPr>
        <p:spPr bwMode="auto">
          <a:xfrm>
            <a:off x="441980" y="1222185"/>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Changes in income/spending due to Covid-19, reported in the April NMG </a:t>
            </a:r>
            <a:r>
              <a:rPr lang="en-GB" sz="1800" dirty="0" smtClean="0"/>
              <a:t>survey</a:t>
            </a:r>
            <a:r>
              <a:rPr lang="en-GB" sz="1800" baseline="30000" dirty="0" smtClean="0"/>
              <a:t>(a</a:t>
            </a:r>
            <a:r>
              <a:rPr lang="en-GB" sz="1800" baseline="30000" dirty="0"/>
              <a:t>)</a:t>
            </a:r>
            <a:endParaRPr lang="en-GB" altLang="en-US" sz="1800" baseline="300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2871" y="1649639"/>
            <a:ext cx="5015817" cy="4419877"/>
          </a:xfrm>
          <a:prstGeom prst="rect">
            <a:avLst/>
          </a:prstGeom>
        </p:spPr>
      </p:pic>
    </p:spTree>
    <p:extLst>
      <p:ext uri="{BB962C8B-B14F-4D97-AF65-F5344CB8AC3E}">
        <p14:creationId xmlns:p14="http://schemas.microsoft.com/office/powerpoint/2010/main" val="37147204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1980" y="1576098"/>
            <a:ext cx="11277600" cy="364174"/>
          </a:xfrm>
        </p:spPr>
        <p:txBody>
          <a:bodyPr/>
          <a:lstStyle/>
          <a:p>
            <a:r>
              <a:rPr lang="en-GB" altLang="en-US" dirty="0" smtClean="0"/>
              <a:t>Chart B.6 </a:t>
            </a:r>
            <a:r>
              <a:rPr lang="en-GB" b="0" dirty="0"/>
              <a:t>Many payment holidays appear to have been taken out on a precautionary basis 	</a:t>
            </a:r>
            <a:br>
              <a:rPr lang="en-GB" b="0" dirty="0"/>
            </a:br>
            <a:r>
              <a:rPr lang="en-GB" b="0" dirty="0"/>
              <a:t/>
            </a:r>
            <a:br>
              <a:rPr lang="en-GB" b="0" dirty="0"/>
            </a:br>
            <a:r>
              <a:rPr lang="en-GB" b="0" dirty="0"/>
              <a:t/>
            </a:r>
            <a:br>
              <a:rPr lang="en-GB" b="0" dirty="0"/>
            </a:br>
            <a:r>
              <a:rPr lang="en-GB" b="0" dirty="0"/>
              <a:t>	</a:t>
            </a:r>
            <a:br>
              <a:rPr lang="en-GB" b="0" dirty="0"/>
            </a:br>
            <a:r>
              <a:rPr lang="en-GB" b="0" dirty="0"/>
              <a:t>	</a:t>
            </a:r>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British Household Panel Survey/Understanding Society (BHPS/US) and Bank calculations.</a:t>
            </a:r>
          </a:p>
        </p:txBody>
      </p:sp>
      <p:sp>
        <p:nvSpPr>
          <p:cNvPr id="4" name="Rectangle 1"/>
          <p:cNvSpPr>
            <a:spLocks noChangeArrowheads="1"/>
          </p:cNvSpPr>
          <p:nvPr/>
        </p:nvSpPr>
        <p:spPr bwMode="auto">
          <a:xfrm>
            <a:off x="441980" y="1222185"/>
            <a:ext cx="11277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Percentage of households taking out payment holidays, by earnings </a:t>
            </a:r>
            <a:r>
              <a:rPr lang="en-GB" sz="1800" dirty="0" smtClean="0"/>
              <a:t>change</a:t>
            </a:r>
            <a:r>
              <a:rPr lang="en-GB" sz="1800" baseline="30000" dirty="0" smtClean="0"/>
              <a:t>(a</a:t>
            </a:r>
            <a:r>
              <a:rPr lang="en-GB" sz="1800" baseline="30000" dirty="0"/>
              <a:t>)</a:t>
            </a:r>
            <a:endParaRPr lang="en-GB" altLang="en-US" sz="1800" baseline="30000"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2187" y="1758185"/>
            <a:ext cx="4777185" cy="4472376"/>
          </a:xfrm>
          <a:prstGeom prst="rect">
            <a:avLst/>
          </a:prstGeom>
        </p:spPr>
      </p:pic>
    </p:spTree>
    <p:extLst>
      <p:ext uri="{BB962C8B-B14F-4D97-AF65-F5344CB8AC3E}">
        <p14:creationId xmlns:p14="http://schemas.microsoft.com/office/powerpoint/2010/main" val="896996180"/>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1096</TotalTime>
  <Words>802</Words>
  <Application>Microsoft Office PowerPoint</Application>
  <PresentationFormat>Widescreen</PresentationFormat>
  <Paragraphs>49</Paragraphs>
  <Slides>7</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Bank LINKS Template</vt:lpstr>
      <vt:lpstr>PowerPoint Presentation</vt:lpstr>
      <vt:lpstr>Chart B.1 The tail of highly indebted households with consumer credit has fallen since the global financial crisis  </vt:lpstr>
      <vt:lpstr>Chart B.2 Higher DSRs are also associated with arrears on consumer credit and mortgage debt    </vt:lpstr>
      <vt:lpstr>Chart B.3 Write-offs have historically increased with the unemployment rate      </vt:lpstr>
      <vt:lpstr>Chart B.4 The tail of highly indebted households with a mortgage is increasing      </vt:lpstr>
      <vt:lpstr>Chart B.5 Mortgagors with payment holidays were less likely to cut spending       </vt:lpstr>
      <vt:lpstr>Chart B.6 Many payment holidays appear to have been taken out on a precautionary basis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Rosie Munroe</cp:lastModifiedBy>
  <cp:revision>249</cp:revision>
  <dcterms:created xsi:type="dcterms:W3CDTF">2019-04-05T13:20:41Z</dcterms:created>
  <dcterms:modified xsi:type="dcterms:W3CDTF">2020-08-11T09:14:07Z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