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9"/>
  </p:notesMasterIdLst>
  <p:sldIdLst>
    <p:sldId id="364" r:id="rId2"/>
    <p:sldId id="366" r:id="rId3"/>
    <p:sldId id="367" r:id="rId4"/>
    <p:sldId id="368" r:id="rId5"/>
    <p:sldId id="369" r:id="rId6"/>
    <p:sldId id="370" r:id="rId7"/>
    <p:sldId id="371"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62596" autoAdjust="0"/>
  </p:normalViewPr>
  <p:slideViewPr>
    <p:cSldViewPr snapToGrid="0" showGuides="1">
      <p:cViewPr varScale="1">
        <p:scale>
          <a:sx n="60" d="100"/>
          <a:sy n="60" d="100"/>
        </p:scale>
        <p:origin x="76" y="496"/>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11/12/2020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Tx/>
              <a:buAutoNum type="alphaLcParenBoth"/>
              <a:tabLst/>
              <a:defRPr/>
            </a:pPr>
            <a:r>
              <a:rPr lang="en-GB" sz="1200" b="0" i="0" u="none" strike="noStrike" kern="1200" baseline="0" dirty="0" smtClean="0">
                <a:solidFill>
                  <a:schemeClr val="tx1"/>
                </a:solidFill>
                <a:latin typeface="+mn-lt"/>
                <a:ea typeface="+mn-ea"/>
                <a:cs typeface="+mn-cs"/>
              </a:rPr>
              <a:t>Spreads over swap rates of equivalent maturity. Data are not seasonally adjusted. The Bank’s quoted rates series are weighted monthly average rates advertised by all UK banks and building societies with products meeting the specific criteria. In February 2019 the method used to calculate these data was changed. More information is available on the </a:t>
            </a:r>
            <a:r>
              <a:rPr lang="en-GB" sz="1200" b="0" i="0" u="sng" strike="noStrike" kern="1200" baseline="0" dirty="0" smtClean="0">
                <a:solidFill>
                  <a:schemeClr val="tx1"/>
                </a:solidFill>
                <a:latin typeface="+mn-lt"/>
                <a:ea typeface="+mn-ea"/>
                <a:cs typeface="+mn-cs"/>
              </a:rPr>
              <a:t>Bank’s website</a:t>
            </a:r>
            <a:r>
              <a:rPr lang="en-GB" sz="1200" b="0" i="0" u="none" strike="noStrike" kern="1200" baseline="0" dirty="0" smtClean="0">
                <a:solidFill>
                  <a:schemeClr val="tx1"/>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smtClean="0">
                <a:solidFill>
                  <a:schemeClr val="tx1"/>
                </a:solidFill>
                <a:latin typeface="+mn-lt"/>
                <a:ea typeface="+mn-ea"/>
                <a:cs typeface="+mn-cs"/>
              </a:rPr>
              <a:t>	</a:t>
            </a:r>
          </a:p>
          <a:p>
            <a:pPr marL="228600" marR="0" lvl="0" indent="-228600" algn="l" defTabSz="914400" rtl="0" eaLnBrk="1" fontAlgn="auto" latinLnBrk="0" hangingPunct="1">
              <a:lnSpc>
                <a:spcPct val="100000"/>
              </a:lnSpc>
              <a:spcBef>
                <a:spcPts val="0"/>
              </a:spcBef>
              <a:spcAft>
                <a:spcPts val="0"/>
              </a:spcAft>
              <a:buClrTx/>
              <a:buSzTx/>
              <a:buFontTx/>
              <a:buAutoNum type="alphaLcParenBoth"/>
              <a:tabLst/>
              <a:defRPr/>
            </a:pPr>
            <a:endParaRPr lang="en-GB" sz="1200" b="0" i="0" u="none" strike="noStrike" kern="1200" baseline="0" dirty="0" smtClean="0">
              <a:solidFill>
                <a:schemeClr val="tx1"/>
              </a:solidFill>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Tx/>
              <a:buAutoNum type="alphaLcParenBoth"/>
              <a:tabLst/>
              <a:defRPr/>
            </a:pPr>
            <a:endParaRPr lang="en-GB" sz="1200" b="0" i="0" u="none" strike="noStrike" kern="1200" baseline="0" dirty="0" smtClean="0">
              <a:solidFill>
                <a:schemeClr val="tx1"/>
              </a:solidFill>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40090574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R"/>
            </a:pPr>
            <a:r>
              <a:rPr lang="en-GB" sz="1200" b="0" i="0" u="none" strike="noStrike" kern="1200" baseline="0" dirty="0" smtClean="0">
                <a:solidFill>
                  <a:schemeClr val="tx1"/>
                </a:solidFill>
                <a:latin typeface="+mn-lt"/>
                <a:ea typeface="+mn-ea"/>
                <a:cs typeface="+mn-cs"/>
              </a:rPr>
              <a:t>The Product Sales Data includes regulated mortgage contracts only. LTI ratio calculated as loan value divided by the total reported gross income for all named borrowers. Chart excludes lifetime mortgages, second charge mortgages, advances for business purposes and </a:t>
            </a:r>
            <a:r>
              <a:rPr lang="en-GB" sz="1200" b="0" i="0" u="none" strike="noStrike" kern="1200" baseline="0" dirty="0" err="1" smtClean="0">
                <a:solidFill>
                  <a:schemeClr val="tx1"/>
                </a:solidFill>
                <a:latin typeface="+mn-lt"/>
                <a:ea typeface="+mn-ea"/>
                <a:cs typeface="+mn-cs"/>
              </a:rPr>
              <a:t>remortgages</a:t>
            </a:r>
            <a:r>
              <a:rPr lang="en-GB" sz="1200" b="0" i="0" u="none" strike="noStrike" kern="1200" baseline="0" dirty="0" smtClean="0">
                <a:solidFill>
                  <a:schemeClr val="tx1"/>
                </a:solidFill>
                <a:latin typeface="+mn-lt"/>
                <a:ea typeface="+mn-ea"/>
                <a:cs typeface="+mn-cs"/>
              </a:rPr>
              <a:t> with no change in amount borrowed. </a:t>
            </a:r>
          </a:p>
          <a:p>
            <a:pPr marL="228600" indent="-228600">
              <a:buAutoNum type="alphaLcParenR"/>
            </a:pPr>
            <a:r>
              <a:rPr lang="en-GB" sz="1200" b="0" i="0" u="none" strike="noStrike" kern="1200" baseline="0" dirty="0" smtClean="0">
                <a:solidFill>
                  <a:schemeClr val="tx1"/>
                </a:solidFill>
                <a:latin typeface="+mn-lt"/>
                <a:ea typeface="+mn-ea"/>
                <a:cs typeface="+mn-cs"/>
              </a:rPr>
              <a:t>Includes loans to first-time buyers, and council/registered social tenants exercising their right to buy. </a:t>
            </a:r>
          </a:p>
          <a:p>
            <a:pPr marL="228600" indent="-228600">
              <a:buAutoNum type="alphaLcParenR"/>
            </a:pPr>
            <a:r>
              <a:rPr lang="en-GB" sz="1200" b="0" i="0" u="none" strike="noStrike" kern="1200" baseline="0" dirty="0" smtClean="0">
                <a:solidFill>
                  <a:schemeClr val="tx1"/>
                </a:solidFill>
                <a:latin typeface="+mn-lt"/>
                <a:ea typeface="+mn-ea"/>
                <a:cs typeface="+mn-cs"/>
              </a:rPr>
              <a:t>Data include regulated mortgage contracts only, and therefore exclude other regulated home finance products such as home purchase plans and home reversions, and unregulated products such as buy-to-let mortgages. </a:t>
            </a:r>
          </a:p>
          <a:p>
            <a:r>
              <a:rPr lang="en-GB" sz="1200" b="0" i="0" u="none" strike="noStrike" kern="1200" baseline="0" dirty="0" smtClean="0">
                <a:solidFill>
                  <a:schemeClr val="tx1"/>
                </a:solidFill>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21870178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R"/>
            </a:pPr>
            <a:r>
              <a:rPr lang="en-GB" sz="1200" b="0" i="0" u="none" strike="noStrike" kern="1200" baseline="0" dirty="0" smtClean="0">
                <a:solidFill>
                  <a:schemeClr val="tx1"/>
                </a:solidFill>
                <a:latin typeface="+mn-lt"/>
                <a:ea typeface="+mn-ea"/>
                <a:cs typeface="+mn-cs"/>
              </a:rPr>
              <a:t>The Product Sales Data includes regulated mortgage contracts only, and therefore excludes other regulated home finance products such as home purchase plans and home reversions, and unregulated products such as buy-to-let mortgages. </a:t>
            </a:r>
          </a:p>
          <a:p>
            <a:pPr marL="228600" indent="-228600">
              <a:buAutoNum type="alphaLcParenR"/>
            </a:pPr>
            <a:r>
              <a:rPr lang="en-GB" sz="1200" b="0" i="0" u="none" strike="noStrike" kern="1200" baseline="0" dirty="0" smtClean="0">
                <a:solidFill>
                  <a:schemeClr val="tx1"/>
                </a:solidFill>
                <a:latin typeface="+mn-lt"/>
                <a:ea typeface="+mn-ea"/>
                <a:cs typeface="+mn-cs"/>
              </a:rPr>
              <a:t>UK regions defined using ONS postcode directory. House price to income ratios are calculated for each first-time buyer mortgage in the FCA Product Sales Data that was completed in 2019. This chart summarises the distribution of house price to income ratios within each UK region. 	</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17868218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Tx/>
              <a:buAutoNum type="alphaLcParenR"/>
              <a:tabLst/>
              <a:defRPr/>
            </a:pPr>
            <a:r>
              <a:rPr lang="en-GB" sz="1200" b="0" i="0" u="none" strike="noStrike" kern="1200" baseline="0" dirty="0" smtClean="0">
                <a:solidFill>
                  <a:schemeClr val="tx1"/>
                </a:solidFill>
                <a:latin typeface="+mn-lt"/>
                <a:ea typeface="+mn-ea"/>
                <a:cs typeface="+mn-cs"/>
              </a:rPr>
              <a:t>Seasonally adjusted approvals for sterling loans secured on dwellings, net of cancellations. The split of approvals by borrower type is based on UK Finance mortgage completions data.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smtClean="0">
              <a:solidFill>
                <a:schemeClr val="tx1"/>
              </a:solidFill>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37526682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Tx/>
              <a:buAutoNum type="alphaLcParenR"/>
              <a:tabLst/>
              <a:defRPr/>
            </a:pPr>
            <a:r>
              <a:rPr lang="en-GB" sz="1200" b="0" i="0" u="none" strike="noStrike" kern="1200" baseline="0" dirty="0" smtClean="0">
                <a:solidFill>
                  <a:schemeClr val="tx1"/>
                </a:solidFill>
                <a:latin typeface="+mn-lt"/>
                <a:ea typeface="+mn-ea"/>
                <a:cs typeface="+mn-cs"/>
              </a:rPr>
              <a:t>The series are calculated using risk-neutral probability distributions implied by options on sterling interest rate swaps. For further information on how option-implied distributions are derived, see </a:t>
            </a:r>
            <a:r>
              <a:rPr lang="en-GB" sz="1200" b="0" i="0" u="sng" strike="noStrike" kern="1200" baseline="0" dirty="0" smtClean="0">
                <a:solidFill>
                  <a:schemeClr val="tx1"/>
                </a:solidFill>
                <a:latin typeface="+mn-lt"/>
                <a:ea typeface="+mn-ea"/>
                <a:cs typeface="+mn-cs"/>
              </a:rPr>
              <a:t>Recent developments in extracting information from options markets. </a:t>
            </a:r>
            <a:r>
              <a:rPr lang="en-GB" sz="1200" b="0" i="0" u="none" strike="noStrike" kern="1200" baseline="0" dirty="0" smtClean="0">
                <a:solidFill>
                  <a:schemeClr val="tx1"/>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smtClean="0">
              <a:solidFill>
                <a:schemeClr val="tx1"/>
              </a:solidFill>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5304773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The deposit rate series refers to time deposits. The reversion rate series is a weighted average of quoted rates across lenders using constant market shares. Initial rates and deposit rates are average quoted rates across lenders. </a:t>
            </a:r>
          </a:p>
          <a:p>
            <a:pPr marL="228600" indent="-228600">
              <a:buAutoNum type="alphaLcParenBoth"/>
            </a:pPr>
            <a:r>
              <a:rPr lang="en-GB" sz="1200" b="0" i="0" u="none" strike="noStrike" kern="1200" baseline="0" dirty="0" smtClean="0">
                <a:solidFill>
                  <a:schemeClr val="tx1"/>
                </a:solidFill>
                <a:latin typeface="+mn-lt"/>
                <a:ea typeface="+mn-ea"/>
                <a:cs typeface="+mn-cs"/>
              </a:rPr>
              <a:t>The weighted average of quoted rates series is a weighted average of quoted mortgage rates, using 90% LTV two-year fixed rate mortgages and 75% LTV tracker, two and five-year fixed-rate mortgages. The tracker product has been held constant since March 2020, when it was temporarily discontinued due to too few lenders advertising the product. FCA Product Sales Data includes regulated mortgage contracts only. 	</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7</a:t>
            </a:fld>
            <a:endParaRPr lang="en-GB"/>
          </a:p>
        </p:txBody>
      </p:sp>
    </p:spTree>
    <p:extLst>
      <p:ext uri="{BB962C8B-B14F-4D97-AF65-F5344CB8AC3E}">
        <p14:creationId xmlns:p14="http://schemas.microsoft.com/office/powerpoint/2010/main" val="18747332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smtClean="0"/>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smtClean="0"/>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Large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a:t>
            </a:r>
            <a:br>
              <a:rPr lang="en-US" dirty="0" smtClean="0"/>
            </a:br>
            <a:r>
              <a:rPr lang="en-US" dirty="0" smtClean="0"/>
              <a:t>(Calibri 28pt): click to add text</a:t>
            </a:r>
          </a:p>
          <a:p>
            <a:pPr lvl="1"/>
            <a:r>
              <a:rPr lang="en-US" dirty="0" smtClean="0"/>
              <a:t>Subtitle </a:t>
            </a:r>
            <a:br>
              <a:rPr lang="en-US" dirty="0" smtClean="0"/>
            </a:br>
            <a:r>
              <a:rPr lang="en-US" dirty="0" smtClean="0"/>
              <a:t>(Calibri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smtClean="0"/>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smtClean="0"/>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11/12/2020</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smtClean="0"/>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smtClean="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smtClean="0"/>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smtClean="0"/>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smtClean="0"/>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smtClean="0"/>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slide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Small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Medium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11/12/2020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11/12/2020</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altLang="en-US" dirty="0">
                <a:solidFill>
                  <a:srgbClr val="660066"/>
                </a:solidFill>
              </a:rPr>
              <a:t>The </a:t>
            </a:r>
            <a:r>
              <a:rPr lang="en-GB" altLang="en-US" dirty="0" smtClean="0">
                <a:solidFill>
                  <a:srgbClr val="660066"/>
                </a:solidFill>
              </a:rPr>
              <a:t>UK </a:t>
            </a:r>
            <a:r>
              <a:rPr lang="en-GB" altLang="en-US" smtClean="0">
                <a:solidFill>
                  <a:srgbClr val="660066"/>
                </a:solidFill>
              </a:rPr>
              <a:t>mortgage market </a:t>
            </a:r>
            <a:endParaRPr lang="en-GB" dirty="0"/>
          </a:p>
        </p:txBody>
      </p:sp>
    </p:spTree>
    <p:extLst>
      <p:ext uri="{BB962C8B-B14F-4D97-AF65-F5344CB8AC3E}">
        <p14:creationId xmlns:p14="http://schemas.microsoft.com/office/powerpoint/2010/main" val="18770276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Chart 4.1: Mortgage spreads have increased, particularly at high LTVs</a:t>
            </a:r>
            <a:endParaRPr lang="en-GB" dirty="0"/>
          </a:p>
        </p:txBody>
      </p:sp>
      <p:sp>
        <p:nvSpPr>
          <p:cNvPr id="6" name="TextBox 5"/>
          <p:cNvSpPr txBox="1"/>
          <p:nvPr/>
        </p:nvSpPr>
        <p:spPr>
          <a:xfrm>
            <a:off x="381000" y="1429572"/>
            <a:ext cx="11117580" cy="369332"/>
          </a:xfrm>
          <a:prstGeom prst="rect">
            <a:avLst/>
          </a:prstGeom>
          <a:noFill/>
        </p:spPr>
        <p:txBody>
          <a:bodyPr wrap="square" rtlCol="0">
            <a:spAutoFit/>
          </a:bodyPr>
          <a:lstStyle/>
          <a:p>
            <a:r>
              <a:rPr lang="en-GB" dirty="0"/>
              <a:t>Spreads on selected fixed-rate owner-occupier </a:t>
            </a:r>
            <a:r>
              <a:rPr lang="en-GB" dirty="0" smtClean="0"/>
              <a:t>mortgages</a:t>
            </a:r>
            <a:r>
              <a:rPr lang="en-GB" baseline="30000" dirty="0" smtClean="0"/>
              <a:t>(a</a:t>
            </a:r>
            <a:r>
              <a:rPr lang="en-GB" baseline="30000" dirty="0"/>
              <a:t>)</a:t>
            </a:r>
          </a:p>
        </p:txBody>
      </p:sp>
      <p:sp>
        <p:nvSpPr>
          <p:cNvPr id="12" name="Rectangle 11"/>
          <p:cNvSpPr/>
          <p:nvPr/>
        </p:nvSpPr>
        <p:spPr>
          <a:xfrm>
            <a:off x="3695343" y="6368913"/>
            <a:ext cx="4801314" cy="246221"/>
          </a:xfrm>
          <a:prstGeom prst="rect">
            <a:avLst/>
          </a:prstGeom>
        </p:spPr>
        <p:txBody>
          <a:bodyPr wrap="none">
            <a:spAutoFit/>
          </a:bodyPr>
          <a:lstStyle/>
          <a:p>
            <a:r>
              <a:rPr lang="en-GB" sz="1000" dirty="0">
                <a:solidFill>
                  <a:srgbClr val="000000"/>
                </a:solidFill>
                <a:latin typeface="Calibri" panose="020F0502020204030204" pitchFamily="34" charset="0"/>
              </a:rPr>
              <a:t>Sources: Bank of England, Bloomberg Finance L.P. and Bank calculations. </a:t>
            </a:r>
            <a:r>
              <a:rPr lang="en-GB" sz="800" dirty="0">
                <a:solidFill>
                  <a:srgbClr val="000000"/>
                </a:solidFill>
                <a:latin typeface="Calibri" panose="020F0502020204030204" pitchFamily="34" charset="0"/>
              </a:rPr>
              <a:t>	</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34351" y="1785652"/>
            <a:ext cx="5309937" cy="4403850"/>
          </a:xfrm>
          <a:prstGeom prst="rect">
            <a:avLst/>
          </a:prstGeom>
        </p:spPr>
      </p:pic>
    </p:spTree>
    <p:extLst>
      <p:ext uri="{BB962C8B-B14F-4D97-AF65-F5344CB8AC3E}">
        <p14:creationId xmlns:p14="http://schemas.microsoft.com/office/powerpoint/2010/main" val="26268678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Chart 4.2: There has been an uptick in the share </a:t>
            </a:r>
            <a:r>
              <a:rPr lang="en-GB" dirty="0" smtClean="0"/>
              <a:t>of new </a:t>
            </a:r>
            <a:r>
              <a:rPr lang="en-GB" dirty="0"/>
              <a:t>lending at high LTI ratios</a:t>
            </a:r>
          </a:p>
        </p:txBody>
      </p:sp>
      <p:sp>
        <p:nvSpPr>
          <p:cNvPr id="4" name="TextBox 3"/>
          <p:cNvSpPr txBox="1"/>
          <p:nvPr/>
        </p:nvSpPr>
        <p:spPr>
          <a:xfrm>
            <a:off x="365760" y="1416428"/>
            <a:ext cx="11277600" cy="369332"/>
          </a:xfrm>
          <a:prstGeom prst="rect">
            <a:avLst/>
          </a:prstGeom>
          <a:noFill/>
        </p:spPr>
        <p:txBody>
          <a:bodyPr wrap="square" rtlCol="0">
            <a:spAutoFit/>
          </a:bodyPr>
          <a:lstStyle/>
          <a:p>
            <a:r>
              <a:rPr lang="en-GB" dirty="0"/>
              <a:t>Share of new mortgage lending at selected LTI </a:t>
            </a:r>
            <a:r>
              <a:rPr lang="en-GB" dirty="0" smtClean="0"/>
              <a:t>ratios</a:t>
            </a:r>
            <a:r>
              <a:rPr lang="en-GB" baseline="30000" dirty="0" smtClean="0"/>
              <a:t>(a</a:t>
            </a:r>
            <a:r>
              <a:rPr lang="en-GB" baseline="30000" dirty="0"/>
              <a:t>)(b)(c)</a:t>
            </a:r>
          </a:p>
        </p:txBody>
      </p:sp>
      <p:sp>
        <p:nvSpPr>
          <p:cNvPr id="7" name="Rectangle 6"/>
          <p:cNvSpPr/>
          <p:nvPr/>
        </p:nvSpPr>
        <p:spPr>
          <a:xfrm>
            <a:off x="3695343" y="6253660"/>
            <a:ext cx="4801314" cy="246221"/>
          </a:xfrm>
          <a:prstGeom prst="rect">
            <a:avLst/>
          </a:prstGeom>
        </p:spPr>
        <p:txBody>
          <a:bodyPr wrap="none">
            <a:spAutoFit/>
          </a:bodyPr>
          <a:lstStyle/>
          <a:p>
            <a:r>
              <a:rPr lang="en-GB" sz="1000" dirty="0">
                <a:solidFill>
                  <a:srgbClr val="000000"/>
                </a:solidFill>
                <a:latin typeface="Calibri" panose="020F0502020204030204" pitchFamily="34" charset="0"/>
              </a:rPr>
              <a:t>Sources: Bank of England, FCA Product Sales Data and Bank calculations. </a:t>
            </a:r>
            <a:r>
              <a:rPr lang="en-GB" sz="800" dirty="0">
                <a:solidFill>
                  <a:srgbClr val="000000"/>
                </a:solidFill>
                <a:latin typeface="Calibri" panose="020F0502020204030204" pitchFamily="34" charset="0"/>
              </a:rPr>
              <a:t>	</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36016" y="1903264"/>
            <a:ext cx="4737088" cy="4232892"/>
          </a:xfrm>
          <a:prstGeom prst="rect">
            <a:avLst/>
          </a:prstGeom>
        </p:spPr>
      </p:pic>
    </p:spTree>
    <p:extLst>
      <p:ext uri="{BB962C8B-B14F-4D97-AF65-F5344CB8AC3E}">
        <p14:creationId xmlns:p14="http://schemas.microsoft.com/office/powerpoint/2010/main" val="23661882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Chart 4.3: House price to income ratios for </a:t>
            </a:r>
            <a:r>
              <a:rPr lang="en-GB" dirty="0" smtClean="0"/>
              <a:t>first-time buyers </a:t>
            </a:r>
            <a:r>
              <a:rPr lang="en-GB" dirty="0"/>
              <a:t>are relatively higher in London</a:t>
            </a:r>
          </a:p>
        </p:txBody>
      </p:sp>
      <p:sp>
        <p:nvSpPr>
          <p:cNvPr id="4" name="TextBox 3"/>
          <p:cNvSpPr txBox="1"/>
          <p:nvPr/>
        </p:nvSpPr>
        <p:spPr>
          <a:xfrm>
            <a:off x="381000" y="1469172"/>
            <a:ext cx="11277600" cy="369332"/>
          </a:xfrm>
          <a:prstGeom prst="rect">
            <a:avLst/>
          </a:prstGeom>
          <a:noFill/>
        </p:spPr>
        <p:txBody>
          <a:bodyPr wrap="square" rtlCol="0">
            <a:spAutoFit/>
          </a:bodyPr>
          <a:lstStyle/>
          <a:p>
            <a:r>
              <a:rPr lang="en-GB" dirty="0"/>
              <a:t>Interquartile range of house price to income ratios for first-time buyer mortgages completed in 2019, by UK </a:t>
            </a:r>
            <a:r>
              <a:rPr lang="en-GB" dirty="0" smtClean="0"/>
              <a:t>region </a:t>
            </a:r>
            <a:r>
              <a:rPr lang="en-GB" baseline="30000" dirty="0" smtClean="0"/>
              <a:t>(a</a:t>
            </a:r>
            <a:r>
              <a:rPr lang="en-GB" baseline="30000" dirty="0"/>
              <a:t>)(b) </a:t>
            </a:r>
            <a:endParaRPr lang="en-GB" dirty="0"/>
          </a:p>
        </p:txBody>
      </p:sp>
      <p:sp>
        <p:nvSpPr>
          <p:cNvPr id="6" name="Rectangle 5"/>
          <p:cNvSpPr/>
          <p:nvPr/>
        </p:nvSpPr>
        <p:spPr>
          <a:xfrm>
            <a:off x="4157005" y="6277045"/>
            <a:ext cx="3877985" cy="246221"/>
          </a:xfrm>
          <a:prstGeom prst="rect">
            <a:avLst/>
          </a:prstGeom>
        </p:spPr>
        <p:txBody>
          <a:bodyPr wrap="none">
            <a:spAutoFit/>
          </a:bodyPr>
          <a:lstStyle/>
          <a:p>
            <a:r>
              <a:rPr lang="en-GB" sz="1000" dirty="0">
                <a:solidFill>
                  <a:srgbClr val="000000"/>
                </a:solidFill>
                <a:latin typeface="Calibri" panose="020F0502020204030204" pitchFamily="34" charset="0"/>
              </a:rPr>
              <a:t>Sources: FCA Product Sales Data, ONS and Bank calculations. </a:t>
            </a:r>
            <a:r>
              <a:rPr lang="en-GB" sz="800" dirty="0">
                <a:solidFill>
                  <a:srgbClr val="000000"/>
                </a:solidFill>
                <a:latin typeface="Calibri" panose="020F0502020204030204" pitchFamily="34" charset="0"/>
              </a:rPr>
              <a:t>	</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40505" y="1838504"/>
            <a:ext cx="5115327" cy="4356395"/>
          </a:xfrm>
          <a:prstGeom prst="rect">
            <a:avLst/>
          </a:prstGeom>
        </p:spPr>
      </p:pic>
    </p:spTree>
    <p:extLst>
      <p:ext uri="{BB962C8B-B14F-4D97-AF65-F5344CB8AC3E}">
        <p14:creationId xmlns:p14="http://schemas.microsoft.com/office/powerpoint/2010/main" val="37999630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1368" y="232611"/>
            <a:ext cx="11277600" cy="912814"/>
          </a:xfrm>
        </p:spPr>
        <p:txBody>
          <a:bodyPr/>
          <a:lstStyle/>
          <a:p>
            <a:r>
              <a:rPr lang="en-GB" dirty="0"/>
              <a:t>Chart 4.4: Mortgage approvals have </a:t>
            </a:r>
            <a:r>
              <a:rPr lang="en-GB" dirty="0" smtClean="0"/>
              <a:t>recovered strongly</a:t>
            </a:r>
            <a:endParaRPr lang="en-GB" dirty="0"/>
          </a:p>
        </p:txBody>
      </p:sp>
      <p:sp>
        <p:nvSpPr>
          <p:cNvPr id="4" name="TextBox 3"/>
          <p:cNvSpPr txBox="1"/>
          <p:nvPr/>
        </p:nvSpPr>
        <p:spPr>
          <a:xfrm>
            <a:off x="521368" y="1026819"/>
            <a:ext cx="11277600" cy="369332"/>
          </a:xfrm>
          <a:prstGeom prst="rect">
            <a:avLst/>
          </a:prstGeom>
          <a:noFill/>
        </p:spPr>
        <p:txBody>
          <a:bodyPr wrap="square" rtlCol="0">
            <a:spAutoFit/>
          </a:bodyPr>
          <a:lstStyle/>
          <a:p>
            <a:r>
              <a:rPr lang="en-GB" dirty="0"/>
              <a:t>Owner-occupier mortgage approvals and share of approvals to first-time </a:t>
            </a:r>
            <a:r>
              <a:rPr lang="en-GB" dirty="0" smtClean="0"/>
              <a:t>buyers </a:t>
            </a:r>
            <a:r>
              <a:rPr lang="en-GB" baseline="30000" dirty="0" smtClean="0"/>
              <a:t>(</a:t>
            </a:r>
            <a:r>
              <a:rPr lang="en-GB" baseline="30000" dirty="0"/>
              <a:t>a) </a:t>
            </a:r>
            <a:r>
              <a:rPr lang="en-GB" dirty="0"/>
              <a:t>	</a:t>
            </a:r>
          </a:p>
        </p:txBody>
      </p:sp>
      <p:sp>
        <p:nvSpPr>
          <p:cNvPr id="6" name="Rectangle 5"/>
          <p:cNvSpPr/>
          <p:nvPr/>
        </p:nvSpPr>
        <p:spPr>
          <a:xfrm>
            <a:off x="4080807" y="6293078"/>
            <a:ext cx="3877985" cy="246221"/>
          </a:xfrm>
          <a:prstGeom prst="rect">
            <a:avLst/>
          </a:prstGeom>
        </p:spPr>
        <p:txBody>
          <a:bodyPr wrap="none">
            <a:spAutoFit/>
          </a:bodyPr>
          <a:lstStyle/>
          <a:p>
            <a:r>
              <a:rPr lang="en-GB" sz="1000" dirty="0">
                <a:solidFill>
                  <a:srgbClr val="000000"/>
                </a:solidFill>
                <a:latin typeface="Calibri" panose="020F0502020204030204" pitchFamily="34" charset="0"/>
              </a:rPr>
              <a:t>Sources: Bank of England, UK Finance and Bank calculations </a:t>
            </a:r>
            <a:r>
              <a:rPr lang="en-GB" sz="800" dirty="0">
                <a:solidFill>
                  <a:srgbClr val="000000"/>
                </a:solidFill>
                <a:latin typeface="Calibri" panose="020F0502020204030204" pitchFamily="34" charset="0"/>
              </a:rPr>
              <a:t>	</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43090" y="1636295"/>
            <a:ext cx="5904719" cy="4524663"/>
          </a:xfrm>
          <a:prstGeom prst="rect">
            <a:avLst/>
          </a:prstGeom>
        </p:spPr>
      </p:pic>
    </p:spTree>
    <p:extLst>
      <p:ext uri="{BB962C8B-B14F-4D97-AF65-F5344CB8AC3E}">
        <p14:creationId xmlns:p14="http://schemas.microsoft.com/office/powerpoint/2010/main" val="35586352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Chart 4.5: There has been a fall in expectations </a:t>
            </a:r>
            <a:r>
              <a:rPr lang="en-GB" dirty="0" smtClean="0"/>
              <a:t>for interest </a:t>
            </a:r>
            <a:r>
              <a:rPr lang="en-GB" dirty="0"/>
              <a:t>rate rises</a:t>
            </a:r>
          </a:p>
        </p:txBody>
      </p:sp>
      <p:sp>
        <p:nvSpPr>
          <p:cNvPr id="4" name="TextBox 3"/>
          <p:cNvSpPr txBox="1"/>
          <p:nvPr/>
        </p:nvSpPr>
        <p:spPr>
          <a:xfrm>
            <a:off x="348756" y="1370014"/>
            <a:ext cx="11277600" cy="369332"/>
          </a:xfrm>
          <a:prstGeom prst="rect">
            <a:avLst/>
          </a:prstGeom>
          <a:noFill/>
        </p:spPr>
        <p:txBody>
          <a:bodyPr wrap="square" rtlCol="0">
            <a:spAutoFit/>
          </a:bodyPr>
          <a:lstStyle/>
          <a:p>
            <a:r>
              <a:rPr lang="en-GB" dirty="0"/>
              <a:t>Estimated option-implied probabilities of given rises in overnight interest rates in five years’ </a:t>
            </a:r>
            <a:r>
              <a:rPr lang="en-GB" dirty="0" smtClean="0"/>
              <a:t>time</a:t>
            </a:r>
            <a:r>
              <a:rPr lang="en-GB" baseline="30000" dirty="0" smtClean="0"/>
              <a:t>(a</a:t>
            </a:r>
            <a:r>
              <a:rPr lang="en-GB" baseline="30000" dirty="0"/>
              <a:t>) </a:t>
            </a:r>
            <a:r>
              <a:rPr lang="en-GB" dirty="0"/>
              <a:t>	</a:t>
            </a:r>
          </a:p>
        </p:txBody>
      </p:sp>
      <p:sp>
        <p:nvSpPr>
          <p:cNvPr id="6" name="Rectangle 5"/>
          <p:cNvSpPr/>
          <p:nvPr/>
        </p:nvSpPr>
        <p:spPr>
          <a:xfrm>
            <a:off x="4155242" y="6292533"/>
            <a:ext cx="3877985" cy="246221"/>
          </a:xfrm>
          <a:prstGeom prst="rect">
            <a:avLst/>
          </a:prstGeom>
        </p:spPr>
        <p:txBody>
          <a:bodyPr wrap="none">
            <a:spAutoFit/>
          </a:bodyPr>
          <a:lstStyle/>
          <a:p>
            <a:r>
              <a:rPr lang="en-GB" sz="1000" dirty="0">
                <a:solidFill>
                  <a:srgbClr val="000000"/>
                </a:solidFill>
                <a:latin typeface="Calibri" panose="020F0502020204030204" pitchFamily="34" charset="0"/>
              </a:rPr>
              <a:t>Sources: Barclays, Bloomberg Finance L.P. and Bank calculations. </a:t>
            </a:r>
            <a:r>
              <a:rPr lang="en-GB" sz="800" dirty="0">
                <a:solidFill>
                  <a:srgbClr val="000000"/>
                </a:solidFill>
                <a:latin typeface="Calibri" panose="020F0502020204030204" pitchFamily="34" charset="0"/>
              </a:rPr>
              <a:t>	</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98690" y="1739346"/>
            <a:ext cx="5177732" cy="4208502"/>
          </a:xfrm>
          <a:prstGeom prst="rect">
            <a:avLst/>
          </a:prstGeom>
        </p:spPr>
      </p:pic>
    </p:spTree>
    <p:extLst>
      <p:ext uri="{BB962C8B-B14F-4D97-AF65-F5344CB8AC3E}">
        <p14:creationId xmlns:p14="http://schemas.microsoft.com/office/powerpoint/2010/main" val="23213862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Chart 4.6: There has been an increase in the </a:t>
            </a:r>
            <a:r>
              <a:rPr lang="en-GB" dirty="0" smtClean="0"/>
              <a:t>spread between </a:t>
            </a:r>
            <a:r>
              <a:rPr lang="en-GB" dirty="0"/>
              <a:t>reversion rates and quoted rates</a:t>
            </a:r>
          </a:p>
        </p:txBody>
      </p:sp>
      <p:sp>
        <p:nvSpPr>
          <p:cNvPr id="4" name="TextBox 3"/>
          <p:cNvSpPr txBox="1"/>
          <p:nvPr/>
        </p:nvSpPr>
        <p:spPr>
          <a:xfrm>
            <a:off x="350520" y="1393167"/>
            <a:ext cx="11277600" cy="369332"/>
          </a:xfrm>
          <a:prstGeom prst="rect">
            <a:avLst/>
          </a:prstGeom>
          <a:noFill/>
        </p:spPr>
        <p:txBody>
          <a:bodyPr wrap="square" rtlCol="0">
            <a:spAutoFit/>
          </a:bodyPr>
          <a:lstStyle/>
          <a:p>
            <a:r>
              <a:rPr lang="en-GB" dirty="0"/>
              <a:t>Mortgage rates, deposit rates and Bank </a:t>
            </a:r>
            <a:r>
              <a:rPr lang="en-GB" dirty="0" smtClean="0"/>
              <a:t>Rate</a:t>
            </a:r>
            <a:r>
              <a:rPr lang="en-GB" baseline="30000" dirty="0" smtClean="0"/>
              <a:t>(a</a:t>
            </a:r>
            <a:r>
              <a:rPr lang="en-GB" baseline="30000" dirty="0"/>
              <a:t>)(b) </a:t>
            </a:r>
            <a:r>
              <a:rPr lang="en-GB" dirty="0"/>
              <a:t>	</a:t>
            </a:r>
          </a:p>
        </p:txBody>
      </p:sp>
      <p:sp>
        <p:nvSpPr>
          <p:cNvPr id="6" name="Rectangle 5"/>
          <p:cNvSpPr/>
          <p:nvPr/>
        </p:nvSpPr>
        <p:spPr>
          <a:xfrm>
            <a:off x="3695343" y="6454139"/>
            <a:ext cx="4801314" cy="246221"/>
          </a:xfrm>
          <a:prstGeom prst="rect">
            <a:avLst/>
          </a:prstGeom>
        </p:spPr>
        <p:txBody>
          <a:bodyPr wrap="none">
            <a:spAutoFit/>
          </a:bodyPr>
          <a:lstStyle/>
          <a:p>
            <a:r>
              <a:rPr lang="en-GB" sz="1000" dirty="0">
                <a:solidFill>
                  <a:srgbClr val="000000"/>
                </a:solidFill>
                <a:latin typeface="Calibri" panose="020F0502020204030204" pitchFamily="34" charset="0"/>
              </a:rPr>
              <a:t>Sources: Bank of England, FCA Product Sales Data and Bank calculations. </a:t>
            </a:r>
            <a:r>
              <a:rPr lang="en-GB" sz="800" dirty="0">
                <a:solidFill>
                  <a:srgbClr val="000000"/>
                </a:solidFill>
                <a:latin typeface="Calibri" panose="020F0502020204030204" pitchFamily="34" charset="0"/>
              </a:rPr>
              <a:t>	</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3601" y="1762499"/>
            <a:ext cx="5485599" cy="4548361"/>
          </a:xfrm>
          <a:prstGeom prst="rect">
            <a:avLst/>
          </a:prstGeom>
        </p:spPr>
      </p:pic>
    </p:spTree>
    <p:extLst>
      <p:ext uri="{BB962C8B-B14F-4D97-AF65-F5344CB8AC3E}">
        <p14:creationId xmlns:p14="http://schemas.microsoft.com/office/powerpoint/2010/main" val="986033036"/>
      </p:ext>
    </p:extLst>
  </p:cSld>
  <p:clrMapOvr>
    <a:masterClrMapping/>
  </p:clrMapOvr>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1165</TotalTime>
  <Words>691</Words>
  <Application>Microsoft Office PowerPoint</Application>
  <PresentationFormat>Widescreen</PresentationFormat>
  <Paragraphs>38</Paragraphs>
  <Slides>7</Slides>
  <Notes>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Arial</vt:lpstr>
      <vt:lpstr>Calibri</vt:lpstr>
      <vt:lpstr>Bank LINKS Template</vt:lpstr>
      <vt:lpstr>PowerPoint Presentation</vt:lpstr>
      <vt:lpstr>Chart 4.1: Mortgage spreads have increased, particularly at high LTVs</vt:lpstr>
      <vt:lpstr>Chart 4.2: There has been an uptick in the share of new lending at high LTI ratios</vt:lpstr>
      <vt:lpstr>Chart 4.3: House price to income ratios for first-time buyers are relatively higher in London</vt:lpstr>
      <vt:lpstr>Chart 4.4: Mortgage approvals have recovered strongly</vt:lpstr>
      <vt:lpstr>Chart 4.5: There has been a fall in expectations for interest rate rises</vt:lpstr>
      <vt:lpstr>Chart 4.6: There has been an increase in the spread between reversion rates and quoted rates</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Munroe, Rosie</cp:lastModifiedBy>
  <cp:revision>261</cp:revision>
  <dcterms:created xsi:type="dcterms:W3CDTF">2019-04-05T13:20:41Z</dcterms:created>
  <dcterms:modified xsi:type="dcterms:W3CDTF">2020-12-11T05:38:15Z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-2097383162</vt:i4>
  </property>
  <property fmtid="{D5CDD505-2E9C-101B-9397-08002B2CF9AE}" pid="3" name="_NewReviewCycle">
    <vt:lpwstr/>
  </property>
  <property fmtid="{D5CDD505-2E9C-101B-9397-08002B2CF9AE}" pid="4" name="_EmailSubject">
    <vt:lpwstr>Section 4 chart PNGs</vt:lpwstr>
  </property>
  <property fmtid="{D5CDD505-2E9C-101B-9397-08002B2CF9AE}" pid="5" name="_AuthorEmail">
    <vt:lpwstr>Stacey.Fraser@bankofengland.co.uk</vt:lpwstr>
  </property>
  <property fmtid="{D5CDD505-2E9C-101B-9397-08002B2CF9AE}" pid="6" name="_AuthorEmailDisplayName">
    <vt:lpwstr>Fraser, Stacey</vt:lpwstr>
  </property>
  <property fmtid="{D5CDD505-2E9C-101B-9397-08002B2CF9AE}" pid="7" name="_PreviousAdHocReviewCycleID">
    <vt:i4>-452013291</vt:i4>
  </property>
</Properties>
</file>