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9"/>
  </p:notesMasterIdLst>
  <p:sldIdLst>
    <p:sldId id="364" r:id="rId2"/>
    <p:sldId id="365" r:id="rId3"/>
    <p:sldId id="368" r:id="rId4"/>
    <p:sldId id="369" r:id="rId5"/>
    <p:sldId id="370" r:id="rId6"/>
    <p:sldId id="371" r:id="rId7"/>
    <p:sldId id="372"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72888" autoAdjust="0"/>
  </p:normalViewPr>
  <p:slideViewPr>
    <p:cSldViewPr snapToGrid="0" showGuides="1">
      <p:cViewPr varScale="1">
        <p:scale>
          <a:sx n="71" d="100"/>
          <a:sy n="71" d="100"/>
        </p:scale>
        <p:origin x="464" y="60"/>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11/12/2020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The cash-flow deficit bar considers only firms with deficits. The deficit after exhausting cash buffers assumes firms use up all their available cash. Net finance raised considers UK private non-financial corporates (and excludes some forms of finance, </a:t>
            </a:r>
            <a:r>
              <a:rPr lang="en-GB" sz="1200" b="0" i="0" u="none" strike="noStrike" kern="1200" baseline="0" dirty="0" err="1" smtClean="0">
                <a:solidFill>
                  <a:schemeClr val="tx1"/>
                </a:solidFill>
                <a:latin typeface="+mn-lt"/>
                <a:ea typeface="+mn-ea"/>
                <a:cs typeface="+mn-cs"/>
              </a:rPr>
              <a:t>eg</a:t>
            </a:r>
            <a:r>
              <a:rPr lang="en-GB" sz="1200" b="0" i="0" u="none" strike="noStrike" kern="1200" baseline="0" dirty="0" smtClean="0">
                <a:solidFill>
                  <a:schemeClr val="tx1"/>
                </a:solidFill>
                <a:latin typeface="+mn-lt"/>
                <a:ea typeface="+mn-ea"/>
                <a:cs typeface="+mn-cs"/>
              </a:rPr>
              <a:t> private equity) between March and October 2020 (not seasonally adjusted). Some finance raised will not finance deficits, nor be raised by firms with deficits.</a:t>
            </a:r>
          </a:p>
          <a:p>
            <a:pPr marL="228600" indent="-228600">
              <a:buAutoNum type="alphaLcParenBoth"/>
            </a:pPr>
            <a:r>
              <a:rPr lang="en-GB" sz="1200" b="0" i="0" u="none" strike="noStrike" kern="1200" baseline="0" dirty="0" smtClean="0">
                <a:solidFill>
                  <a:schemeClr val="tx1"/>
                </a:solidFill>
                <a:latin typeface="+mn-lt"/>
                <a:ea typeface="+mn-ea"/>
                <a:cs typeface="+mn-cs"/>
              </a:rPr>
              <a:t>The ‘typical’ cash-flow deficit refers to the aggregate negative cash flows estimated from companies’ latest pre-</a:t>
            </a:r>
            <a:r>
              <a:rPr lang="en-GB" sz="1200" b="0" i="0" u="none" strike="noStrike" kern="1200" baseline="0" dirty="0" err="1" smtClean="0">
                <a:solidFill>
                  <a:schemeClr val="tx1"/>
                </a:solidFill>
                <a:latin typeface="+mn-lt"/>
                <a:ea typeface="+mn-ea"/>
                <a:cs typeface="+mn-cs"/>
              </a:rPr>
              <a:t>Covid</a:t>
            </a:r>
            <a:r>
              <a:rPr lang="en-GB" sz="1200" b="0" i="0" u="none" strike="noStrike" kern="1200" baseline="0" dirty="0" smtClean="0">
                <a:solidFill>
                  <a:schemeClr val="tx1"/>
                </a:solidFill>
                <a:latin typeface="+mn-lt"/>
                <a:ea typeface="+mn-ea"/>
                <a:cs typeface="+mn-cs"/>
              </a:rPr>
              <a:t> balance sheet data, measured before dividend distributions and share buybacks. ‘Typical’ finance raised is the average cumulative net finance raised between March and October for 2016–19 (not seasonally adjusted).</a:t>
            </a:r>
          </a:p>
          <a:p>
            <a:pPr marL="228600" indent="-228600">
              <a:buAutoNum type="alphaLcParenBoth"/>
            </a:pPr>
            <a:r>
              <a:rPr lang="en-GB" sz="1200" b="0" i="0" u="none" strike="noStrike" kern="1200" baseline="0" dirty="0" smtClean="0">
                <a:solidFill>
                  <a:schemeClr val="tx1"/>
                </a:solidFill>
                <a:latin typeface="+mn-lt"/>
                <a:ea typeface="+mn-ea"/>
                <a:cs typeface="+mn-cs"/>
              </a:rPr>
              <a:t>The cash-flow deficit figures shown are the maximum of the estimated ranges (£148 billion–£176 billion and, for the typical deficit, £90 billion–£100 billion). Cash buffers that could be exhausted is the mid-point of the estimated range (£87 billion–£97 billion).	</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832593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100" kern="1200" dirty="0" smtClean="0">
                <a:solidFill>
                  <a:schemeClr val="tx1"/>
                </a:solidFill>
                <a:latin typeface="+mn-lt"/>
                <a:ea typeface="+mn-ea"/>
                <a:cs typeface="Arial" panose="020B0604020202020204" pitchFamily="34" charset="0"/>
              </a:rPr>
              <a:t>Includes listed companies headquartered in the UK for which at least one analyst has estimated their earnings before interest, taxes, depreciation and amortization (EBITDA) in three financial years’ time. Chart shows sector averages, weighted by companies’ pre-</a:t>
            </a:r>
            <a:r>
              <a:rPr lang="en-GB" sz="1100" kern="1200" dirty="0" err="1" smtClean="0">
                <a:solidFill>
                  <a:schemeClr val="tx1"/>
                </a:solidFill>
                <a:latin typeface="+mn-lt"/>
                <a:ea typeface="+mn-ea"/>
                <a:cs typeface="Arial" panose="020B0604020202020204" pitchFamily="34" charset="0"/>
              </a:rPr>
              <a:t>Covid</a:t>
            </a:r>
            <a:r>
              <a:rPr lang="en-GB" sz="1100" kern="1200" dirty="0" smtClean="0">
                <a:solidFill>
                  <a:schemeClr val="tx1"/>
                </a:solidFill>
                <a:latin typeface="+mn-lt"/>
                <a:ea typeface="+mn-ea"/>
                <a:cs typeface="Arial" panose="020B0604020202020204" pitchFamily="34" charset="0"/>
              </a:rPr>
              <a:t> EBITDA. Pre-</a:t>
            </a:r>
            <a:r>
              <a:rPr lang="en-GB" sz="1100" kern="1200" dirty="0" err="1" smtClean="0">
                <a:solidFill>
                  <a:schemeClr val="tx1"/>
                </a:solidFill>
                <a:latin typeface="+mn-lt"/>
                <a:ea typeface="+mn-ea"/>
                <a:cs typeface="Arial" panose="020B0604020202020204" pitchFamily="34" charset="0"/>
              </a:rPr>
              <a:t>Covid</a:t>
            </a:r>
            <a:r>
              <a:rPr lang="en-GB" sz="1100" kern="1200" dirty="0" smtClean="0">
                <a:solidFill>
                  <a:schemeClr val="tx1"/>
                </a:solidFill>
                <a:latin typeface="+mn-lt"/>
                <a:ea typeface="+mn-ea"/>
                <a:cs typeface="Arial" panose="020B0604020202020204" pitchFamily="34" charset="0"/>
              </a:rPr>
              <a:t> earnings defined as the EBITDA most recently reported for an annual period concluding prior to 28 February 2020. Analysts’ expectations calculated as the average of analysts’ EBITDA forecasts for each company as of 2 December 2020</a:t>
            </a:r>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1616420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Data on members' voluntary liquidations are not included in this chart.</a:t>
            </a:r>
          </a:p>
          <a:p>
            <a:pPr marL="0" indent="0">
              <a:buNone/>
            </a:pPr>
            <a:endParaRPr lang="en-GB" sz="1200" b="0" i="0" u="none" strike="noStrike" kern="1200" baseline="0" dirty="0" smtClean="0">
              <a:solidFill>
                <a:schemeClr val="tx1"/>
              </a:solidFill>
              <a:latin typeface="+mn-lt"/>
              <a:ea typeface="+mn-ea"/>
              <a:cs typeface="+mn-cs"/>
            </a:endParaRPr>
          </a:p>
          <a:p>
            <a:pPr marL="0" indent="0">
              <a:buNone/>
            </a:pPr>
            <a:r>
              <a:rPr lang="en-GB" sz="1200" b="0" i="0" u="none" strike="noStrike" kern="1200" baseline="0" dirty="0" smtClean="0">
                <a:solidFill>
                  <a:schemeClr val="tx1"/>
                </a:solidFill>
                <a:latin typeface="+mn-lt"/>
                <a:ea typeface="+mn-ea"/>
                <a:cs typeface="+mn-cs"/>
              </a:rPr>
              <a:t>	</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14310597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Percentage of households with mortgage DSR at or above 40% calculated using BHPS (1991–2009), US (2009–19), and the online waves of NMG Consulting survey (2011–20). NMG data are from H2 surveys only, aside from in 2020. Mortgage DSR calculated as total mortgage payments as a percentage of pre-tax income.</a:t>
            </a:r>
          </a:p>
          <a:p>
            <a:pPr marL="228600" indent="-228600">
              <a:buAutoNum type="alphaLcParenBoth"/>
            </a:pPr>
            <a:r>
              <a:rPr lang="en-GB" sz="1200" b="0" i="0" u="none" strike="noStrike" kern="1200" baseline="0" dirty="0" smtClean="0">
                <a:solidFill>
                  <a:schemeClr val="tx1"/>
                </a:solidFill>
                <a:latin typeface="+mn-lt"/>
                <a:ea typeface="+mn-ea"/>
                <a:cs typeface="+mn-cs"/>
              </a:rPr>
              <a:t>A new household income question was introduced in the NMG survey in 2015. Adjustments have been made to data from previous waves to produce a consistent time series.</a:t>
            </a:r>
          </a:p>
          <a:p>
            <a:pPr marL="228600" indent="-228600">
              <a:buAutoNum type="alphaLcParenBoth"/>
            </a:pPr>
            <a:r>
              <a:rPr lang="en-GB" sz="1200" b="0" i="0" u="none" strike="noStrike" kern="1200" baseline="0" dirty="0" smtClean="0">
                <a:solidFill>
                  <a:schemeClr val="tx1"/>
                </a:solidFill>
                <a:latin typeface="+mn-lt"/>
                <a:ea typeface="+mn-ea"/>
                <a:cs typeface="+mn-cs"/>
              </a:rPr>
              <a:t>US special survey estimates calculated by adjusting latest mortgage DSRs reported in the main survey for the change in household earnings since January/February reported in Waves 1–4 of the US </a:t>
            </a:r>
            <a:r>
              <a:rPr lang="en-GB" sz="1200" b="0" i="0" u="none" strike="noStrike" kern="1200" baseline="0" dirty="0" err="1" smtClean="0">
                <a:solidFill>
                  <a:schemeClr val="tx1"/>
                </a:solidFill>
                <a:latin typeface="+mn-lt"/>
                <a:ea typeface="+mn-ea"/>
                <a:cs typeface="+mn-cs"/>
              </a:rPr>
              <a:t>Covid</a:t>
            </a:r>
            <a:r>
              <a:rPr lang="en-GB" sz="1200" b="0" i="0" u="none" strike="noStrike" kern="1200" baseline="0" dirty="0" smtClean="0">
                <a:solidFill>
                  <a:schemeClr val="tx1"/>
                </a:solidFill>
                <a:latin typeface="+mn-lt"/>
                <a:ea typeface="+mn-ea"/>
                <a:cs typeface="+mn-cs"/>
              </a:rPr>
              <a:t> survey.</a:t>
            </a:r>
          </a:p>
          <a:p>
            <a:pPr marL="0" indent="0">
              <a:buNone/>
            </a:pPr>
            <a:r>
              <a:rPr lang="en-GB" sz="1200" b="0" i="0" u="none" strike="noStrike" kern="1200" baseline="0" dirty="0" smtClean="0">
                <a:solidFill>
                  <a:schemeClr val="tx1"/>
                </a:solidFill>
                <a:latin typeface="+mn-lt"/>
                <a:ea typeface="+mn-ea"/>
                <a:cs typeface="+mn-cs"/>
              </a:rPr>
              <a:t>	</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1474305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lphaLcParenBoth"/>
              <a:tabLst/>
              <a:defRPr/>
            </a:pPr>
            <a:r>
              <a:rPr lang="en-GB" sz="1100" kern="1200" dirty="0" smtClean="0">
                <a:solidFill>
                  <a:schemeClr val="tx1"/>
                </a:solidFill>
                <a:latin typeface="+mn-lt"/>
                <a:ea typeface="+mn-ea"/>
                <a:cs typeface="Arial" panose="020B0604020202020204" pitchFamily="34" charset="0"/>
              </a:rPr>
              <a:t>Bars show the percentile of the latest observation, relative to historical values. Data is from January 1998, with the exception of adjusted EUR corporate bond spreads starting in March 1998.</a:t>
            </a:r>
          </a:p>
          <a:p>
            <a:pPr marL="228600" marR="0" lvl="0" indent="-228600" algn="l" defTabSz="914400" rtl="0" eaLnBrk="1" fontAlgn="auto" latinLnBrk="0" hangingPunct="1">
              <a:lnSpc>
                <a:spcPct val="100000"/>
              </a:lnSpc>
              <a:spcBef>
                <a:spcPts val="0"/>
              </a:spcBef>
              <a:spcAft>
                <a:spcPts val="0"/>
              </a:spcAft>
              <a:buClrTx/>
              <a:buSzTx/>
              <a:buFontTx/>
              <a:buAutoNum type="alphaLcParenBoth"/>
              <a:tabLst/>
              <a:defRPr/>
            </a:pPr>
            <a:r>
              <a:rPr lang="en-GB" sz="1100" kern="1200" dirty="0" smtClean="0">
                <a:solidFill>
                  <a:schemeClr val="tx1"/>
                </a:solidFill>
                <a:latin typeface="+mn-lt"/>
                <a:ea typeface="+mn-ea"/>
                <a:cs typeface="Arial" panose="020B0604020202020204" pitchFamily="34" charset="0"/>
              </a:rPr>
              <a:t>The adjusted credit spread is based on available data. It accounts for changes in credit quality and duration of the index since 1998, but not for changes to rating agencies’ methodologies over time.</a:t>
            </a:r>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671801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b="0" i="0" u="none" strike="noStrike" kern="1200" baseline="0" dirty="0" smtClean="0">
                <a:solidFill>
                  <a:schemeClr val="tx1"/>
                </a:solidFill>
                <a:latin typeface="+mn-lt"/>
                <a:ea typeface="+mn-ea"/>
                <a:cs typeface="+mn-cs"/>
              </a:rPr>
              <a:t>	</a:t>
            </a:r>
          </a:p>
          <a:p>
            <a:pPr marL="0" indent="0">
              <a:buNone/>
            </a:pPr>
            <a:endParaRPr lang="en-GB"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smtClean="0">
              <a:solidFill>
                <a:schemeClr val="tx1"/>
              </a:solidFill>
              <a:latin typeface="+mn-lt"/>
              <a:ea typeface="+mn-ea"/>
              <a:cs typeface="+mn-cs"/>
            </a:endParaRP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27999487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smtClean="0"/>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smtClean="0"/>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Large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a:t>
            </a:r>
            <a:br>
              <a:rPr lang="en-US" dirty="0" smtClean="0"/>
            </a:br>
            <a:r>
              <a:rPr lang="en-US" dirty="0" smtClean="0"/>
              <a:t>(Calibri 28pt): click to add text</a:t>
            </a:r>
          </a:p>
          <a:p>
            <a:pPr lvl="1"/>
            <a:r>
              <a:rPr lang="en-US" dirty="0" smtClean="0"/>
              <a:t>Subtitle </a:t>
            </a:r>
            <a:br>
              <a:rPr lang="en-US" dirty="0" smtClean="0"/>
            </a:br>
            <a:r>
              <a:rPr lang="en-US" dirty="0" smtClean="0"/>
              <a:t>(Calibri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smtClean="0"/>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11/12/2020</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smtClean="0"/>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smtClean="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smtClean="0"/>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smtClean="0"/>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smtClean="0"/>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smtClean="0"/>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slide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Small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Medium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11/12/2020</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a:solidFill>
                  <a:srgbClr val="660066"/>
                </a:solidFill>
              </a:rPr>
              <a:t>Overview of </a:t>
            </a:r>
            <a:r>
              <a:rPr lang="en-GB" altLang="en-US" smtClean="0">
                <a:solidFill>
                  <a:srgbClr val="660066"/>
                </a:solidFill>
              </a:rPr>
              <a:t>risks to UK </a:t>
            </a:r>
            <a:r>
              <a:rPr lang="en-GB" altLang="en-US" dirty="0">
                <a:solidFill>
                  <a:srgbClr val="660066"/>
                </a:solidFill>
              </a:rPr>
              <a:t>Financial Stability</a:t>
            </a:r>
            <a:endParaRPr lang="en-GB" dirty="0"/>
          </a:p>
        </p:txBody>
      </p:sp>
    </p:spTree>
    <p:extLst>
      <p:ext uri="{BB962C8B-B14F-4D97-AF65-F5344CB8AC3E}">
        <p14:creationId xmlns:p14="http://schemas.microsoft.com/office/powerpoint/2010/main" val="18770276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793686"/>
            <a:ext cx="11277600" cy="364174"/>
          </a:xfrm>
        </p:spPr>
        <p:txBody>
          <a:bodyPr/>
          <a:lstStyle/>
          <a:p>
            <a:r>
              <a:rPr lang="en-GB" altLang="en-US" dirty="0"/>
              <a:t>Chart 1.1: Many businesses might have been able to finance their cash-flow deficits</a:t>
            </a:r>
            <a:r>
              <a:rPr lang="en-GB" b="0" dirty="0"/>
              <a:t>	</a:t>
            </a:r>
            <a:br>
              <a:rPr lang="en-GB" b="0" dirty="0"/>
            </a:br>
            <a:endParaRPr lang="en-GB" b="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of England, Fame (Bureau van </a:t>
            </a:r>
            <a:r>
              <a:rPr lang="en-GB" sz="800" dirty="0" err="1"/>
              <a:t>Dijk</a:t>
            </a:r>
            <a:r>
              <a:rPr lang="en-GB" sz="800" dirty="0"/>
              <a:t>), ONS, S&amp;P Global Market Intelligence LLC’s Capital IQ service and Bank calculations.</a:t>
            </a:r>
          </a:p>
        </p:txBody>
      </p:sp>
      <p:sp>
        <p:nvSpPr>
          <p:cNvPr id="4" name="Rectangle 1"/>
          <p:cNvSpPr>
            <a:spLocks noChangeArrowheads="1"/>
          </p:cNvSpPr>
          <p:nvPr/>
        </p:nvSpPr>
        <p:spPr bwMode="auto">
          <a:xfrm>
            <a:off x="441980" y="1273483"/>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smtClean="0"/>
              <a:t>UK </a:t>
            </a:r>
            <a:r>
              <a:rPr lang="en-GB" sz="1800" dirty="0"/>
              <a:t>corporates’ cumulative net finance raised alongside estimated cash flow </a:t>
            </a:r>
            <a:r>
              <a:rPr lang="en-GB" sz="1800" dirty="0" smtClean="0"/>
              <a:t>deficits</a:t>
            </a:r>
            <a:r>
              <a:rPr lang="en-GB" sz="1800" baseline="30000" dirty="0" smtClean="0"/>
              <a:t>(a</a:t>
            </a:r>
            <a:r>
              <a:rPr lang="en-GB" sz="1800" baseline="30000" dirty="0"/>
              <a:t>)(b)(c)</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94613" y="1852755"/>
            <a:ext cx="7852267" cy="4363556"/>
          </a:xfrm>
          <a:prstGeom prst="rect">
            <a:avLst/>
          </a:prstGeom>
        </p:spPr>
      </p:pic>
    </p:spTree>
    <p:extLst>
      <p:ext uri="{BB962C8B-B14F-4D97-AF65-F5344CB8AC3E}">
        <p14:creationId xmlns:p14="http://schemas.microsoft.com/office/powerpoint/2010/main" val="37666756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1051433"/>
            <a:ext cx="11277600" cy="364174"/>
          </a:xfrm>
        </p:spPr>
        <p:txBody>
          <a:bodyPr/>
          <a:lstStyle/>
          <a:p>
            <a:r>
              <a:rPr lang="en-GB" altLang="en-US" dirty="0"/>
              <a:t>Chart 1.2: Weakness in earnings is expected to persist into the medium term in certain sectors</a:t>
            </a:r>
            <a:r>
              <a:rPr lang="en-GB" b="0" dirty="0"/>
              <a:t>	</a:t>
            </a:r>
            <a:br>
              <a:rPr lang="en-GB" b="0" dirty="0"/>
            </a:br>
            <a:r>
              <a:rPr lang="en-GB" b="0" dirty="0"/>
              <a:t>	</a:t>
            </a:r>
            <a:br>
              <a:rPr lang="en-GB" b="0" dirty="0"/>
            </a:br>
            <a:endParaRPr lang="en-GB" b="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a:t>
            </a:r>
            <a:r>
              <a:rPr lang="en-GB" sz="800" dirty="0" err="1"/>
              <a:t>Eikon</a:t>
            </a:r>
            <a:r>
              <a:rPr lang="en-GB" sz="800" dirty="0"/>
              <a:t> by </a:t>
            </a:r>
            <a:r>
              <a:rPr lang="en-GB" sz="800" dirty="0" err="1"/>
              <a:t>Refinitiv</a:t>
            </a:r>
            <a:r>
              <a:rPr lang="en-GB" sz="800" dirty="0"/>
              <a:t> and Bank calculations.</a:t>
            </a:r>
          </a:p>
        </p:txBody>
      </p:sp>
      <p:sp>
        <p:nvSpPr>
          <p:cNvPr id="4" name="Rectangle 1"/>
          <p:cNvSpPr>
            <a:spLocks noChangeArrowheads="1"/>
          </p:cNvSpPr>
          <p:nvPr/>
        </p:nvSpPr>
        <p:spPr bwMode="auto">
          <a:xfrm>
            <a:off x="441980" y="1230941"/>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Analysts</a:t>
            </a:r>
            <a:r>
              <a:rPr lang="en-GB" sz="1800" dirty="0" smtClean="0"/>
              <a:t>’ expectations </a:t>
            </a:r>
            <a:r>
              <a:rPr lang="en-GB" sz="1800" dirty="0"/>
              <a:t>for listed company earnings in three years’ time, as a proportion of pre-</a:t>
            </a:r>
            <a:r>
              <a:rPr lang="en-GB" sz="1800" dirty="0" err="1"/>
              <a:t>Covid</a:t>
            </a:r>
            <a:r>
              <a:rPr lang="en-GB" sz="1800" dirty="0"/>
              <a:t> earnings</a:t>
            </a:r>
            <a:r>
              <a:rPr lang="en-GB" sz="1800" baseline="30000" dirty="0" smtClean="0"/>
              <a:t>(a)</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1772" y="2066222"/>
            <a:ext cx="9026159" cy="3611563"/>
          </a:xfrm>
          <a:prstGeom prst="rect">
            <a:avLst/>
          </a:prstGeom>
        </p:spPr>
      </p:pic>
    </p:spTree>
    <p:extLst>
      <p:ext uri="{BB962C8B-B14F-4D97-AF65-F5344CB8AC3E}">
        <p14:creationId xmlns:p14="http://schemas.microsoft.com/office/powerpoint/2010/main" val="32622030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1058501"/>
            <a:ext cx="11277600" cy="364174"/>
          </a:xfrm>
        </p:spPr>
        <p:txBody>
          <a:bodyPr/>
          <a:lstStyle/>
          <a:p>
            <a:r>
              <a:rPr lang="en-GB" altLang="en-US" dirty="0"/>
              <a:t>Chart 1.3: Insolvencies have remained subdued to date but are expected to pick up into 2021</a:t>
            </a:r>
            <a:r>
              <a:rPr lang="en-GB" b="0" dirty="0"/>
              <a:t>	</a:t>
            </a:r>
            <a:br>
              <a:rPr lang="en-GB" b="0" dirty="0"/>
            </a:br>
            <a:r>
              <a:rPr lang="en-GB" b="0" dirty="0"/>
              <a:t>	</a:t>
            </a:r>
            <a:br>
              <a:rPr lang="en-GB" b="0" dirty="0"/>
            </a:br>
            <a:endParaRPr lang="en-GB" b="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The Insolvency Service and Bank calculations.</a:t>
            </a:r>
          </a:p>
        </p:txBody>
      </p:sp>
      <p:sp>
        <p:nvSpPr>
          <p:cNvPr id="4" name="Rectangle 1"/>
          <p:cNvSpPr>
            <a:spLocks noChangeArrowheads="1"/>
          </p:cNvSpPr>
          <p:nvPr/>
        </p:nvSpPr>
        <p:spPr bwMode="auto">
          <a:xfrm>
            <a:off x="441980" y="1221127"/>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Total new corporate insolvencies</a:t>
            </a:r>
            <a:r>
              <a:rPr lang="en-GB" sz="1800" baseline="30000" dirty="0"/>
              <a:t>(a)</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4201" y="1825896"/>
            <a:ext cx="8433158" cy="4290059"/>
          </a:xfrm>
          <a:prstGeom prst="rect">
            <a:avLst/>
          </a:prstGeom>
        </p:spPr>
      </p:pic>
    </p:spTree>
    <p:extLst>
      <p:ext uri="{BB962C8B-B14F-4D97-AF65-F5344CB8AC3E}">
        <p14:creationId xmlns:p14="http://schemas.microsoft.com/office/powerpoint/2010/main" val="41696053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1264877"/>
            <a:ext cx="11277600" cy="364174"/>
          </a:xfrm>
        </p:spPr>
        <p:txBody>
          <a:bodyPr/>
          <a:lstStyle/>
          <a:p>
            <a:r>
              <a:rPr lang="en-GB" altLang="en-US" dirty="0"/>
              <a:t>Chart 1.4: The share of households with high mortgage DSRs has fallen since May</a:t>
            </a:r>
            <a:r>
              <a:rPr lang="en-GB" b="0" dirty="0"/>
              <a:t>	</a:t>
            </a:r>
            <a:br>
              <a:rPr lang="en-GB" b="0" dirty="0"/>
            </a:br>
            <a:r>
              <a:rPr lang="en-GB" b="0" dirty="0"/>
              <a:t>	</a:t>
            </a:r>
            <a:br>
              <a:rPr lang="en-GB" b="0" dirty="0"/>
            </a:br>
            <a:r>
              <a:rPr lang="en-GB" b="0" dirty="0"/>
              <a:t>	</a:t>
            </a:r>
            <a:br>
              <a:rPr lang="en-GB" b="0" dirty="0"/>
            </a:br>
            <a:endParaRPr lang="en-GB" b="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British Household Panel Survey/Understanding Society (BHPS/US), NMG Consulting survey and Bank calculations.</a:t>
            </a:r>
          </a:p>
        </p:txBody>
      </p:sp>
      <p:sp>
        <p:nvSpPr>
          <p:cNvPr id="4" name="Rectangle 1"/>
          <p:cNvSpPr>
            <a:spLocks noChangeArrowheads="1"/>
          </p:cNvSpPr>
          <p:nvPr/>
        </p:nvSpPr>
        <p:spPr bwMode="auto">
          <a:xfrm>
            <a:off x="441980" y="1169667"/>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Percentage of households with mortgage DSRs at or above 40%</a:t>
            </a:r>
            <a:r>
              <a:rPr lang="en-GB" sz="1800" baseline="30000" dirty="0"/>
              <a:t>(a)(b)(c)</a:t>
            </a:r>
            <a:endParaRPr lang="en-GB" altLang="en-US" sz="1800" i="1"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28605" y="1862931"/>
            <a:ext cx="8775961" cy="3995608"/>
          </a:xfrm>
          <a:prstGeom prst="rect">
            <a:avLst/>
          </a:prstGeom>
        </p:spPr>
      </p:pic>
    </p:spTree>
    <p:extLst>
      <p:ext uri="{BB962C8B-B14F-4D97-AF65-F5344CB8AC3E}">
        <p14:creationId xmlns:p14="http://schemas.microsoft.com/office/powerpoint/2010/main" val="34486825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1516655"/>
            <a:ext cx="11277600" cy="364174"/>
          </a:xfrm>
        </p:spPr>
        <p:txBody>
          <a:bodyPr/>
          <a:lstStyle/>
          <a:p>
            <a:r>
              <a:rPr lang="en-GB" altLang="en-US" dirty="0"/>
              <a:t>Chart 1.5: Relative to historical levels, corporate bonds spreads are compressed, despite uncertainty</a:t>
            </a:r>
            <a:r>
              <a:rPr lang="en-GB" b="0" dirty="0"/>
              <a:t>	</a:t>
            </a:r>
            <a:br>
              <a:rPr lang="en-GB" b="0" dirty="0"/>
            </a:br>
            <a:r>
              <a:rPr lang="en-GB" b="0" dirty="0"/>
              <a:t>	</a:t>
            </a:r>
            <a:br>
              <a:rPr lang="en-GB" b="0" dirty="0"/>
            </a:br>
            <a:r>
              <a:rPr lang="en-GB" b="0" dirty="0"/>
              <a:t>	</a:t>
            </a:r>
            <a:br>
              <a:rPr lang="en-GB" b="0" dirty="0"/>
            </a:br>
            <a:endParaRPr lang="en-GB" b="0" dirty="0"/>
          </a:p>
        </p:txBody>
      </p:sp>
      <p:sp>
        <p:nvSpPr>
          <p:cNvPr id="9" name="TextBox 8"/>
          <p:cNvSpPr txBox="1"/>
          <p:nvPr/>
        </p:nvSpPr>
        <p:spPr>
          <a:xfrm>
            <a:off x="2411547" y="6402852"/>
            <a:ext cx="6502632" cy="215444"/>
          </a:xfrm>
          <a:prstGeom prst="rect">
            <a:avLst/>
          </a:prstGeom>
          <a:noFill/>
        </p:spPr>
        <p:txBody>
          <a:bodyPr wrap="square" rtlCol="0">
            <a:spAutoFit/>
          </a:bodyPr>
          <a:lstStyle/>
          <a:p>
            <a:pPr algn="ctr"/>
            <a:r>
              <a:rPr lang="en-GB" sz="800" dirty="0"/>
              <a:t>Sources: ICE/</a:t>
            </a:r>
            <a:r>
              <a:rPr lang="en-GB" sz="800" dirty="0" err="1"/>
              <a:t>BoAML</a:t>
            </a:r>
            <a:r>
              <a:rPr lang="en-GB" sz="800" dirty="0"/>
              <a:t> and Bank calculations</a:t>
            </a:r>
          </a:p>
        </p:txBody>
      </p:sp>
      <p:sp>
        <p:nvSpPr>
          <p:cNvPr id="4" name="Rectangle 1"/>
          <p:cNvSpPr>
            <a:spLocks noChangeArrowheads="1"/>
          </p:cNvSpPr>
          <p:nvPr/>
        </p:nvSpPr>
        <p:spPr bwMode="auto">
          <a:xfrm>
            <a:off x="441980" y="1523319"/>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Option-adjusted corporate bond spreads, relative to historical averages</a:t>
            </a:r>
            <a:r>
              <a:rPr lang="en-GB" sz="1800" baseline="30000" dirty="0"/>
              <a:t>(a)(b)</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33620" y="2054078"/>
            <a:ext cx="8494320" cy="3825726"/>
          </a:xfrm>
          <a:prstGeom prst="rect">
            <a:avLst/>
          </a:prstGeom>
        </p:spPr>
      </p:pic>
    </p:spTree>
    <p:extLst>
      <p:ext uri="{BB962C8B-B14F-4D97-AF65-F5344CB8AC3E}">
        <p14:creationId xmlns:p14="http://schemas.microsoft.com/office/powerpoint/2010/main" val="3999801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1334568"/>
            <a:ext cx="11277600" cy="364174"/>
          </a:xfrm>
        </p:spPr>
        <p:txBody>
          <a:bodyPr/>
          <a:lstStyle/>
          <a:p>
            <a:r>
              <a:rPr lang="en-GB" altLang="en-US" dirty="0"/>
              <a:t>Chart 1.6: Bid-offer spreads on gilts and corporate bonds remain stable</a:t>
            </a:r>
            <a:r>
              <a:rPr lang="en-GB" b="0" dirty="0"/>
              <a:t>	</a:t>
            </a:r>
            <a:br>
              <a:rPr lang="en-GB" b="0" dirty="0"/>
            </a:br>
            <a:r>
              <a:rPr lang="en-GB" b="0" dirty="0"/>
              <a:t>	</a:t>
            </a:r>
            <a:br>
              <a:rPr lang="en-GB" b="0" dirty="0"/>
            </a:br>
            <a:r>
              <a:rPr lang="en-GB" b="0" dirty="0"/>
              <a:t>	</a:t>
            </a:r>
            <a:br>
              <a:rPr lang="en-GB" b="0" dirty="0"/>
            </a:br>
            <a:endParaRPr lang="en-GB" b="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a:t>
            </a:r>
            <a:r>
              <a:rPr lang="en-GB" sz="800" dirty="0" err="1"/>
              <a:t>Eikon</a:t>
            </a:r>
            <a:r>
              <a:rPr lang="en-GB" sz="800" dirty="0"/>
              <a:t> by </a:t>
            </a:r>
            <a:r>
              <a:rPr lang="en-GB" sz="800" dirty="0" err="1"/>
              <a:t>Refinitiv</a:t>
            </a:r>
            <a:r>
              <a:rPr lang="en-GB" sz="800" dirty="0"/>
              <a:t>, </a:t>
            </a:r>
            <a:r>
              <a:rPr lang="en-GB" sz="800" dirty="0" err="1"/>
              <a:t>MarketAxess</a:t>
            </a:r>
            <a:r>
              <a:rPr lang="en-GB" sz="800" dirty="0"/>
              <a:t> and Bank calculations.</a:t>
            </a:r>
          </a:p>
        </p:txBody>
      </p:sp>
      <p:sp>
        <p:nvSpPr>
          <p:cNvPr id="4" name="Rectangle 1"/>
          <p:cNvSpPr>
            <a:spLocks noChangeArrowheads="1"/>
          </p:cNvSpPr>
          <p:nvPr/>
        </p:nvSpPr>
        <p:spPr bwMode="auto">
          <a:xfrm>
            <a:off x="441980" y="1329410"/>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Bid-offer spreads for gilts, US treasuries and corporate bonds</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7359" y="1975491"/>
            <a:ext cx="7096806" cy="4138230"/>
          </a:xfrm>
          <a:prstGeom prst="rect">
            <a:avLst/>
          </a:prstGeom>
        </p:spPr>
      </p:pic>
    </p:spTree>
    <p:extLst>
      <p:ext uri="{BB962C8B-B14F-4D97-AF65-F5344CB8AC3E}">
        <p14:creationId xmlns:p14="http://schemas.microsoft.com/office/powerpoint/2010/main" val="3730772659"/>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1455</TotalTime>
  <Words>765</Words>
  <Application>Microsoft Office PowerPoint</Application>
  <PresentationFormat>Widescreen</PresentationFormat>
  <Paragraphs>40</Paragraphs>
  <Slides>7</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Bank LINKS Template</vt:lpstr>
      <vt:lpstr>PowerPoint Presentation</vt:lpstr>
      <vt:lpstr>Chart 1.1: Many businesses might have been able to finance their cash-flow deficits  </vt:lpstr>
      <vt:lpstr>Chart 1.2: Weakness in earnings is expected to persist into the medium term in certain sectors    </vt:lpstr>
      <vt:lpstr>Chart 1.3: Insolvencies have remained subdued to date but are expected to pick up into 2021    </vt:lpstr>
      <vt:lpstr>Chart 1.4: The share of households with high mortgage DSRs has fallen since May      </vt:lpstr>
      <vt:lpstr>Chart 1.5: Relative to historical levels, corporate bonds spreads are compressed, despite uncertainty      </vt:lpstr>
      <vt:lpstr>Chart 1.6: Bid-offer spreads on gilts and corporate bonds remain stable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Munroe, Rosie</cp:lastModifiedBy>
  <cp:revision>267</cp:revision>
  <dcterms:created xsi:type="dcterms:W3CDTF">2019-04-05T13:20:41Z</dcterms:created>
  <dcterms:modified xsi:type="dcterms:W3CDTF">2020-12-11T05:23:05Z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