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1"/>
  </p:notesMasterIdLst>
  <p:sldIdLst>
    <p:sldId id="364" r:id="rId2"/>
    <p:sldId id="365" r:id="rId3"/>
    <p:sldId id="366" r:id="rId4"/>
    <p:sldId id="367" r:id="rId5"/>
    <p:sldId id="368" r:id="rId6"/>
    <p:sldId id="369" r:id="rId7"/>
    <p:sldId id="370" r:id="rId8"/>
    <p:sldId id="371" r:id="rId9"/>
    <p:sldId id="37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81" d="100"/>
          <a:sy n="81" d="100"/>
        </p:scale>
        <p:origin x="92" y="12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097821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527371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789460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076361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36868677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4275906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28373237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11/12/2020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11/12/2020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The provision of financial services after the end of the transition period</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a:solidFill>
                  <a:srgbClr val="660066"/>
                </a:solidFill>
              </a:rPr>
              <a:t/>
            </a:r>
            <a:br>
              <a:rPr lang="en-US" altLang="en-US" dirty="0">
                <a:solidFill>
                  <a:srgbClr val="660066"/>
                </a:solidFill>
              </a:rPr>
            </a:br>
            <a:endParaRPr lang="en-GB" baseline="30000" dirty="0"/>
          </a:p>
        </p:txBody>
      </p:sp>
      <p:pic>
        <p:nvPicPr>
          <p:cNvPr id="2" name="Picture 1"/>
          <p:cNvPicPr>
            <a:picLocks noChangeAspect="1"/>
          </p:cNvPicPr>
          <p:nvPr/>
        </p:nvPicPr>
        <p:blipFill>
          <a:blip r:embed="rId3"/>
          <a:stretch>
            <a:fillRect/>
          </a:stretch>
        </p:blipFill>
        <p:spPr>
          <a:xfrm>
            <a:off x="2245895" y="1109227"/>
            <a:ext cx="8160418" cy="5596371"/>
          </a:xfrm>
          <a:prstGeom prst="rect">
            <a:avLst/>
          </a:prstGeom>
        </p:spPr>
      </p:pic>
      <p:sp>
        <p:nvSpPr>
          <p:cNvPr id="5" name="Title 2"/>
          <p:cNvSpPr txBox="1">
            <a:spLocks/>
          </p:cNvSpPr>
          <p:nvPr/>
        </p:nvSpPr>
        <p:spPr>
          <a:xfrm>
            <a:off x="398888" y="745054"/>
            <a:ext cx="11277600" cy="364174"/>
          </a:xfrm>
          <a:prstGeom prst="rect">
            <a:avLst/>
          </a:prstGeom>
        </p:spPr>
        <p:txBody>
          <a:bodyPr vert="horz" wrap="square" lIns="0" tIns="0" rIns="0" bIns="0" rtlCol="0" anchor="ctr">
            <a:noAutofit/>
          </a:bodyPr>
          <a:lst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a:solidFill>
                  <a:schemeClr val="accent2"/>
                </a:solidFill>
                <a:latin typeface="+mn-lt"/>
                <a:ea typeface="+mj-ea"/>
                <a:cs typeface="+mj-cs"/>
              </a:defRPr>
            </a:lvl1pPr>
          </a:lstStyle>
          <a:p>
            <a:r>
              <a:rPr lang="en-GB" dirty="0"/>
              <a:t>Table 3.A </a:t>
            </a:r>
            <a:r>
              <a:rPr lang="en-GB" b="0" dirty="0"/>
              <a:t>Checklist of actions to avoid disruption to end-users of financial services at the end of the transition period 	</a:t>
            </a:r>
          </a:p>
          <a:p>
            <a:r>
              <a:rPr lang="en-GB" b="0" dirty="0" smtClean="0"/>
              <a:t>	</a:t>
            </a:r>
            <a:endParaRPr lang="en-GB" b="0" dirty="0"/>
          </a:p>
        </p:txBody>
      </p:sp>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a:solidFill>
                  <a:srgbClr val="660066"/>
                </a:solidFill>
              </a:rPr>
              <a:t/>
            </a:r>
            <a:br>
              <a:rPr lang="en-US" altLang="en-US" dirty="0">
                <a:solidFill>
                  <a:srgbClr val="660066"/>
                </a:solidFill>
              </a:rPr>
            </a:br>
            <a:endParaRPr lang="en-GB" baseline="30000" dirty="0"/>
          </a:p>
        </p:txBody>
      </p:sp>
      <p:pic>
        <p:nvPicPr>
          <p:cNvPr id="4" name="Picture 3"/>
          <p:cNvPicPr>
            <a:picLocks noChangeAspect="1"/>
          </p:cNvPicPr>
          <p:nvPr/>
        </p:nvPicPr>
        <p:blipFill>
          <a:blip r:embed="rId3"/>
          <a:stretch>
            <a:fillRect/>
          </a:stretch>
        </p:blipFill>
        <p:spPr>
          <a:xfrm>
            <a:off x="1987633" y="927141"/>
            <a:ext cx="8100110" cy="3642812"/>
          </a:xfrm>
          <a:prstGeom prst="rect">
            <a:avLst/>
          </a:prstGeom>
        </p:spPr>
      </p:pic>
    </p:spTree>
    <p:extLst>
      <p:ext uri="{BB962C8B-B14F-4D97-AF65-F5344CB8AC3E}">
        <p14:creationId xmlns:p14="http://schemas.microsoft.com/office/powerpoint/2010/main" val="8088666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a:solidFill>
                  <a:srgbClr val="660066"/>
                </a:solidFill>
              </a:rPr>
              <a:t/>
            </a:r>
            <a:br>
              <a:rPr lang="en-US" altLang="en-US" dirty="0">
                <a:solidFill>
                  <a:srgbClr val="660066"/>
                </a:solidFill>
              </a:rPr>
            </a:br>
            <a:endParaRPr lang="en-GB" baseline="30000" dirty="0"/>
          </a:p>
        </p:txBody>
      </p:sp>
      <p:pic>
        <p:nvPicPr>
          <p:cNvPr id="5" name="Picture 4"/>
          <p:cNvPicPr>
            <a:picLocks noChangeAspect="1"/>
          </p:cNvPicPr>
          <p:nvPr/>
        </p:nvPicPr>
        <p:blipFill>
          <a:blip r:embed="rId3"/>
          <a:stretch>
            <a:fillRect/>
          </a:stretch>
        </p:blipFill>
        <p:spPr>
          <a:xfrm>
            <a:off x="1660950" y="1095123"/>
            <a:ext cx="8753475" cy="5010150"/>
          </a:xfrm>
          <a:prstGeom prst="rect">
            <a:avLst/>
          </a:prstGeom>
        </p:spPr>
      </p:pic>
    </p:spTree>
    <p:extLst>
      <p:ext uri="{BB962C8B-B14F-4D97-AF65-F5344CB8AC3E}">
        <p14:creationId xmlns:p14="http://schemas.microsoft.com/office/powerpoint/2010/main" val="34534651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a:solidFill>
                  <a:srgbClr val="660066"/>
                </a:solidFill>
              </a:rPr>
              <a:t/>
            </a:r>
            <a:br>
              <a:rPr lang="en-US" altLang="en-US" dirty="0">
                <a:solidFill>
                  <a:srgbClr val="660066"/>
                </a:solidFill>
              </a:rPr>
            </a:br>
            <a:endParaRPr lang="en-GB" baseline="30000" dirty="0"/>
          </a:p>
        </p:txBody>
      </p:sp>
      <p:pic>
        <p:nvPicPr>
          <p:cNvPr id="2" name="Picture 1"/>
          <p:cNvPicPr>
            <a:picLocks noChangeAspect="1"/>
          </p:cNvPicPr>
          <p:nvPr/>
        </p:nvPicPr>
        <p:blipFill>
          <a:blip r:embed="rId3"/>
          <a:stretch>
            <a:fillRect/>
          </a:stretch>
        </p:blipFill>
        <p:spPr>
          <a:xfrm>
            <a:off x="1728787" y="280987"/>
            <a:ext cx="8734425" cy="6296025"/>
          </a:xfrm>
          <a:prstGeom prst="rect">
            <a:avLst/>
          </a:prstGeom>
        </p:spPr>
      </p:pic>
    </p:spTree>
    <p:extLst>
      <p:ext uri="{BB962C8B-B14F-4D97-AF65-F5344CB8AC3E}">
        <p14:creationId xmlns:p14="http://schemas.microsoft.com/office/powerpoint/2010/main" val="33832755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59077"/>
            <a:ext cx="11277600" cy="364174"/>
          </a:xfrm>
        </p:spPr>
        <p:txBody>
          <a:bodyPr>
            <a:normAutofit fontScale="90000"/>
          </a:bodyPr>
          <a:lstStyle/>
          <a:p>
            <a:r>
              <a:rPr lang="en-GB" altLang="en-US" dirty="0" smtClean="0"/>
              <a:t>Table 3.B </a:t>
            </a:r>
            <a:r>
              <a:rPr lang="en-GB" b="0" dirty="0"/>
              <a:t>Other risks of disruption to financial services 	</a:t>
            </a:r>
            <a:br>
              <a:rPr lang="en-GB" b="0" dirty="0"/>
            </a:br>
            <a:r>
              <a:rPr lang="en-GB" b="0" dirty="0"/>
              <a:t>	</a:t>
            </a:r>
          </a:p>
        </p:txBody>
      </p:sp>
      <p:sp>
        <p:nvSpPr>
          <p:cNvPr id="4" name="Rectangle 1"/>
          <p:cNvSpPr>
            <a:spLocks noChangeArrowheads="1"/>
          </p:cNvSpPr>
          <p:nvPr/>
        </p:nvSpPr>
        <p:spPr bwMode="auto">
          <a:xfrm>
            <a:off x="441980" y="741635"/>
            <a:ext cx="112776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These risks could cause disruption to economic activity at the end of the transition period if they are not mitigated and there are no further financial services arrangements in place at the end of the transition period. The FPC judges their disruptive effect to be somewhat less than that of those issues in its checklist.</a:t>
            </a:r>
            <a:endParaRPr lang="en-GB" altLang="en-US" sz="1800" baseline="30000" dirty="0"/>
          </a:p>
        </p:txBody>
      </p:sp>
      <p:pic>
        <p:nvPicPr>
          <p:cNvPr id="2" name="Picture 1"/>
          <p:cNvPicPr>
            <a:picLocks noChangeAspect="1"/>
          </p:cNvPicPr>
          <p:nvPr/>
        </p:nvPicPr>
        <p:blipFill>
          <a:blip r:embed="rId3"/>
          <a:stretch>
            <a:fillRect/>
          </a:stretch>
        </p:blipFill>
        <p:spPr>
          <a:xfrm>
            <a:off x="1818342" y="1664965"/>
            <a:ext cx="8524875" cy="4724400"/>
          </a:xfrm>
          <a:prstGeom prst="rect">
            <a:avLst/>
          </a:prstGeom>
        </p:spPr>
      </p:pic>
    </p:spTree>
    <p:extLst>
      <p:ext uri="{BB962C8B-B14F-4D97-AF65-F5344CB8AC3E}">
        <p14:creationId xmlns:p14="http://schemas.microsoft.com/office/powerpoint/2010/main" val="41091599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532387" y="366571"/>
            <a:ext cx="6953762" cy="6298923"/>
          </a:xfrm>
          <a:prstGeom prst="rect">
            <a:avLst/>
          </a:prstGeom>
        </p:spPr>
      </p:pic>
    </p:spTree>
    <p:extLst>
      <p:ext uri="{BB962C8B-B14F-4D97-AF65-F5344CB8AC3E}">
        <p14:creationId xmlns:p14="http://schemas.microsoft.com/office/powerpoint/2010/main" val="1232742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421824" y="302044"/>
            <a:ext cx="7529043" cy="6387516"/>
          </a:xfrm>
          <a:prstGeom prst="rect">
            <a:avLst/>
          </a:prstGeom>
        </p:spPr>
      </p:pic>
    </p:spTree>
    <p:extLst>
      <p:ext uri="{BB962C8B-B14F-4D97-AF65-F5344CB8AC3E}">
        <p14:creationId xmlns:p14="http://schemas.microsoft.com/office/powerpoint/2010/main" val="8773391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838325" y="1214437"/>
            <a:ext cx="8515350" cy="4429125"/>
          </a:xfrm>
          <a:prstGeom prst="rect">
            <a:avLst/>
          </a:prstGeom>
        </p:spPr>
      </p:pic>
    </p:spTree>
    <p:extLst>
      <p:ext uri="{BB962C8B-B14F-4D97-AF65-F5344CB8AC3E}">
        <p14:creationId xmlns:p14="http://schemas.microsoft.com/office/powerpoint/2010/main" val="3821511808"/>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1207</TotalTime>
  <Words>119</Words>
  <Application>Microsoft Office PowerPoint</Application>
  <PresentationFormat>Widescreen</PresentationFormat>
  <Paragraphs>21</Paragraphs>
  <Slides>9</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Bank LINKS Template</vt:lpstr>
      <vt:lpstr>PowerPoint Presentation</vt:lpstr>
      <vt:lpstr> </vt:lpstr>
      <vt:lpstr> </vt:lpstr>
      <vt:lpstr> </vt:lpstr>
      <vt:lpstr> </vt:lpstr>
      <vt:lpstr>Table 3.B Other risks of disruption to financial services    </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Munroe, Rosie</cp:lastModifiedBy>
  <cp:revision>272</cp:revision>
  <dcterms:created xsi:type="dcterms:W3CDTF">2019-04-05T13:20:41Z</dcterms:created>
  <dcterms:modified xsi:type="dcterms:W3CDTF">2020-12-11T05:32:17Z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