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4"/>
  </p:notesMasterIdLst>
  <p:sldIdLst>
    <p:sldId id="364" r:id="rId2"/>
    <p:sldId id="365"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60" d="100"/>
          <a:sy n="60" d="100"/>
        </p:scale>
        <p:origin x="84" y="91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10/12/2020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Prior to 1989 Q2 the data only cover the current accounts of banks. There are multiple breaks in the series reflecting the inclusion of building society sight deposits into the data.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10/12/2020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10/12/2020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10/12/2020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dirty="0">
                <a:solidFill>
                  <a:srgbClr val="660066"/>
                </a:solidFill>
              </a:rPr>
              <a:t>Systemic </a:t>
            </a:r>
            <a:r>
              <a:rPr lang="en-GB" dirty="0" err="1">
                <a:solidFill>
                  <a:srgbClr val="660066"/>
                </a:solidFill>
              </a:rPr>
              <a:t>stablecoins</a:t>
            </a:r>
            <a:r>
              <a:rPr lang="en-GB" dirty="0">
                <a:solidFill>
                  <a:srgbClr val="660066"/>
                </a:solidFill>
              </a:rPr>
              <a:t> and financial stability</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353708"/>
            <a:ext cx="11277600" cy="912814"/>
          </a:xfrm>
        </p:spPr>
        <p:txBody>
          <a:bodyPr/>
          <a:lstStyle/>
          <a:p>
            <a:r>
              <a:rPr lang="en-GB" altLang="en-US" dirty="0" smtClean="0"/>
              <a:t>Chart 5.1</a:t>
            </a:r>
            <a:r>
              <a:rPr lang="en-GB" altLang="en-US" dirty="0" smtClean="0">
                <a:solidFill>
                  <a:srgbClr val="660066"/>
                </a:solidFill>
              </a:rPr>
              <a:t> </a:t>
            </a:r>
            <a:r>
              <a:rPr lang="en-GB" b="0" dirty="0"/>
              <a:t>In recent decades, commercial bank deposits have become more dominant as a means of payment</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Thomas, R and </a:t>
            </a:r>
            <a:r>
              <a:rPr lang="en-GB" sz="800" dirty="0" err="1"/>
              <a:t>Dimsdale</a:t>
            </a:r>
            <a:r>
              <a:rPr lang="en-GB" sz="800" dirty="0"/>
              <a:t>, N (2017), ‘A millennium of macroeconomic data for the UK’, </a:t>
            </a:r>
            <a:r>
              <a:rPr lang="en-GB" sz="800" u="sng" dirty="0"/>
              <a:t>Bank of England dataset</a:t>
            </a:r>
            <a:r>
              <a:rPr lang="en-GB" sz="800" dirty="0"/>
              <a:t>..</a:t>
            </a:r>
          </a:p>
        </p:txBody>
      </p:sp>
      <p:sp>
        <p:nvSpPr>
          <p:cNvPr id="7" name="Rectangle 1"/>
          <p:cNvSpPr>
            <a:spLocks noChangeArrowheads="1"/>
          </p:cNvSpPr>
          <p:nvPr/>
        </p:nvSpPr>
        <p:spPr bwMode="auto">
          <a:xfrm>
            <a:off x="441980" y="123678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GB" sz="1800" dirty="0"/>
              <a:t>Cash as a share of money that can be used to make </a:t>
            </a:r>
            <a:r>
              <a:rPr lang="en-GB" sz="1800" dirty="0" smtClean="0"/>
              <a:t>payments</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0680" y="1606119"/>
            <a:ext cx="9087848" cy="4457136"/>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1070</TotalTime>
  <Words>104</Words>
  <Application>Microsoft Office PowerPoint</Application>
  <PresentationFormat>Widescreen</PresentationFormat>
  <Paragraphs>8</Paragraphs>
  <Slides>2</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vt:i4>
      </vt:variant>
    </vt:vector>
  </HeadingPairs>
  <TitlesOfParts>
    <vt:vector size="5" baseType="lpstr">
      <vt:lpstr>Arial</vt:lpstr>
      <vt:lpstr>Calibri</vt:lpstr>
      <vt:lpstr>Bank LINKS Template</vt:lpstr>
      <vt:lpstr>PowerPoint Presentation</vt:lpstr>
      <vt:lpstr>Chart 5.1 In recent decades, commercial bank deposits have become more dominant as a means of payment</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Fraser, Stacey</cp:lastModifiedBy>
  <cp:revision>254</cp:revision>
  <dcterms:created xsi:type="dcterms:W3CDTF">2019-04-05T13:20:41Z</dcterms:created>
  <dcterms:modified xsi:type="dcterms:W3CDTF">2020-12-10T10:15:56Z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