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6"/>
  </p:notesMasterIdLst>
  <p:sldIdLst>
    <p:sldId id="364" r:id="rId2"/>
    <p:sldId id="365" r:id="rId3"/>
    <p:sldId id="366" r:id="rId4"/>
    <p:sldId id="367"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96" d="100"/>
          <a:sy n="96" d="100"/>
        </p:scale>
        <p:origin x="1128" y="60"/>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10/12/2020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CET1 capital ratio is defined as CET1 capital expressed as a percentage of risk-weighted assets. Major UK banks are Barclays, HSBC, Lloyds Banking Group, Nationwide, NatWest Group, Santander UK and Standard Chartered. From 2011, data are CET1 capital ratios as reported by banks. Prior to 2011, data are Bank estimates of banks' CET1 capital ratios. </a:t>
            </a:r>
          </a:p>
          <a:p>
            <a:pPr marL="228600" indent="-228600">
              <a:buAutoNum type="alphaLcParenBoth"/>
            </a:pPr>
            <a:r>
              <a:rPr lang="en-GB" sz="1200" b="0" i="0" u="none" strike="noStrike" kern="1200" baseline="0" dirty="0" smtClean="0">
                <a:solidFill>
                  <a:schemeClr val="tx1"/>
                </a:solidFill>
                <a:latin typeface="+mn-lt"/>
                <a:ea typeface="+mn-ea"/>
                <a:cs typeface="+mn-cs"/>
              </a:rPr>
              <a:t>Capital figures are year-end, except 2020 Q3. </a:t>
            </a:r>
          </a:p>
          <a:p>
            <a:r>
              <a:rPr lang="en-GB" sz="1200" b="0" i="0" u="none" strike="noStrike" kern="1200" baseline="0" dirty="0" smtClean="0">
                <a:solidFill>
                  <a:schemeClr val="tx1"/>
                </a:solidFill>
                <a:latin typeface="+mn-lt"/>
                <a:ea typeface="+mn-ea"/>
                <a:cs typeface="+mn-cs"/>
              </a:rPr>
              <a:t>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832593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UK banks are Barclays, HSBC, Lloyds Banking Group and NatWest Group. HSBC’s price to book ratio is adjusted for currency movements. </a:t>
            </a:r>
          </a:p>
          <a:p>
            <a:pPr marL="228600" indent="-228600">
              <a:buAutoNum type="alphaLcParenBoth"/>
            </a:pPr>
            <a:r>
              <a:rPr lang="en-GB" sz="1200" b="0" i="0" u="none" strike="noStrike" kern="1200" baseline="0" dirty="0" smtClean="0">
                <a:solidFill>
                  <a:schemeClr val="tx1"/>
                </a:solidFill>
                <a:latin typeface="+mn-lt"/>
                <a:ea typeface="+mn-ea"/>
                <a:cs typeface="+mn-cs"/>
              </a:rPr>
              <a:t>The underlying data have been sourced from </a:t>
            </a:r>
            <a:r>
              <a:rPr lang="en-GB" sz="1200" b="0" i="0" u="none" strike="noStrike" kern="1200" baseline="0" dirty="0" err="1" smtClean="0">
                <a:solidFill>
                  <a:schemeClr val="tx1"/>
                </a:solidFill>
                <a:latin typeface="+mn-lt"/>
                <a:ea typeface="+mn-ea"/>
                <a:cs typeface="+mn-cs"/>
              </a:rPr>
              <a:t>Eikon</a:t>
            </a:r>
            <a:r>
              <a:rPr lang="en-GB" sz="1200" b="0" i="0" u="none" strike="noStrike" kern="1200" baseline="0" dirty="0" smtClean="0">
                <a:solidFill>
                  <a:schemeClr val="tx1"/>
                </a:solidFill>
                <a:latin typeface="+mn-lt"/>
                <a:ea typeface="+mn-ea"/>
                <a:cs typeface="+mn-cs"/>
              </a:rPr>
              <a:t> from </a:t>
            </a:r>
            <a:r>
              <a:rPr lang="en-GB" sz="1200" b="0" i="0" u="none" strike="noStrike" kern="1200" baseline="0" dirty="0" err="1" smtClean="0">
                <a:solidFill>
                  <a:schemeClr val="tx1"/>
                </a:solidFill>
                <a:latin typeface="+mn-lt"/>
                <a:ea typeface="+mn-ea"/>
                <a:cs typeface="+mn-cs"/>
              </a:rPr>
              <a:t>Refinitiv</a:t>
            </a:r>
            <a:r>
              <a:rPr lang="en-GB" sz="1200" b="0" i="0" u="none" strike="noStrike" kern="1200" baseline="0" dirty="0" smtClean="0">
                <a:solidFill>
                  <a:schemeClr val="tx1"/>
                </a:solidFill>
                <a:latin typeface="+mn-lt"/>
                <a:ea typeface="+mn-ea"/>
                <a:cs typeface="+mn-cs"/>
              </a:rPr>
              <a:t> up to 2013, and from Bloomberg from 2014 onwards. 	</a:t>
            </a:r>
          </a:p>
          <a:p>
            <a:pPr marL="0" indent="0">
              <a:buNone/>
            </a:pPr>
            <a:r>
              <a:rPr lang="en-GB" sz="1200" b="0" i="0" u="none" strike="noStrike" kern="1200" baseline="0" dirty="0" smtClean="0">
                <a:solidFill>
                  <a:schemeClr val="tx1"/>
                </a:solidFill>
                <a:latin typeface="+mn-lt"/>
                <a:ea typeface="+mn-ea"/>
                <a:cs typeface="+mn-cs"/>
              </a:rPr>
              <a:t>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1007836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distance between the end points shows the proportionate change between shocks in the November </a:t>
            </a:r>
            <a:r>
              <a:rPr lang="en-GB" sz="1200" b="0" i="1" u="none" strike="noStrike" kern="1200" baseline="0" dirty="0" smtClean="0">
                <a:solidFill>
                  <a:schemeClr val="tx1"/>
                </a:solidFill>
                <a:latin typeface="+mn-lt"/>
                <a:ea typeface="+mn-ea"/>
                <a:cs typeface="+mn-cs"/>
              </a:rPr>
              <a:t>MPR </a:t>
            </a:r>
            <a:r>
              <a:rPr lang="en-GB" sz="1200" b="0" i="0" u="none" strike="noStrike" kern="1200" baseline="0" dirty="0" smtClean="0">
                <a:solidFill>
                  <a:schemeClr val="tx1"/>
                </a:solidFill>
                <a:latin typeface="+mn-lt"/>
                <a:ea typeface="+mn-ea"/>
                <a:cs typeface="+mn-cs"/>
              </a:rPr>
              <a:t>figures relative to the ‘reverse stress test’. For example, three-year cumulative world GDP losses are roughly half those in reverse stress test so the November </a:t>
            </a:r>
            <a:r>
              <a:rPr lang="en-GB" sz="1200" b="0" i="1" u="none" strike="noStrike" kern="1200" baseline="0" dirty="0" smtClean="0">
                <a:solidFill>
                  <a:schemeClr val="tx1"/>
                </a:solidFill>
                <a:latin typeface="+mn-lt"/>
                <a:ea typeface="+mn-ea"/>
                <a:cs typeface="+mn-cs"/>
              </a:rPr>
              <a:t>MPR </a:t>
            </a:r>
            <a:r>
              <a:rPr lang="en-GB" sz="1200" b="0" i="0" u="none" strike="noStrike" kern="1200" baseline="0" dirty="0" smtClean="0">
                <a:solidFill>
                  <a:schemeClr val="tx1"/>
                </a:solidFill>
                <a:latin typeface="+mn-lt"/>
                <a:ea typeface="+mn-ea"/>
                <a:cs typeface="+mn-cs"/>
              </a:rPr>
              <a:t>end point is roughly half way down the first black line. 	</a:t>
            </a:r>
          </a:p>
          <a:p>
            <a:pPr marL="0" indent="0">
              <a:buNone/>
            </a:pPr>
            <a:endParaRPr lang="en-GB" sz="1200" b="0" i="0" u="none" strike="noStrike" kern="1200" baseline="0" dirty="0" smtClean="0">
              <a:solidFill>
                <a:schemeClr val="tx1"/>
              </a:solidFill>
              <a:latin typeface="+mn-lt"/>
              <a:ea typeface="+mn-ea"/>
              <a:cs typeface="+mn-cs"/>
            </a:endParaRPr>
          </a:p>
          <a:p>
            <a:pPr marL="0" indent="0">
              <a:buNone/>
            </a:pPr>
            <a:r>
              <a:rPr lang="en-GB" sz="1200" b="0" i="0" u="none" strike="noStrike" kern="1200" baseline="0" dirty="0" smtClean="0">
                <a:solidFill>
                  <a:schemeClr val="tx1"/>
                </a:solidFill>
                <a:latin typeface="+mn-lt"/>
                <a:ea typeface="+mn-ea"/>
                <a:cs typeface="+mn-cs"/>
              </a:rPr>
              <a:t>	</a:t>
            </a:r>
          </a:p>
          <a:p>
            <a:pPr marL="0" indent="0">
              <a:buNone/>
            </a:pPr>
            <a:r>
              <a:rPr lang="en-GB" sz="1200" b="0" i="0" u="none" strike="noStrike" kern="1200" baseline="0" dirty="0" smtClean="0">
                <a:solidFill>
                  <a:schemeClr val="tx1"/>
                </a:solidFill>
                <a:latin typeface="+mn-lt"/>
                <a:ea typeface="+mn-ea"/>
                <a:cs typeface="+mn-cs"/>
              </a:rPr>
              <a:t>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16702881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10/12/2020</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10/12/2020</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a:solidFill>
                  <a:srgbClr val="660066"/>
                </a:solidFill>
              </a:rPr>
              <a:t>The resilience of the UK banking sector</a:t>
            </a:r>
            <a:endParaRPr lang="en-GB" dirty="0"/>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559077"/>
            <a:ext cx="11277600" cy="364174"/>
          </a:xfrm>
        </p:spPr>
        <p:txBody>
          <a:bodyPr/>
          <a:lstStyle/>
          <a:p>
            <a:r>
              <a:rPr lang="en-GB" altLang="en-US" dirty="0" smtClean="0"/>
              <a:t>Chart 2.1 </a:t>
            </a:r>
            <a:r>
              <a:rPr lang="en-GB" b="0" dirty="0"/>
              <a:t>The aggregate CET1 ratio is more than three times higher than it was before the financial crisis	</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PRA regulatory returns, published accounts, Bank analysis and calculations</a:t>
            </a:r>
            <a:r>
              <a:rPr lang="en-GB" sz="800" dirty="0" smtClean="0"/>
              <a:t>.</a:t>
            </a:r>
            <a:endParaRPr lang="en-GB" sz="800" dirty="0"/>
          </a:p>
        </p:txBody>
      </p:sp>
      <p:sp>
        <p:nvSpPr>
          <p:cNvPr id="4" name="Rectangle 1"/>
          <p:cNvSpPr>
            <a:spLocks noChangeArrowheads="1"/>
          </p:cNvSpPr>
          <p:nvPr/>
        </p:nvSpPr>
        <p:spPr bwMode="auto">
          <a:xfrm>
            <a:off x="441980" y="1295633"/>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Aggregate CET1 capital ratio of major UK </a:t>
            </a:r>
            <a:r>
              <a:rPr lang="en-GB" sz="1800" dirty="0" smtClean="0"/>
              <a:t>banks</a:t>
            </a:r>
            <a:r>
              <a:rPr lang="en-GB" sz="1800" baseline="30000" dirty="0" smtClean="0"/>
              <a:t>(a</a:t>
            </a:r>
            <a:r>
              <a:rPr lang="en-GB" sz="1800" baseline="30000" dirty="0"/>
              <a:t>)(b)</a:t>
            </a:r>
            <a:endParaRPr lang="en-GB" altLang="en-US" sz="1800" baseline="300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05426" y="1887829"/>
            <a:ext cx="7950708" cy="3773309"/>
          </a:xfrm>
          <a:prstGeom prst="rect">
            <a:avLst/>
          </a:prstGeom>
        </p:spPr>
      </p:pic>
    </p:spTree>
    <p:extLst>
      <p:ext uri="{BB962C8B-B14F-4D97-AF65-F5344CB8AC3E}">
        <p14:creationId xmlns:p14="http://schemas.microsoft.com/office/powerpoint/2010/main" val="37666756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114685"/>
            <a:ext cx="11462906" cy="361189"/>
          </a:xfrm>
        </p:spPr>
        <p:txBody>
          <a:bodyPr/>
          <a:lstStyle/>
          <a:p>
            <a:r>
              <a:rPr lang="en-GB" altLang="en-US" dirty="0" smtClean="0"/>
              <a:t>Chart 2.2 </a:t>
            </a:r>
            <a:r>
              <a:rPr lang="en-GB" b="0" dirty="0"/>
              <a:t>The average price to book ratio of the major UK banks has been consistently under one, and fell further when the pandemic hit	</a:t>
            </a:r>
            <a:br>
              <a:rPr lang="en-GB" b="0" dirty="0"/>
            </a:br>
            <a:r>
              <a:rPr lang="en-GB" b="0" dirty="0"/>
              <a:t>	</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Bloomberg Finance L.P., </a:t>
            </a:r>
            <a:r>
              <a:rPr lang="en-GB" sz="800" dirty="0" err="1"/>
              <a:t>Eikon</a:t>
            </a:r>
            <a:r>
              <a:rPr lang="en-GB" sz="800" dirty="0"/>
              <a:t> from </a:t>
            </a:r>
            <a:r>
              <a:rPr lang="en-GB" sz="800" dirty="0" err="1"/>
              <a:t>Refinitiv</a:t>
            </a:r>
            <a:r>
              <a:rPr lang="en-GB" sz="800" dirty="0"/>
              <a:t> and Bank calculations</a:t>
            </a:r>
            <a:r>
              <a:rPr lang="en-GB" sz="800" dirty="0" smtClean="0"/>
              <a:t>.</a:t>
            </a:r>
            <a:endParaRPr lang="en-GB" sz="800" dirty="0"/>
          </a:p>
        </p:txBody>
      </p:sp>
      <p:sp>
        <p:nvSpPr>
          <p:cNvPr id="4" name="Rectangle 1"/>
          <p:cNvSpPr>
            <a:spLocks noChangeArrowheads="1"/>
          </p:cNvSpPr>
          <p:nvPr/>
        </p:nvSpPr>
        <p:spPr bwMode="auto">
          <a:xfrm>
            <a:off x="441980" y="1295279"/>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Major UK banks’ price to book </a:t>
            </a:r>
            <a:r>
              <a:rPr lang="en-GB" sz="1800" dirty="0" smtClean="0"/>
              <a:t>ratio</a:t>
            </a:r>
            <a:r>
              <a:rPr lang="en-GB" sz="1800" baseline="30000" dirty="0" smtClean="0"/>
              <a:t>(a</a:t>
            </a:r>
            <a:r>
              <a:rPr lang="en-GB" sz="1800" baseline="30000" dirty="0"/>
              <a:t>)(b)</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19933" y="1475874"/>
            <a:ext cx="5506999" cy="4466412"/>
          </a:xfrm>
          <a:prstGeom prst="rect">
            <a:avLst/>
          </a:prstGeom>
        </p:spPr>
      </p:pic>
    </p:spTree>
    <p:extLst>
      <p:ext uri="{BB962C8B-B14F-4D97-AF65-F5344CB8AC3E}">
        <p14:creationId xmlns:p14="http://schemas.microsoft.com/office/powerpoint/2010/main" val="39867899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368026"/>
            <a:ext cx="11462906" cy="382085"/>
          </a:xfrm>
        </p:spPr>
        <p:txBody>
          <a:bodyPr/>
          <a:lstStyle/>
          <a:p>
            <a:r>
              <a:rPr lang="en-GB" altLang="en-US" dirty="0" smtClean="0"/>
              <a:t>Chart 2.3 </a:t>
            </a:r>
            <a:r>
              <a:rPr lang="en-GB" b="0" dirty="0"/>
              <a:t>The central forecast in the November </a:t>
            </a:r>
            <a:r>
              <a:rPr lang="en-GB" b="0" i="1" dirty="0"/>
              <a:t>MPR</a:t>
            </a:r>
            <a:r>
              <a:rPr lang="en-GB" b="0" dirty="0"/>
              <a:t> is well within the ‘reverse stress-test’ scenario that would deplete banks’ capital buffers materially	</a:t>
            </a:r>
            <a:br>
              <a:rPr lang="en-GB" b="0" dirty="0"/>
            </a:br>
            <a:r>
              <a:rPr lang="en-GB" b="0" dirty="0"/>
              <a:t>	</a:t>
            </a:r>
            <a:br>
              <a:rPr lang="en-GB" b="0" dirty="0"/>
            </a:br>
            <a:r>
              <a:rPr lang="en-GB" b="0" dirty="0"/>
              <a:t>	</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analysis and calculations.</a:t>
            </a:r>
          </a:p>
        </p:txBody>
      </p:sp>
      <p:sp>
        <p:nvSpPr>
          <p:cNvPr id="4" name="Rectangle 1"/>
          <p:cNvSpPr>
            <a:spLocks noChangeArrowheads="1"/>
          </p:cNvSpPr>
          <p:nvPr/>
        </p:nvSpPr>
        <p:spPr bwMode="auto">
          <a:xfrm>
            <a:off x="534633" y="1750111"/>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Comparison of key metrics in the November </a:t>
            </a:r>
            <a:r>
              <a:rPr lang="en-GB" sz="1800" i="1" dirty="0"/>
              <a:t>MPR</a:t>
            </a:r>
            <a:r>
              <a:rPr lang="en-GB" sz="1800" dirty="0"/>
              <a:t> and the August 2020 ‘reverse stress test’ over a three-year </a:t>
            </a:r>
            <a:r>
              <a:rPr lang="en-GB" sz="1800" dirty="0" smtClean="0"/>
              <a:t>period</a:t>
            </a:r>
            <a:r>
              <a:rPr lang="en-GB" sz="1800" baseline="30000" dirty="0" smtClean="0"/>
              <a:t>(a</a:t>
            </a:r>
            <a:r>
              <a:rPr lang="en-GB" sz="1800" baseline="30000" dirty="0"/>
              <a:t>)</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0926" y="2207292"/>
            <a:ext cx="4251260" cy="4107711"/>
          </a:xfrm>
          <a:prstGeom prst="rect">
            <a:avLst/>
          </a:prstGeom>
        </p:spPr>
      </p:pic>
    </p:spTree>
    <p:extLst>
      <p:ext uri="{BB962C8B-B14F-4D97-AF65-F5344CB8AC3E}">
        <p14:creationId xmlns:p14="http://schemas.microsoft.com/office/powerpoint/2010/main" val="851634627"/>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1108</TotalTime>
  <Words>354</Words>
  <Application>Microsoft Office PowerPoint</Application>
  <PresentationFormat>Widescreen</PresentationFormat>
  <Paragraphs>23</Paragraphs>
  <Slides>4</Slides>
  <Notes>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Bank LINKS Template</vt:lpstr>
      <vt:lpstr>PowerPoint Presentation</vt:lpstr>
      <vt:lpstr>Chart 2.1 The aggregate CET1 ratio is more than three times higher than it was before the financial crisis </vt:lpstr>
      <vt:lpstr>Chart 2.2 The average price to book ratio of the major UK banks has been consistently under one, and fell further when the pandemic hit   </vt:lpstr>
      <vt:lpstr>Chart 2.3 The central forecast in the November MPR is well within the ‘reverse stress-test’ scenario that would deplete banks’ capital buffers materially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Banerjee, Kaya</cp:lastModifiedBy>
  <cp:revision>252</cp:revision>
  <dcterms:created xsi:type="dcterms:W3CDTF">2019-04-05T13:20:41Z</dcterms:created>
  <dcterms:modified xsi:type="dcterms:W3CDTF">2020-12-10T15:21:17Z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