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4"/>
  </p:notesMasterIdLst>
  <p:sldIdLst>
    <p:sldId id="364" r:id="rId2"/>
    <p:sldId id="365" r:id="rId3"/>
    <p:sldId id="368" r:id="rId4"/>
    <p:sldId id="369" r:id="rId5"/>
    <p:sldId id="370" r:id="rId6"/>
    <p:sldId id="371" r:id="rId7"/>
    <p:sldId id="372" r:id="rId8"/>
    <p:sldId id="373" r:id="rId9"/>
    <p:sldId id="375" r:id="rId10"/>
    <p:sldId id="376" r:id="rId11"/>
    <p:sldId id="377" r:id="rId12"/>
    <p:sldId id="378" r:id="rId13"/>
    <p:sldId id="379" r:id="rId14"/>
    <p:sldId id="380" r:id="rId15"/>
    <p:sldId id="381" r:id="rId16"/>
    <p:sldId id="366" r:id="rId17"/>
    <p:sldId id="367" r:id="rId18"/>
    <p:sldId id="382" r:id="rId19"/>
    <p:sldId id="383" r:id="rId20"/>
    <p:sldId id="384" r:id="rId21"/>
    <p:sldId id="385" r:id="rId22"/>
    <p:sldId id="38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74" d="100"/>
          <a:sy n="74" d="100"/>
        </p:scale>
        <p:origin x="990" y="5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07/05/2020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is defined as CET1 capital expressed as a percentage of risk-weighted assets. Major UK banks are Barclays, HSBC, Lloyds Banking Group, Nationwide, The Royal Bank of Scotland, Santander UK and Standard Chartered. From 2011, data are CET1 capital ratios as reported by banks. Prior to 2011, data are Bank estimates of banks’ CET1 ratios.</a:t>
            </a:r>
          </a:p>
          <a:p>
            <a:pPr marL="228600" indent="-228600">
              <a:buAutoNum type="alphaLcParenBoth"/>
            </a:pPr>
            <a:r>
              <a:rPr lang="en-GB" sz="1200" b="0" i="0" u="none" strike="noStrike" kern="1200" baseline="0" dirty="0" smtClean="0">
                <a:solidFill>
                  <a:schemeClr val="tx1"/>
                </a:solidFill>
                <a:latin typeface="+mn-lt"/>
                <a:ea typeface="+mn-ea"/>
                <a:cs typeface="+mn-cs"/>
              </a:rPr>
              <a:t>Capital figures are year-end.</a:t>
            </a:r>
          </a:p>
          <a:p>
            <a:pPr marL="228600" indent="-228600">
              <a:buAutoNum type="alphaLcParenBoth"/>
            </a:pPr>
            <a:r>
              <a:rPr lang="en-GB" sz="1200" b="0" i="0" u="none" strike="noStrike" kern="1200" baseline="0" dirty="0" smtClean="0">
                <a:solidFill>
                  <a:schemeClr val="tx1"/>
                </a:solidFill>
                <a:latin typeface="+mn-lt"/>
                <a:ea typeface="+mn-ea"/>
                <a:cs typeface="+mn-cs"/>
              </a:rPr>
              <a:t>The impact of the 2019 stress test does not include the conversion of AT1 instruments.</a:t>
            </a:r>
          </a:p>
          <a:p>
            <a:pPr marL="228600" indent="-228600">
              <a:buAutoNum type="alphaLcParenBoth"/>
            </a:pPr>
            <a:r>
              <a:rPr lang="en-GB" sz="1200" b="0" i="0" u="none" strike="noStrike" kern="1200" baseline="0" dirty="0" smtClean="0">
                <a:solidFill>
                  <a:schemeClr val="tx1"/>
                </a:solidFill>
                <a:latin typeface="+mn-lt"/>
                <a:ea typeface="+mn-ea"/>
                <a:cs typeface="+mn-cs"/>
              </a:rPr>
              <a:t>The 2019 stress test capital drawdown starts from 2018 Q4.</a:t>
            </a:r>
          </a:p>
          <a:p>
            <a:pPr marL="228600" indent="-228600">
              <a:buAutoNum type="alphaLcParenBoth"/>
            </a:pPr>
            <a:r>
              <a:rPr lang="en-GB" sz="1200" b="0" i="0" u="none" strike="noStrike" kern="1200" baseline="0" dirty="0" smtClean="0">
                <a:solidFill>
                  <a:schemeClr val="tx1"/>
                </a:solidFill>
                <a:latin typeface="+mn-lt"/>
                <a:ea typeface="+mn-ea"/>
                <a:cs typeface="+mn-cs"/>
              </a:rPr>
              <a:t>The desktop stress test capital drawdown starts from 2019 Q4.</a:t>
            </a:r>
          </a:p>
          <a:p>
            <a:pPr marL="228600" indent="-228600">
              <a:buAutoNum type="alphaLcParenBoth"/>
            </a:pPr>
            <a:r>
              <a:rPr lang="en-GB" sz="1200" b="0" i="0" u="none" strike="noStrike" kern="1200" baseline="0" dirty="0" smtClean="0">
                <a:solidFill>
                  <a:schemeClr val="tx1"/>
                </a:solidFill>
                <a:latin typeface="+mn-lt"/>
                <a:ea typeface="+mn-ea"/>
                <a:cs typeface="+mn-cs"/>
              </a:rPr>
              <a:t>The risk-weighted minimum requirements in the desktop stress test are based on setting P2A as a nominal amount, in line with the ‘PRA statement on temporarily setting P2A as a nominal amount from 7 May 2020’. In this exercise the nominal value of P2A requirements is assumed to remain constant over the horizon.</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Applies a house price shock to the end-2019 LTV distribution of participating banks’ UK mortgage exposures.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59735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Percentage figures in parentheses show proportion of total exposure.</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142404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Loan margin is calculated as net interest income received on loans minus that paid on deposits, divided by loans.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3787831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Cumulative impairment charge rates = (total impairment charge for the length of the scenario)/(average gross on balance sheet exposure), where the denominator is a simple average of year-end positions.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3298375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Reduced lending would also result in lower net interest income (NII). This effect is not expected to be significant, so it has not been included in the chart above.</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3168984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figures in this table set out the drivers of capital drawdown from the start of the respective projection. Previous publications have set out these figures on the basis of a stress to baseline scenario comparison.</a:t>
            </a:r>
          </a:p>
          <a:p>
            <a:pPr marL="228600" indent="-228600">
              <a:buAutoNum type="alphaLcParenBoth"/>
            </a:pPr>
            <a:r>
              <a:rPr lang="en-GB" sz="1200" b="0" i="0" u="none" strike="noStrike" kern="1200" baseline="0" dirty="0" smtClean="0">
                <a:solidFill>
                  <a:schemeClr val="tx1"/>
                </a:solidFill>
                <a:latin typeface="+mn-lt"/>
                <a:ea typeface="+mn-ea"/>
                <a:cs typeface="+mn-cs"/>
              </a:rPr>
              <a:t>The Start point for the desktop stress test is end-2019. The 2019 stress test start point is end-2018. The CET1 capital low point for both scenarios is in year 2 of the projection.</a:t>
            </a:r>
          </a:p>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is defined as CET1 capital expressed as a percentage of risk-weighted assets (RWAs), where both terms are defined in line with CRR and the UK implementation of CRD IV via the PRA Rulebook.</a:t>
            </a:r>
          </a:p>
          <a:p>
            <a:pPr marL="228600" indent="-228600">
              <a:buAutoNum type="alphaLcParenBoth"/>
            </a:pPr>
            <a:r>
              <a:rPr lang="en-GB" sz="1200" b="0" i="0" u="none" strike="noStrike" kern="1200" baseline="0" dirty="0" smtClean="0">
                <a:solidFill>
                  <a:schemeClr val="tx1"/>
                </a:solidFill>
                <a:latin typeface="+mn-lt"/>
                <a:ea typeface="+mn-ea"/>
                <a:cs typeface="+mn-cs"/>
              </a:rPr>
              <a:t>To produce the aggregate results of the desktop stress test in a single currency, the Bank has converted the results of US dollar reporters HSBC and SCB into sterling assuming exchange rates remain fixed at their end-2019 level over 2020 and 2021. For comparison purposes, the 2019 stress test results in this table have also been presented on a constant exchange rate basis, except for the ‘End CET1 ratio’. This row alone has been calculated on a dynamic exchange rate basis </a:t>
            </a:r>
            <a:r>
              <a:rPr lang="en-GB" sz="1200" b="0" i="0" u="none" strike="noStrike" kern="1200" baseline="0" dirty="0" err="1" smtClean="0">
                <a:solidFill>
                  <a:schemeClr val="tx1"/>
                </a:solidFill>
                <a:latin typeface="+mn-lt"/>
                <a:ea typeface="+mn-ea"/>
                <a:cs typeface="+mn-cs"/>
              </a:rPr>
              <a:t>ie</a:t>
            </a:r>
            <a:r>
              <a:rPr lang="en-GB" sz="1200" b="0" i="0" u="none" strike="noStrike" kern="1200" baseline="0" dirty="0" smtClean="0">
                <a:solidFill>
                  <a:schemeClr val="tx1"/>
                </a:solidFill>
                <a:latin typeface="+mn-lt"/>
                <a:ea typeface="+mn-ea"/>
                <a:cs typeface="+mn-cs"/>
              </a:rPr>
              <a:t> based on the exchange rate paths specified in the ACS 2019 scenario.</a:t>
            </a:r>
          </a:p>
          <a:p>
            <a:pPr marL="228600" indent="-228600">
              <a:buAutoNum type="alphaLcParenBoth"/>
            </a:pPr>
            <a:r>
              <a:rPr lang="en-GB" sz="1200" b="0" i="0" u="none" strike="noStrike" kern="1200" baseline="0" dirty="0" smtClean="0">
                <a:solidFill>
                  <a:schemeClr val="tx1"/>
                </a:solidFill>
                <a:latin typeface="+mn-lt"/>
                <a:ea typeface="+mn-ea"/>
                <a:cs typeface="+mn-cs"/>
              </a:rPr>
              <a:t>The desktop stress test incorporates the effect of a European Commission proposal to allow banks to ‘add-back’ 100% of new IFRS 9 provisions until end-2021. </a:t>
            </a:r>
          </a:p>
          <a:p>
            <a:pPr marL="228600" indent="-228600">
              <a:buAutoNum type="alphaLcParenBoth"/>
            </a:pPr>
            <a:r>
              <a:rPr lang="en-GB" sz="1200" b="0" i="0" u="none" strike="noStrike" kern="1200" baseline="0" dirty="0" smtClean="0">
                <a:solidFill>
                  <a:schemeClr val="tx1"/>
                </a:solidFill>
                <a:latin typeface="+mn-lt"/>
                <a:ea typeface="+mn-ea"/>
                <a:cs typeface="+mn-cs"/>
              </a:rPr>
              <a:t>Trading operations comprise: market risk losses, counterparty credit risk losses, losses arising from changes in banks’ fair value adjustments, prudential valuation adjustments (PVA) and losses on fair value positions not held for trading. Investment banking income comprises of the revenues and excludes costs.</a:t>
            </a:r>
          </a:p>
          <a:p>
            <a:pPr marL="228600" indent="-228600">
              <a:buAutoNum type="alphaLcParenBoth"/>
            </a:pPr>
            <a:r>
              <a:rPr lang="en-GB" sz="1200" b="0" i="0" u="none" strike="noStrike" kern="1200" baseline="0" dirty="0" smtClean="0">
                <a:solidFill>
                  <a:schemeClr val="tx1"/>
                </a:solidFill>
                <a:latin typeface="+mn-lt"/>
                <a:ea typeface="+mn-ea"/>
                <a:cs typeface="+mn-cs"/>
              </a:rPr>
              <a:t>‘Other’ comprises other profit and loss and other capital movements, other profit and loss includes misconduct, Net interest income, expenses, fees and commission, other wholesale impairments, share of profit/loss in investments in associates, and other income. Other capital movements include pension assets devaluation, prudential filters, accumulated other comprehensive income, IRB shortfall of credit risk adjustment to expected losses, and actuarial gain/loss from defined benefit pension schemes.</a:t>
            </a:r>
          </a:p>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at the end point is shown before the conversion of additional Tier 1 instrument.</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17</a:t>
            </a:fld>
            <a:endParaRPr lang="en-GB"/>
          </a:p>
        </p:txBody>
      </p:sp>
    </p:spTree>
    <p:extLst>
      <p:ext uri="{BB962C8B-B14F-4D97-AF65-F5344CB8AC3E}">
        <p14:creationId xmlns:p14="http://schemas.microsoft.com/office/powerpoint/2010/main" val="333468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457422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Residential property prices, Equity prices and CRE prices are start-to-trough changes under the Desktop stress test and 2019 stress‑test scenarios. </a:t>
            </a:r>
          </a:p>
          <a:p>
            <a:pPr marL="228600" indent="-228600">
              <a:buAutoNum type="alphaLcParenBoth"/>
            </a:pPr>
            <a:r>
              <a:rPr lang="en-GB" sz="1200" b="0" i="0" u="none" strike="noStrike" kern="1200" baseline="0" dirty="0" smtClean="0">
                <a:solidFill>
                  <a:schemeClr val="tx1"/>
                </a:solidFill>
                <a:latin typeface="+mn-lt"/>
                <a:ea typeface="+mn-ea"/>
                <a:cs typeface="+mn-cs"/>
              </a:rPr>
              <a:t>Unemployment, Bank rate and 10-year gilt yields are the stressed level in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and 2019 stress‑test scenarios.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19</a:t>
            </a:fld>
            <a:endParaRPr lang="en-GB"/>
          </a:p>
        </p:txBody>
      </p:sp>
    </p:spTree>
    <p:extLst>
      <p:ext uri="{BB962C8B-B14F-4D97-AF65-F5344CB8AC3E}">
        <p14:creationId xmlns:p14="http://schemas.microsoft.com/office/powerpoint/2010/main" val="1309361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Other includes the impact of other macroeconomic factors and impairments on additional net lending banks carry out in the desktop stress test.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20</a:t>
            </a:fld>
            <a:endParaRPr lang="en-GB"/>
          </a:p>
        </p:txBody>
      </p:sp>
    </p:spTree>
    <p:extLst>
      <p:ext uri="{BB962C8B-B14F-4D97-AF65-F5344CB8AC3E}">
        <p14:creationId xmlns:p14="http://schemas.microsoft.com/office/powerpoint/2010/main" val="2860836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Does not include other wholesale impairments. </a:t>
            </a:r>
          </a:p>
          <a:p>
            <a:pPr marL="228600" indent="-228600">
              <a:buAutoNum type="alphaLcParenBoth"/>
            </a:pPr>
            <a:r>
              <a:rPr lang="en-GB" sz="1200" b="0" i="0" u="none" strike="noStrike" kern="1200" baseline="0" dirty="0" smtClean="0">
                <a:solidFill>
                  <a:schemeClr val="tx1"/>
                </a:solidFill>
                <a:latin typeface="+mn-lt"/>
                <a:ea typeface="+mn-ea"/>
                <a:cs typeface="+mn-cs"/>
              </a:rPr>
              <a:t>Lending support schemes include the Coronavirus Business Interruption Loan Scheme, the Coronavirus Large Business Interruption Loan Scheme and the </a:t>
            </a:r>
            <a:r>
              <a:rPr lang="en-GB" sz="1200" b="0" i="0" u="none" strike="noStrike" kern="1200" baseline="0" dirty="0" err="1" smtClean="0">
                <a:solidFill>
                  <a:schemeClr val="tx1"/>
                </a:solidFill>
                <a:latin typeface="+mn-lt"/>
                <a:ea typeface="+mn-ea"/>
                <a:cs typeface="+mn-cs"/>
              </a:rPr>
              <a:t>Covid</a:t>
            </a:r>
            <a:r>
              <a:rPr lang="en-GB" sz="1200" b="0" i="0" u="none" strike="noStrike" kern="1200" baseline="0" dirty="0" smtClean="0">
                <a:solidFill>
                  <a:schemeClr val="tx1"/>
                </a:solidFill>
                <a:latin typeface="+mn-lt"/>
                <a:ea typeface="+mn-ea"/>
                <a:cs typeface="+mn-cs"/>
              </a:rPr>
              <a:t> Corporate Financing Facility. </a:t>
            </a:r>
          </a:p>
          <a:p>
            <a:pPr marL="228600" indent="-228600">
              <a:buAutoNum type="alphaLcParenBoth"/>
            </a:pPr>
            <a:r>
              <a:rPr lang="en-GB" sz="1200" b="0" i="0" u="none" strike="noStrike" kern="1200" baseline="0" dirty="0" smtClean="0">
                <a:solidFill>
                  <a:schemeClr val="tx1"/>
                </a:solidFill>
                <a:latin typeface="+mn-lt"/>
                <a:ea typeface="+mn-ea"/>
                <a:cs typeface="+mn-cs"/>
              </a:rPr>
              <a:t>Other includes the impact of other macroeconomic factors and impairments on additional net lending banks carry out in the desktop stress test.</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21</a:t>
            </a:fld>
            <a:endParaRPr lang="en-GB"/>
          </a:p>
        </p:txBody>
      </p:sp>
    </p:spTree>
    <p:extLst>
      <p:ext uri="{BB962C8B-B14F-4D97-AF65-F5344CB8AC3E}">
        <p14:creationId xmlns:p14="http://schemas.microsoft.com/office/powerpoint/2010/main" val="111829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Major UK banks are Barclays, HSBC, Lloyds, Nationwide, RBS, Santander UK and Standard Chartered.</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5245112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For life insurers, ratios are reported at the solo legal entity level, post transitional measure on technical provisions.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22</a:t>
            </a:fld>
            <a:endParaRPr lang="en-GB"/>
          </a:p>
        </p:txBody>
      </p:sp>
    </p:spTree>
    <p:extLst>
      <p:ext uri="{BB962C8B-B14F-4D97-AF65-F5344CB8AC3E}">
        <p14:creationId xmlns:p14="http://schemas.microsoft.com/office/powerpoint/2010/main" val="466912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starting point for 2019 stress-test scenarios is 2018 Q4, with both the baseline and stress profiles taken from the 2019 annual cyclical scenario key elements publication. The starting point for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scenarios is 2019 Q4. The baseline for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scenarios is taken from the January 2020 </a:t>
            </a:r>
            <a:r>
              <a:rPr lang="en-GB" sz="1200" b="0" i="1" u="none" strike="noStrike" kern="1200" baseline="0" dirty="0" smtClean="0">
                <a:solidFill>
                  <a:schemeClr val="tx1"/>
                </a:solidFill>
                <a:latin typeface="+mn-lt"/>
                <a:ea typeface="+mn-ea"/>
                <a:cs typeface="+mn-cs"/>
              </a:rPr>
              <a:t>MPR</a:t>
            </a:r>
            <a:r>
              <a:rPr lang="en-GB" sz="1200" b="0" i="0" u="none" strike="noStrike" kern="1200" baseline="0" dirty="0" smtClean="0">
                <a:solidFill>
                  <a:schemeClr val="tx1"/>
                </a:solidFill>
                <a:latin typeface="+mn-lt"/>
                <a:ea typeface="+mn-ea"/>
                <a:cs typeface="+mn-cs"/>
              </a:rPr>
              <a:t>. </a:t>
            </a:r>
          </a:p>
          <a:p>
            <a:pPr marL="228600" indent="-228600">
              <a:buAutoNum type="alphaLcParenBoth"/>
            </a:pPr>
            <a:r>
              <a:rPr lang="en-GB" sz="1200" b="0" i="0" u="none" strike="noStrike" kern="1200" baseline="0" dirty="0" smtClean="0">
                <a:solidFill>
                  <a:schemeClr val="tx1"/>
                </a:solidFill>
                <a:latin typeface="+mn-lt"/>
                <a:ea typeface="+mn-ea"/>
                <a:cs typeface="+mn-cs"/>
              </a:rPr>
              <a:t>Cumulative GDP loss is calculated as the sum of quarterly differences between baseline and stressed GDP scenarios. The cumulative GDP loss is expressed as a percentage of the baseline GDP scenario at each point.</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800856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profile for unemployment in the 2019 stress test has been rolled forward by four quarters so that it begins in 2019 Q4, in line with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316535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desktop stress test incorporates the effect of a European Commission proposal to allow banks 100% IFRS 9 transitional capital relief until end-2021.</a:t>
            </a:r>
          </a:p>
          <a:p>
            <a:pPr marL="228600" indent="-228600">
              <a:buAutoNum type="alphaLcParenBoth"/>
            </a:pPr>
            <a:r>
              <a:rPr lang="en-GB" sz="1200" b="0" i="0" u="none" strike="noStrike" kern="1200" baseline="0" dirty="0" smtClean="0">
                <a:solidFill>
                  <a:schemeClr val="tx1"/>
                </a:solidFill>
                <a:latin typeface="+mn-lt"/>
                <a:ea typeface="+mn-ea"/>
                <a:cs typeface="+mn-cs"/>
              </a:rPr>
              <a:t>The risk-weighted minimum requirements in the desktop stress test are based on setting P2A as a nominal amount, in line with the ‘PRA statement on temporarily setting P2A as a nominal amount from 7 May 2020’. In this stress test the nominal value of P2A requirements is assumed to remain constant over the horizon.</a:t>
            </a:r>
          </a:p>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is defined as CET1 capital expressed as a percentage of risk‑weighted assets, where these are in line with CRR and the UK implementation of CRD IV via the PRA Rulebook.</a:t>
            </a:r>
          </a:p>
          <a:p>
            <a:pPr marL="228600" indent="-228600">
              <a:buAutoNum type="alphaLcParenBoth"/>
            </a:pPr>
            <a:r>
              <a:rPr lang="en-GB" sz="1200" b="0" i="0" u="none" strike="noStrike" kern="1200" baseline="0" dirty="0" smtClean="0">
                <a:solidFill>
                  <a:schemeClr val="tx1"/>
                </a:solidFill>
                <a:latin typeface="+mn-lt"/>
                <a:ea typeface="+mn-ea"/>
                <a:cs typeface="+mn-cs"/>
              </a:rPr>
              <a:t>The Tier 1 leverage ratio is Tier 1 capital expressed as percentage of the leverage exposure measure excluding central bank reserves, in line with the </a:t>
            </a:r>
            <a:r>
              <a:rPr lang="en-GB" sz="1200" b="0" i="1" u="sng" strike="noStrike" kern="1200" baseline="0" dirty="0" smtClean="0">
                <a:solidFill>
                  <a:schemeClr val="tx1"/>
                </a:solidFill>
                <a:latin typeface="+mn-lt"/>
                <a:ea typeface="+mn-ea"/>
                <a:cs typeface="+mn-cs"/>
              </a:rPr>
              <a:t>PRA’s Policy Statement 21/17</a:t>
            </a:r>
            <a:r>
              <a:rPr lang="en-GB" sz="1200" b="0" i="0" u="none" strike="noStrike" kern="1200" baseline="0" dirty="0" smtClean="0">
                <a:solidFill>
                  <a:schemeClr val="tx1"/>
                </a:solidFill>
                <a:latin typeface="+mn-lt"/>
                <a:ea typeface="+mn-ea"/>
                <a:cs typeface="+mn-cs"/>
              </a:rPr>
              <a:t>.</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4032613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Cumulative impairment charge rates = (two-year total impairment charge)/(average gross on balance sheet exposure), the denominator is the simple average of the banks projections of banks’ 2019 and 2020 exposures.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503093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Guaranteed loan schemes encapsulate loans extended under the Coronavirus Business Interruption Loan Scheme and the Coronavirus Large Business Interruption Scheme.</a:t>
            </a:r>
          </a:p>
          <a:p>
            <a:pPr marL="228600" indent="-228600">
              <a:buAutoNum type="alphaLcParenBoth"/>
            </a:pPr>
            <a:r>
              <a:rPr lang="en-GB" sz="1200" b="0" i="0" u="none" strike="noStrike" kern="1200" baseline="0" dirty="0" smtClean="0">
                <a:solidFill>
                  <a:schemeClr val="tx1"/>
                </a:solidFill>
                <a:latin typeface="+mn-lt"/>
                <a:ea typeface="+mn-ea"/>
                <a:cs typeface="+mn-cs"/>
              </a:rPr>
              <a:t>Net lending for 2020 Q1 is based on data from PRA regulatory returns. Projected net lending for 2020 Q2–Q4 is derived from the corporate financing shortfall detailed in the UK corporate sector financing and Covid-19 chapter that is estimated to be provided by major UK banks.</a:t>
            </a:r>
          </a:p>
          <a:p>
            <a:pPr marL="228600" indent="-228600">
              <a:buAutoNum type="alphaLcParenBoth"/>
            </a:pPr>
            <a:r>
              <a:rPr lang="en-GB" sz="1200" b="0" i="0" u="none" strike="noStrike" kern="1200" baseline="0" dirty="0" smtClean="0">
                <a:solidFill>
                  <a:schemeClr val="tx1"/>
                </a:solidFill>
                <a:latin typeface="+mn-lt"/>
                <a:ea typeface="+mn-ea"/>
                <a:cs typeface="+mn-cs"/>
              </a:rPr>
              <a:t>Average quarterly net lending by major UK banks is calculated over the period 2016–19. Major UK banks are Barclays, HSBC, Lloyds Banking Group, Nationwide, The Royal Bank of Scotland, Santander UK and Standard Chartered.</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1654773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See footnote (a) to Chart C.7. </a:t>
            </a:r>
          </a:p>
          <a:p>
            <a:pPr marL="228600" indent="-228600">
              <a:buAutoNum type="alphaLcParenBoth"/>
            </a:pPr>
            <a:r>
              <a:rPr lang="en-GB" sz="1200" b="0" i="0" u="none" strike="noStrike" kern="1200" baseline="0" dirty="0" smtClean="0">
                <a:solidFill>
                  <a:schemeClr val="tx1"/>
                </a:solidFill>
                <a:latin typeface="+mn-lt"/>
                <a:ea typeface="+mn-ea"/>
                <a:cs typeface="+mn-cs"/>
              </a:rPr>
              <a:t>Aggregate cash-flow deficit arising from companies that either had a net debt to EBIDTA ratio above 4, low credit rating, or made negative profits on average in the past three years. Credit ratings are </a:t>
            </a:r>
            <a:r>
              <a:rPr lang="en-GB" sz="1200" b="0" i="0" u="none" strike="noStrike" kern="1200" baseline="0" dirty="0" err="1" smtClean="0">
                <a:solidFill>
                  <a:schemeClr val="tx1"/>
                </a:solidFill>
                <a:latin typeface="+mn-lt"/>
                <a:ea typeface="+mn-ea"/>
                <a:cs typeface="+mn-cs"/>
              </a:rPr>
              <a:t>proxied</a:t>
            </a:r>
            <a:r>
              <a:rPr lang="en-GB" sz="1200" b="0" i="0" u="none" strike="noStrike" kern="1200" baseline="0" dirty="0" smtClean="0">
                <a:solidFill>
                  <a:schemeClr val="tx1"/>
                </a:solidFill>
                <a:latin typeface="+mn-lt"/>
                <a:ea typeface="+mn-ea"/>
                <a:cs typeface="+mn-cs"/>
              </a:rPr>
              <a:t> where unavailable. Companies with these characteristics would have likely found it more difficult to get a loan from the core banking system even in the absence of the Covid-19 shock and in many cases would have been unwilling to take on additional debt. </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389619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Average estimated impairment rate in the first two years of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 against the average annual increase in unemployment between 2018 Q4 and 2020 Q4 in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scenario.</a:t>
            </a:r>
          </a:p>
          <a:p>
            <a:pPr marL="228600" indent="-228600">
              <a:buAutoNum type="alphaLcParenBoth"/>
            </a:pPr>
            <a:r>
              <a:rPr lang="en-GB" sz="1200" b="0" i="0" u="none" strike="noStrike" kern="1200" baseline="0" dirty="0" smtClean="0">
                <a:solidFill>
                  <a:schemeClr val="tx1"/>
                </a:solidFill>
                <a:latin typeface="+mn-lt"/>
                <a:ea typeface="+mn-ea"/>
                <a:cs typeface="+mn-cs"/>
              </a:rPr>
              <a:t>Four-quarter moving sum of consumer credit write-offs of MFIs, divided by the outstanding stock of consumer credit at MFIs one year earlier.</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72793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07/05/2020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07/05/2020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UK banking sector resilience and Covid-19</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65002"/>
            <a:ext cx="11277600" cy="912814"/>
          </a:xfrm>
        </p:spPr>
        <p:txBody>
          <a:bodyPr/>
          <a:lstStyle/>
          <a:p>
            <a:r>
              <a:rPr lang="en-GB" altLang="en-US" dirty="0" smtClean="0"/>
              <a:t>Chart B.9</a:t>
            </a:r>
            <a:r>
              <a:rPr lang="en-GB" dirty="0" smtClean="0"/>
              <a:t> </a:t>
            </a:r>
            <a:r>
              <a:rPr lang="en-GB" b="0" dirty="0"/>
              <a:t>The level of projected impairments on UK consumer credit is in line with its historical relationship with unemployment</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ONS and Bank calculations.</a:t>
            </a:r>
          </a:p>
        </p:txBody>
      </p:sp>
      <p:sp>
        <p:nvSpPr>
          <p:cNvPr id="4" name="Rectangle 1"/>
          <p:cNvSpPr>
            <a:spLocks noChangeArrowheads="1"/>
          </p:cNvSpPr>
          <p:nvPr/>
        </p:nvSpPr>
        <p:spPr bwMode="auto">
          <a:xfrm>
            <a:off x="441980" y="1303551"/>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Write-off rates of consumer credit compared to change in unemployment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8948" y="1693067"/>
            <a:ext cx="4443663" cy="4689601"/>
          </a:xfrm>
          <a:prstGeom prst="rect">
            <a:avLst/>
          </a:prstGeom>
        </p:spPr>
      </p:pic>
    </p:spTree>
    <p:extLst>
      <p:ext uri="{BB962C8B-B14F-4D97-AF65-F5344CB8AC3E}">
        <p14:creationId xmlns:p14="http://schemas.microsoft.com/office/powerpoint/2010/main" val="24034490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61254"/>
            <a:ext cx="11277600" cy="912814"/>
          </a:xfrm>
        </p:spPr>
        <p:txBody>
          <a:bodyPr/>
          <a:lstStyle/>
          <a:p>
            <a:r>
              <a:rPr lang="en-GB" altLang="en-US" dirty="0" smtClean="0"/>
              <a:t>Chart B.10</a:t>
            </a:r>
            <a:r>
              <a:rPr lang="en-GB" dirty="0" smtClean="0"/>
              <a:t> </a:t>
            </a:r>
            <a:r>
              <a:rPr lang="en-GB" b="0" dirty="0"/>
              <a:t>The distribution of banks’ LTV ratios is much less adversely affected by a 16% HPI shock than the 33% shock in the 2019 stress test</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Portfolio Quality Review data submissions, Bank analysis and calculations.</a:t>
            </a:r>
          </a:p>
        </p:txBody>
      </p:sp>
      <p:sp>
        <p:nvSpPr>
          <p:cNvPr id="4" name="Rectangle 1"/>
          <p:cNvSpPr>
            <a:spLocks noChangeArrowheads="1"/>
          </p:cNvSpPr>
          <p:nvPr/>
        </p:nvSpPr>
        <p:spPr bwMode="auto">
          <a:xfrm>
            <a:off x="441980" y="1501937"/>
            <a:ext cx="11156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Index of loan to value ratios at end-2019, after a decrease in house prices consistent with the MPR scenario, and after a decrease in house price consistent with the 2019 stress </a:t>
            </a:r>
            <a:r>
              <a:rPr lang="en-GB" sz="1800" dirty="0" smtClean="0"/>
              <a:t>test</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6060" y="2144718"/>
            <a:ext cx="4488302" cy="4258134"/>
          </a:xfrm>
          <a:prstGeom prst="rect">
            <a:avLst/>
          </a:prstGeom>
        </p:spPr>
      </p:pic>
    </p:spTree>
    <p:extLst>
      <p:ext uri="{BB962C8B-B14F-4D97-AF65-F5344CB8AC3E}">
        <p14:creationId xmlns:p14="http://schemas.microsoft.com/office/powerpoint/2010/main" val="1260555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73679"/>
            <a:ext cx="11277600" cy="912814"/>
          </a:xfrm>
        </p:spPr>
        <p:txBody>
          <a:bodyPr/>
          <a:lstStyle/>
          <a:p>
            <a:r>
              <a:rPr lang="en-GB" altLang="en-US" dirty="0" smtClean="0"/>
              <a:t>Chart B.11</a:t>
            </a:r>
            <a:r>
              <a:rPr lang="en-GB" dirty="0" smtClean="0"/>
              <a:t> </a:t>
            </a:r>
            <a:r>
              <a:rPr lang="en-GB" b="0" dirty="0"/>
              <a:t>Banks’ non-UK exposures are more heavily weighted towards corporate credit than UK exposures</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283475"/>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drawn balances as of </a:t>
            </a:r>
            <a:r>
              <a:rPr lang="en-GB" sz="1800" dirty="0" smtClean="0"/>
              <a:t>end-2019</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3431" y="1652807"/>
            <a:ext cx="4860758" cy="4728959"/>
          </a:xfrm>
          <a:prstGeom prst="rect">
            <a:avLst/>
          </a:prstGeom>
        </p:spPr>
      </p:pic>
    </p:spTree>
    <p:extLst>
      <p:ext uri="{BB962C8B-B14F-4D97-AF65-F5344CB8AC3E}">
        <p14:creationId xmlns:p14="http://schemas.microsoft.com/office/powerpoint/2010/main" val="4256643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73679"/>
            <a:ext cx="11277600" cy="912814"/>
          </a:xfrm>
        </p:spPr>
        <p:txBody>
          <a:bodyPr/>
          <a:lstStyle/>
          <a:p>
            <a:r>
              <a:rPr lang="en-GB" altLang="en-US" dirty="0" smtClean="0"/>
              <a:t>Chart B.12</a:t>
            </a:r>
            <a:r>
              <a:rPr lang="en-GB" dirty="0" smtClean="0"/>
              <a:t> </a:t>
            </a:r>
            <a:r>
              <a:rPr lang="en-GB" b="0" dirty="0"/>
              <a:t>Banks’ loan margins are squeezed in the desktop stress test</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283475"/>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Loan margins in the desktop stress test and 2019 stress </a:t>
            </a:r>
            <a:r>
              <a:rPr lang="en-GB" sz="1800" dirty="0" smtClean="0"/>
              <a:t>test</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4674" y="1553137"/>
            <a:ext cx="5791940" cy="4703284"/>
          </a:xfrm>
          <a:prstGeom prst="rect">
            <a:avLst/>
          </a:prstGeom>
        </p:spPr>
      </p:pic>
    </p:spTree>
    <p:extLst>
      <p:ext uri="{BB962C8B-B14F-4D97-AF65-F5344CB8AC3E}">
        <p14:creationId xmlns:p14="http://schemas.microsoft.com/office/powerpoint/2010/main" val="1377863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69932"/>
            <a:ext cx="11277600" cy="912814"/>
          </a:xfrm>
        </p:spPr>
        <p:txBody>
          <a:bodyPr/>
          <a:lstStyle/>
          <a:p>
            <a:r>
              <a:rPr lang="en-GB" altLang="en-US" dirty="0" smtClean="0"/>
              <a:t>Chart B.13</a:t>
            </a:r>
            <a:r>
              <a:rPr lang="en-GB" dirty="0" smtClean="0"/>
              <a:t> </a:t>
            </a:r>
            <a:r>
              <a:rPr lang="en-GB" b="0" dirty="0"/>
              <a:t>The house price path judged to be consistent with the May 2020 </a:t>
            </a:r>
            <a:r>
              <a:rPr lang="en-GB" b="0" i="1" dirty="0"/>
              <a:t>MPR</a:t>
            </a:r>
            <a:r>
              <a:rPr lang="en-GB" b="0" dirty="0"/>
              <a:t> scenario is significantly less severe than that in the 2019 stress test</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ONS, Participating banks’ STDF data returns and Bank analysis and calculations.</a:t>
            </a:r>
          </a:p>
        </p:txBody>
      </p:sp>
      <p:sp>
        <p:nvSpPr>
          <p:cNvPr id="4" name="Rectangle 1"/>
          <p:cNvSpPr>
            <a:spLocks noChangeArrowheads="1"/>
          </p:cNvSpPr>
          <p:nvPr/>
        </p:nvSpPr>
        <p:spPr bwMode="auto">
          <a:xfrm>
            <a:off x="441980" y="1556190"/>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altLang="en-US" sz="1800" dirty="0"/>
              <a:t>Start-to-trough fall in UK residential property price index and aggregate cumulative UK mortgage impairment </a:t>
            </a:r>
            <a:r>
              <a:rPr lang="en-GB" altLang="en-US" sz="1800" dirty="0" smtClean="0"/>
              <a:t>rate</a:t>
            </a:r>
            <a:r>
              <a:rPr lang="en-GB" altLang="en-US" sz="1800" baseline="30000" dirty="0" smtClean="0"/>
              <a:t>(a</a:t>
            </a:r>
            <a:r>
              <a:rPr lang="en-GB" altLang="en-US" sz="1800" baseline="30000" dirty="0"/>
              <a: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0996" y="1934527"/>
            <a:ext cx="5451319" cy="4416016"/>
          </a:xfrm>
          <a:prstGeom prst="rect">
            <a:avLst/>
          </a:prstGeom>
        </p:spPr>
      </p:pic>
    </p:spTree>
    <p:extLst>
      <p:ext uri="{BB962C8B-B14F-4D97-AF65-F5344CB8AC3E}">
        <p14:creationId xmlns:p14="http://schemas.microsoft.com/office/powerpoint/2010/main" val="42429422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89722"/>
            <a:ext cx="11277600" cy="912814"/>
          </a:xfrm>
        </p:spPr>
        <p:txBody>
          <a:bodyPr/>
          <a:lstStyle/>
          <a:p>
            <a:r>
              <a:rPr lang="en-GB" altLang="en-US" dirty="0" smtClean="0"/>
              <a:t>Chart B.14</a:t>
            </a:r>
            <a:r>
              <a:rPr lang="en-GB" dirty="0" smtClean="0"/>
              <a:t> </a:t>
            </a:r>
            <a:r>
              <a:rPr lang="en-GB" b="0" dirty="0"/>
              <a:t>Cutting back government guaranteed lending would have negative consequences for bank capital</a:t>
            </a:r>
            <a:endParaRPr lang="en-GB" baseline="30000" dirty="0"/>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Bank of England, </a:t>
            </a:r>
            <a:r>
              <a:rPr lang="en-GB" sz="800" dirty="0" err="1"/>
              <a:t>Eikon</a:t>
            </a:r>
            <a:r>
              <a:rPr lang="en-GB" sz="800" dirty="0"/>
              <a:t> from </a:t>
            </a:r>
            <a:r>
              <a:rPr lang="en-GB" sz="800" dirty="0" err="1"/>
              <a:t>Refinitiv</a:t>
            </a:r>
            <a:r>
              <a:rPr lang="en-GB" sz="800" dirty="0"/>
              <a:t>, Fame (Bureau van </a:t>
            </a:r>
            <a:r>
              <a:rPr lang="en-GB" sz="800" dirty="0" err="1"/>
              <a:t>Dijk</a:t>
            </a:r>
            <a:r>
              <a:rPr lang="en-GB" sz="800" dirty="0"/>
              <a:t>), LCD, an offering of S&amp;P Global Market Intelligence, ONS, Participating banks’ STDF data submissions and S&amp;P Capital IQ.</a:t>
            </a:r>
          </a:p>
        </p:txBody>
      </p:sp>
      <p:sp>
        <p:nvSpPr>
          <p:cNvPr id="4" name="Rectangle 1"/>
          <p:cNvSpPr>
            <a:spLocks noChangeArrowheads="1"/>
          </p:cNvSpPr>
          <p:nvPr/>
        </p:nvSpPr>
        <p:spPr bwMode="auto">
          <a:xfrm>
            <a:off x="441980" y="1295366"/>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altLang="en-US" sz="1800" dirty="0"/>
              <a:t>Illustrative CET1 ratio impact of cutting lending by banks assumed via government guaranteed </a:t>
            </a:r>
            <a:r>
              <a:rPr lang="en-GB" altLang="en-US" sz="1800" dirty="0" smtClean="0"/>
              <a:t>schemes</a:t>
            </a:r>
            <a:r>
              <a:rPr lang="en-GB" altLang="en-US" sz="1800" baseline="30000" dirty="0" smtClean="0"/>
              <a:t>(a</a:t>
            </a:r>
            <a:r>
              <a:rPr lang="en-GB" altLang="en-US" sz="1800" baseline="30000"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421" y="1843605"/>
            <a:ext cx="8711506" cy="3450290"/>
          </a:xfrm>
          <a:prstGeom prst="rect">
            <a:avLst/>
          </a:prstGeom>
        </p:spPr>
      </p:pic>
    </p:spTree>
    <p:extLst>
      <p:ext uri="{BB962C8B-B14F-4D97-AF65-F5344CB8AC3E}">
        <p14:creationId xmlns:p14="http://schemas.microsoft.com/office/powerpoint/2010/main" val="34966184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Box: Comparing </a:t>
            </a:r>
            <a:r>
              <a:rPr lang="en-GB" altLang="en-US" dirty="0" smtClean="0">
                <a:solidFill>
                  <a:srgbClr val="660066"/>
                </a:solidFill>
              </a:rPr>
              <a:t>the impact of the </a:t>
            </a:r>
            <a:r>
              <a:rPr lang="en-GB" altLang="en-US" dirty="0">
                <a:solidFill>
                  <a:srgbClr val="660066"/>
                </a:solidFill>
              </a:rPr>
              <a:t>desktop stress test with the Bank’s 2019 stress test</a:t>
            </a:r>
            <a:endParaRPr lang="en-GB" dirty="0"/>
          </a:p>
        </p:txBody>
      </p:sp>
    </p:spTree>
    <p:extLst>
      <p:ext uri="{BB962C8B-B14F-4D97-AF65-F5344CB8AC3E}">
        <p14:creationId xmlns:p14="http://schemas.microsoft.com/office/powerpoint/2010/main" val="9489785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Table 1 </a:t>
            </a:r>
            <a:r>
              <a:rPr lang="en-GB" b="0" dirty="0"/>
              <a:t>Credit impairments on lending are major drivers of losses in the desktop stress test</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returns, Bank analysis and calculations.: </a:t>
            </a:r>
          </a:p>
        </p:txBody>
      </p:sp>
      <p:sp>
        <p:nvSpPr>
          <p:cNvPr id="4" name="Rectangle 1"/>
          <p:cNvSpPr>
            <a:spLocks noChangeArrowheads="1"/>
          </p:cNvSpPr>
          <p:nvPr/>
        </p:nvSpPr>
        <p:spPr bwMode="auto">
          <a:xfrm>
            <a:off x="441980" y="1177560"/>
            <a:ext cx="10819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Key drivers of the decrease in CET1 capital ratio in the desktop stress test and the 2019 stress </a:t>
            </a:r>
            <a:r>
              <a:rPr lang="en-GB" sz="1800" dirty="0" smtClean="0"/>
              <a:t>test</a:t>
            </a:r>
            <a:r>
              <a:rPr lang="en-GB" sz="1800" baseline="30000" dirty="0" smtClean="0"/>
              <a:t>(a</a:t>
            </a:r>
            <a:r>
              <a:rPr lang="en-GB" sz="1800" baseline="30000" dirty="0"/>
              <a:t>)(b)(c)(d)</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1748" y="1616712"/>
            <a:ext cx="5912446" cy="4394298"/>
          </a:xfrm>
          <a:prstGeom prst="rect">
            <a:avLst/>
          </a:prstGeom>
        </p:spPr>
      </p:pic>
    </p:spTree>
    <p:extLst>
      <p:ext uri="{BB962C8B-B14F-4D97-AF65-F5344CB8AC3E}">
        <p14:creationId xmlns:p14="http://schemas.microsoft.com/office/powerpoint/2010/main" val="15885006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Chart A </a:t>
            </a:r>
            <a:r>
              <a:rPr lang="en-GB" b="0" dirty="0"/>
              <a:t>Bank Rate is assumed to remain broadly flat in the desktop stress test</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Key elements of the 2019 annual cyclical scenario publication and Bank calculations.</a:t>
            </a:r>
          </a:p>
        </p:txBody>
      </p:sp>
      <p:sp>
        <p:nvSpPr>
          <p:cNvPr id="4" name="Rectangle 1"/>
          <p:cNvSpPr>
            <a:spLocks noChangeArrowheads="1"/>
          </p:cNvSpPr>
          <p:nvPr/>
        </p:nvSpPr>
        <p:spPr bwMode="auto">
          <a:xfrm>
            <a:off x="441980" y="1177560"/>
            <a:ext cx="10819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Bank Rate in the MPR and 2019 stress-test scenarios</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9887" y="1562348"/>
            <a:ext cx="5821786" cy="4840504"/>
          </a:xfrm>
          <a:prstGeom prst="rect">
            <a:avLst/>
          </a:prstGeom>
        </p:spPr>
      </p:pic>
    </p:spTree>
    <p:extLst>
      <p:ext uri="{BB962C8B-B14F-4D97-AF65-F5344CB8AC3E}">
        <p14:creationId xmlns:p14="http://schemas.microsoft.com/office/powerpoint/2010/main" val="28400138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Chart B </a:t>
            </a:r>
            <a:r>
              <a:rPr lang="en-GB" b="0" dirty="0"/>
              <a:t>The shocks to some variables incorporated in the desktop stress test are less severe than the 2019 stress test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Halifax/</a:t>
            </a:r>
            <a:r>
              <a:rPr lang="en-GB" sz="800" dirty="0" err="1"/>
              <a:t>Markit</a:t>
            </a:r>
            <a:r>
              <a:rPr lang="en-GB" sz="800" dirty="0"/>
              <a:t>, IMF World Economic Outlook, MSCI Global Intel, Nationwide, ONS and Bank calculations.</a:t>
            </a:r>
          </a:p>
        </p:txBody>
      </p:sp>
      <p:sp>
        <p:nvSpPr>
          <p:cNvPr id="4" name="Rectangle 1"/>
          <p:cNvSpPr>
            <a:spLocks noChangeArrowheads="1"/>
          </p:cNvSpPr>
          <p:nvPr/>
        </p:nvSpPr>
        <p:spPr bwMode="auto">
          <a:xfrm>
            <a:off x="441980" y="1199481"/>
            <a:ext cx="108195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Start-to-trough changes, or stressed levels, of key macroeconomic variables incorporated in the desktop stress test and 2019 </a:t>
            </a:r>
            <a:r>
              <a:rPr lang="en-GB" sz="1800" dirty="0" smtClean="0"/>
              <a:t>stress‑test scenarios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5027" y="2305809"/>
            <a:ext cx="8983754" cy="3598385"/>
          </a:xfrm>
          <a:prstGeom prst="rect">
            <a:avLst/>
          </a:prstGeom>
        </p:spPr>
      </p:pic>
    </p:spTree>
    <p:extLst>
      <p:ext uri="{BB962C8B-B14F-4D97-AF65-F5344CB8AC3E}">
        <p14:creationId xmlns:p14="http://schemas.microsoft.com/office/powerpoint/2010/main" val="17862866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B.1</a:t>
            </a:r>
            <a:r>
              <a:rPr lang="en-GB" dirty="0" smtClean="0"/>
              <a:t> </a:t>
            </a:r>
            <a:r>
              <a:rPr lang="en-GB" b="0" dirty="0"/>
              <a:t>Banks’ capital positions were over three times higher than their pre-global financial crisis levels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Participating banks’ Stress Testing Data Framework data submissions, PRA regulatory returns, published accounts, Bank analysis and calculations.: </a:t>
            </a:r>
          </a:p>
        </p:txBody>
      </p:sp>
      <p:sp>
        <p:nvSpPr>
          <p:cNvPr id="4" name="Rectangle 1"/>
          <p:cNvSpPr>
            <a:spLocks noChangeArrowheads="1"/>
          </p:cNvSpPr>
          <p:nvPr/>
        </p:nvSpPr>
        <p:spPr bwMode="auto">
          <a:xfrm>
            <a:off x="441980" y="11556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CET1 capital ratio of major UK banks since the financial </a:t>
            </a:r>
            <a:r>
              <a:rPr lang="en-GB" sz="1800" dirty="0" smtClean="0"/>
              <a:t>crisis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8325" y="1441691"/>
            <a:ext cx="5464910" cy="4954490"/>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Chart C </a:t>
            </a:r>
            <a:r>
              <a:rPr lang="en-GB" b="0" dirty="0"/>
              <a:t>Impairments on UK mortgages are projected to be lower than in the 2019 stress test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162488"/>
            <a:ext cx="10819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Factors influencing the projection of impairments </a:t>
            </a:r>
            <a:r>
              <a:rPr lang="en-GB" sz="1800" dirty="0" smtClean="0"/>
              <a:t>on UK </a:t>
            </a:r>
            <a:r>
              <a:rPr lang="en-GB" sz="1800" dirty="0"/>
              <a:t>mortgages</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8639" y="1531820"/>
            <a:ext cx="5604282" cy="4791765"/>
          </a:xfrm>
          <a:prstGeom prst="rect">
            <a:avLst/>
          </a:prstGeom>
        </p:spPr>
      </p:pic>
    </p:spTree>
    <p:extLst>
      <p:ext uri="{BB962C8B-B14F-4D97-AF65-F5344CB8AC3E}">
        <p14:creationId xmlns:p14="http://schemas.microsoft.com/office/powerpoint/2010/main" val="8142518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Chart D </a:t>
            </a:r>
            <a:r>
              <a:rPr lang="en-GB" b="0" dirty="0"/>
              <a:t>Impairments on UK corporate lending are projected to be lower than in the 2019 stress test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162488"/>
            <a:ext cx="10819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Factors influencing the projection of impairments </a:t>
            </a:r>
            <a:r>
              <a:rPr lang="en-GB" sz="1800" dirty="0" smtClean="0"/>
              <a:t>on UK </a:t>
            </a:r>
            <a:r>
              <a:rPr lang="en-GB" sz="1800" dirty="0"/>
              <a:t>corporate </a:t>
            </a:r>
            <a:r>
              <a:rPr lang="en-GB" sz="1800" dirty="0" smtClean="0"/>
              <a:t>lending</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5094" y="1511105"/>
            <a:ext cx="5482835" cy="4891747"/>
          </a:xfrm>
          <a:prstGeom prst="rect">
            <a:avLst/>
          </a:prstGeom>
        </p:spPr>
      </p:pic>
    </p:spTree>
    <p:extLst>
      <p:ext uri="{BB962C8B-B14F-4D97-AF65-F5344CB8AC3E}">
        <p14:creationId xmlns:p14="http://schemas.microsoft.com/office/powerpoint/2010/main" val="35164185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34340"/>
            <a:ext cx="11277600" cy="912814"/>
          </a:xfrm>
        </p:spPr>
        <p:txBody>
          <a:bodyPr/>
          <a:lstStyle/>
          <a:p>
            <a:r>
              <a:rPr lang="en-GB" altLang="en-US" dirty="0" smtClean="0"/>
              <a:t>Table A </a:t>
            </a:r>
            <a:r>
              <a:rPr lang="en-GB" b="0" dirty="0"/>
              <a:t>Insurers have a significant surplus of capital above their requirements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Firms submissions and Bank calculations.</a:t>
            </a:r>
          </a:p>
        </p:txBody>
      </p:sp>
      <p:sp>
        <p:nvSpPr>
          <p:cNvPr id="4" name="Rectangle 1"/>
          <p:cNvSpPr>
            <a:spLocks noChangeArrowheads="1"/>
          </p:cNvSpPr>
          <p:nvPr/>
        </p:nvSpPr>
        <p:spPr bwMode="auto">
          <a:xfrm>
            <a:off x="441980" y="1162488"/>
            <a:ext cx="10819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Solvency coverage ratios from the largest PRA-regulated general and life </a:t>
            </a:r>
            <a:r>
              <a:rPr lang="en-GB" sz="1800" dirty="0" smtClean="0"/>
              <a:t>insurers</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2627" y="2422359"/>
            <a:ext cx="8870205" cy="1716504"/>
          </a:xfrm>
          <a:prstGeom prst="rect">
            <a:avLst/>
          </a:prstGeom>
        </p:spPr>
      </p:pic>
    </p:spTree>
    <p:extLst>
      <p:ext uri="{BB962C8B-B14F-4D97-AF65-F5344CB8AC3E}">
        <p14:creationId xmlns:p14="http://schemas.microsoft.com/office/powerpoint/2010/main" val="4225671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42799"/>
            <a:ext cx="11277600" cy="912814"/>
          </a:xfrm>
        </p:spPr>
        <p:txBody>
          <a:bodyPr/>
          <a:lstStyle/>
          <a:p>
            <a:r>
              <a:rPr lang="en-GB" altLang="en-US" dirty="0" smtClean="0"/>
              <a:t>Chart B.2</a:t>
            </a:r>
            <a:r>
              <a:rPr lang="en-GB" dirty="0" smtClean="0"/>
              <a:t> </a:t>
            </a:r>
            <a:r>
              <a:rPr lang="en-GB" b="0" dirty="0"/>
              <a:t>Banks held a significant buffer of liquid assets entering into this period of disruption</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PRA regulatory returns and Bank calculations.</a:t>
            </a:r>
          </a:p>
        </p:txBody>
      </p:sp>
      <p:sp>
        <p:nvSpPr>
          <p:cNvPr id="4" name="Rectangle 1"/>
          <p:cNvSpPr>
            <a:spLocks noChangeArrowheads="1"/>
          </p:cNvSpPr>
          <p:nvPr/>
        </p:nvSpPr>
        <p:spPr bwMode="auto">
          <a:xfrm>
            <a:off x="441980" y="1090234"/>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Major UK banks’ aggregate </a:t>
            </a:r>
            <a:r>
              <a:rPr lang="en-GB" sz="1800" dirty="0" smtClean="0"/>
              <a:t>LCR</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4649" y="1459566"/>
            <a:ext cx="5712261" cy="4812528"/>
          </a:xfrm>
          <a:prstGeom prst="rect">
            <a:avLst/>
          </a:prstGeom>
        </p:spPr>
      </p:pic>
    </p:spTree>
    <p:extLst>
      <p:ext uri="{BB962C8B-B14F-4D97-AF65-F5344CB8AC3E}">
        <p14:creationId xmlns:p14="http://schemas.microsoft.com/office/powerpoint/2010/main" val="39827166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2398"/>
            <a:ext cx="11277600" cy="912814"/>
          </a:xfrm>
        </p:spPr>
        <p:txBody>
          <a:bodyPr/>
          <a:lstStyle/>
          <a:p>
            <a:r>
              <a:rPr lang="en-GB" altLang="en-US" dirty="0" smtClean="0"/>
              <a:t>Chart B.3</a:t>
            </a:r>
            <a:r>
              <a:rPr lang="en-GB" dirty="0" smtClean="0"/>
              <a:t> </a:t>
            </a:r>
            <a:r>
              <a:rPr lang="en-GB" b="0" dirty="0"/>
              <a:t>Cumulative GDP losses are significant in the </a:t>
            </a:r>
            <a:r>
              <a:rPr lang="en-GB" b="0" i="1" dirty="0"/>
              <a:t>MPR </a:t>
            </a:r>
            <a:r>
              <a:rPr lang="en-GB" b="0" dirty="0"/>
              <a:t>scenario</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Key elements of the 2019 annual cyclical scenario publication and Bank calculations.</a:t>
            </a:r>
          </a:p>
        </p:txBody>
      </p:sp>
      <p:sp>
        <p:nvSpPr>
          <p:cNvPr id="4" name="Rectangle 1"/>
          <p:cNvSpPr>
            <a:spLocks noChangeArrowheads="1"/>
          </p:cNvSpPr>
          <p:nvPr/>
        </p:nvSpPr>
        <p:spPr bwMode="auto">
          <a:xfrm>
            <a:off x="441980" y="84592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Cumulative UK GDP losses in the MPR and 2019 </a:t>
            </a:r>
            <a:r>
              <a:rPr lang="en-GB" sz="1800" dirty="0" smtClean="0"/>
              <a:t>stress-test scenarios</a:t>
            </a:r>
            <a:r>
              <a:rPr lang="en-GB" sz="1800" baseline="30000" dirty="0" smtClean="0"/>
              <a:t>(a)(b)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6782" y="1303589"/>
            <a:ext cx="6125314" cy="5010931"/>
          </a:xfrm>
          <a:prstGeom prst="rect">
            <a:avLst/>
          </a:prstGeom>
        </p:spPr>
      </p:pic>
    </p:spTree>
    <p:extLst>
      <p:ext uri="{BB962C8B-B14F-4D97-AF65-F5344CB8AC3E}">
        <p14:creationId xmlns:p14="http://schemas.microsoft.com/office/powerpoint/2010/main" val="16263300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2398"/>
            <a:ext cx="11277600" cy="912814"/>
          </a:xfrm>
        </p:spPr>
        <p:txBody>
          <a:bodyPr/>
          <a:lstStyle/>
          <a:p>
            <a:r>
              <a:rPr lang="en-GB" altLang="en-US" dirty="0" smtClean="0"/>
              <a:t>Chart B.4</a:t>
            </a:r>
            <a:r>
              <a:rPr lang="en-GB" dirty="0" smtClean="0"/>
              <a:t> </a:t>
            </a:r>
            <a:r>
              <a:rPr lang="en-GB" b="0" dirty="0"/>
              <a:t>Unemployment rises sharply in the </a:t>
            </a:r>
            <a:r>
              <a:rPr lang="en-GB" b="0" i="1" dirty="0"/>
              <a:t>MPR </a:t>
            </a:r>
            <a:r>
              <a:rPr lang="en-GB" b="0" dirty="0"/>
              <a:t>scenario</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Key elements of the 2019 annual cyclical scenario publication, ONS and Bank calculations.</a:t>
            </a:r>
          </a:p>
        </p:txBody>
      </p:sp>
      <p:sp>
        <p:nvSpPr>
          <p:cNvPr id="4" name="Rectangle 1"/>
          <p:cNvSpPr>
            <a:spLocks noChangeArrowheads="1"/>
          </p:cNvSpPr>
          <p:nvPr/>
        </p:nvSpPr>
        <p:spPr bwMode="auto">
          <a:xfrm>
            <a:off x="441980" y="765069"/>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UK unemployment in the MPR and 2019 stress-test </a:t>
            </a:r>
            <a:r>
              <a:rPr lang="en-GB" sz="1800" dirty="0" smtClean="0"/>
              <a:t>scenarios</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8854" y="1057957"/>
            <a:ext cx="6303242" cy="5175706"/>
          </a:xfrm>
          <a:prstGeom prst="rect">
            <a:avLst/>
          </a:prstGeom>
        </p:spPr>
      </p:pic>
    </p:spTree>
    <p:extLst>
      <p:ext uri="{BB962C8B-B14F-4D97-AF65-F5344CB8AC3E}">
        <p14:creationId xmlns:p14="http://schemas.microsoft.com/office/powerpoint/2010/main" val="1704671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77897"/>
            <a:ext cx="11277600" cy="912814"/>
          </a:xfrm>
        </p:spPr>
        <p:txBody>
          <a:bodyPr/>
          <a:lstStyle/>
          <a:p>
            <a:r>
              <a:rPr lang="en-GB" altLang="en-US" dirty="0" smtClean="0"/>
              <a:t>Chart B.5</a:t>
            </a:r>
            <a:r>
              <a:rPr lang="en-GB" dirty="0" smtClean="0"/>
              <a:t> </a:t>
            </a:r>
            <a:r>
              <a:rPr lang="en-GB" b="0" dirty="0"/>
              <a:t>In aggregate, banks are projected to remain well above their minimum regulatory requirements at the two‑year capital low point of the desktop stress test</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Published accounts, Bank analysis and calculations.</a:t>
            </a:r>
          </a:p>
        </p:txBody>
      </p:sp>
      <p:sp>
        <p:nvSpPr>
          <p:cNvPr id="4" name="Rectangle 1"/>
          <p:cNvSpPr>
            <a:spLocks noChangeArrowheads="1"/>
          </p:cNvSpPr>
          <p:nvPr/>
        </p:nvSpPr>
        <p:spPr bwMode="auto">
          <a:xfrm>
            <a:off x="441980" y="1628556"/>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Impact of the desktop stress test and 2019 stress test on banks’ CET1 capital ratios and Tier 1 leverage </a:t>
            </a:r>
            <a:r>
              <a:rPr lang="en-GB" sz="1800" dirty="0" smtClean="0"/>
              <a:t>ratios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6855" y="1997888"/>
            <a:ext cx="4126859" cy="4404964"/>
          </a:xfrm>
          <a:prstGeom prst="rect">
            <a:avLst/>
          </a:prstGeom>
        </p:spPr>
      </p:pic>
    </p:spTree>
    <p:extLst>
      <p:ext uri="{BB962C8B-B14F-4D97-AF65-F5344CB8AC3E}">
        <p14:creationId xmlns:p14="http://schemas.microsoft.com/office/powerpoint/2010/main" val="24270824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85392"/>
            <a:ext cx="11277600" cy="912814"/>
          </a:xfrm>
        </p:spPr>
        <p:txBody>
          <a:bodyPr/>
          <a:lstStyle/>
          <a:p>
            <a:r>
              <a:rPr lang="en-GB" altLang="en-US" dirty="0" smtClean="0"/>
              <a:t>Chart B.6</a:t>
            </a:r>
            <a:r>
              <a:rPr lang="en-GB" dirty="0" smtClean="0"/>
              <a:t> </a:t>
            </a:r>
            <a:r>
              <a:rPr lang="en-GB" b="0" dirty="0"/>
              <a:t>Banks’ impairments in the desktop stress test are split evenly between exposures to UK and non‑UK borrowers</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228715"/>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cumulative impairment charges (and rates) to the two-year capital low point of the desktop stress </a:t>
            </a:r>
            <a:r>
              <a:rPr lang="en-GB" sz="1800" dirty="0" smtClean="0"/>
              <a:t>test</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1980" y="1643836"/>
            <a:ext cx="5069738" cy="4701329"/>
          </a:xfrm>
          <a:prstGeom prst="rect">
            <a:avLst/>
          </a:prstGeom>
        </p:spPr>
      </p:pic>
    </p:spTree>
    <p:extLst>
      <p:ext uri="{BB962C8B-B14F-4D97-AF65-F5344CB8AC3E}">
        <p14:creationId xmlns:p14="http://schemas.microsoft.com/office/powerpoint/2010/main" val="40309922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85392"/>
            <a:ext cx="11277600" cy="912814"/>
          </a:xfrm>
        </p:spPr>
        <p:txBody>
          <a:bodyPr/>
          <a:lstStyle/>
          <a:p>
            <a:r>
              <a:rPr lang="en-GB" altLang="en-US" dirty="0" smtClean="0"/>
              <a:t>Chart B.7</a:t>
            </a:r>
            <a:r>
              <a:rPr lang="en-GB" dirty="0" smtClean="0"/>
              <a:t> </a:t>
            </a:r>
            <a:r>
              <a:rPr lang="en-GB" b="0" dirty="0"/>
              <a:t>Banks are projected to lend approximately £55 billion to UK corporates over 2020</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PRA regulatory returns, S&amp;P Capital IQ and Bank calculations.</a:t>
            </a:r>
          </a:p>
        </p:txBody>
      </p:sp>
      <p:sp>
        <p:nvSpPr>
          <p:cNvPr id="4" name="Rectangle 1"/>
          <p:cNvSpPr>
            <a:spLocks noChangeArrowheads="1"/>
          </p:cNvSpPr>
          <p:nvPr/>
        </p:nvSpPr>
        <p:spPr bwMode="auto">
          <a:xfrm>
            <a:off x="441980" y="1228715"/>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Projected net lending to UK corporates over the </a:t>
            </a:r>
            <a:r>
              <a:rPr lang="en-GB" sz="1800" dirty="0" smtClean="0"/>
              <a:t>course of 2020</a:t>
            </a:r>
            <a:r>
              <a:rPr lang="en-GB" sz="1800" baseline="30000" dirty="0" smtClean="0"/>
              <a:t>(a</a:t>
            </a:r>
            <a:r>
              <a:rPr lang="en-GB" sz="1800" baseline="30000" dirty="0"/>
              <a:t>)(b)(c)</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0254" y="1554648"/>
            <a:ext cx="5721051" cy="4891604"/>
          </a:xfrm>
          <a:prstGeom prst="rect">
            <a:avLst/>
          </a:prstGeom>
        </p:spPr>
      </p:pic>
    </p:spTree>
    <p:extLst>
      <p:ext uri="{BB962C8B-B14F-4D97-AF65-F5344CB8AC3E}">
        <p14:creationId xmlns:p14="http://schemas.microsoft.com/office/powerpoint/2010/main" val="5376382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76322"/>
            <a:ext cx="11277600" cy="912814"/>
          </a:xfrm>
        </p:spPr>
        <p:txBody>
          <a:bodyPr/>
          <a:lstStyle/>
          <a:p>
            <a:r>
              <a:rPr lang="en-GB" altLang="en-US" dirty="0" smtClean="0"/>
              <a:t>Chart B.8</a:t>
            </a:r>
            <a:r>
              <a:rPr lang="en-GB" dirty="0" smtClean="0"/>
              <a:t> </a:t>
            </a:r>
            <a:r>
              <a:rPr lang="en-GB" b="0" dirty="0"/>
              <a:t>Cash balances can reduce some of the aggregate cash-flow deficit. Additional debt may not be the most appropriate form of finance for some businesses</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4" name="Rectangle 1"/>
          <p:cNvSpPr>
            <a:spLocks noChangeArrowheads="1"/>
          </p:cNvSpPr>
          <p:nvPr/>
        </p:nvSpPr>
        <p:spPr bwMode="auto">
          <a:xfrm>
            <a:off x="441980" y="1549557"/>
            <a:ext cx="11156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Estimate of the cumulative corporate sector cash-flow deficit under the </a:t>
            </a:r>
            <a:r>
              <a:rPr lang="en-GB" sz="1800" i="1" dirty="0"/>
              <a:t>MPR</a:t>
            </a:r>
            <a:r>
              <a:rPr lang="en-GB" sz="1800" dirty="0"/>
              <a:t> </a:t>
            </a:r>
            <a:r>
              <a:rPr lang="en-GB" sz="1800" dirty="0" smtClean="0"/>
              <a:t>scenario</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3484" y="1918889"/>
            <a:ext cx="4270073" cy="4458228"/>
          </a:xfrm>
          <a:prstGeom prst="rect">
            <a:avLst/>
          </a:prstGeom>
        </p:spPr>
      </p:pic>
    </p:spTree>
    <p:extLst>
      <p:ext uri="{BB962C8B-B14F-4D97-AF65-F5344CB8AC3E}">
        <p14:creationId xmlns:p14="http://schemas.microsoft.com/office/powerpoint/2010/main" val="1796943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1067</TotalTime>
  <Words>2456</Words>
  <Application>Microsoft Office PowerPoint</Application>
  <PresentationFormat>Widescreen</PresentationFormat>
  <Paragraphs>124</Paragraphs>
  <Slides>22</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Bank LINKS Template</vt:lpstr>
      <vt:lpstr>PowerPoint Presentation</vt:lpstr>
      <vt:lpstr>Chart B.1 Banks’ capital positions were over three times higher than their pre-global financial crisis levels </vt:lpstr>
      <vt:lpstr>Chart B.2 Banks held a significant buffer of liquid assets entering into this period of disruption</vt:lpstr>
      <vt:lpstr>Chart B.3 Cumulative GDP losses are significant in the MPR scenario</vt:lpstr>
      <vt:lpstr>Chart B.4 Unemployment rises sharply in the MPR scenario</vt:lpstr>
      <vt:lpstr>Chart B.5 In aggregate, banks are projected to remain well above their minimum regulatory requirements at the two‑year capital low point of the desktop stress test</vt:lpstr>
      <vt:lpstr>Chart B.6 Banks’ impairments in the desktop stress test are split evenly between exposures to UK and non‑UK borrowers</vt:lpstr>
      <vt:lpstr>Chart B.7 Banks are projected to lend approximately £55 billion to UK corporates over 2020</vt:lpstr>
      <vt:lpstr>Chart B.8 Cash balances can reduce some of the aggregate cash-flow deficit. Additional debt may not be the most appropriate form of finance for some businesses</vt:lpstr>
      <vt:lpstr>Chart B.9 The level of projected impairments on UK consumer credit is in line with its historical relationship with unemployment</vt:lpstr>
      <vt:lpstr>Chart B.10 The distribution of banks’ LTV ratios is much less adversely affected by a 16% HPI shock than the 33% shock in the 2019 stress test</vt:lpstr>
      <vt:lpstr>Chart B.11 Banks’ non-UK exposures are more heavily weighted towards corporate credit than UK exposures</vt:lpstr>
      <vt:lpstr>Chart B.12 Banks’ loan margins are squeezed in the desktop stress test</vt:lpstr>
      <vt:lpstr>Chart B.13 The house price path judged to be consistent with the May 2020 MPR scenario is significantly less severe than that in the 2019 stress test</vt:lpstr>
      <vt:lpstr>Chart B.14 Cutting back government guaranteed lending would have negative consequences for bank capital</vt:lpstr>
      <vt:lpstr>PowerPoint Presentation</vt:lpstr>
      <vt:lpstr>Table 1 Credit impairments on lending are major drivers of losses in the desktop stress test </vt:lpstr>
      <vt:lpstr>Chart A Bank Rate is assumed to remain broadly flat in the desktop stress test </vt:lpstr>
      <vt:lpstr>Chart B The shocks to some variables incorporated in the desktop stress test are less severe than the 2019 stress test  </vt:lpstr>
      <vt:lpstr>Chart C Impairments on UK mortgages are projected to be lower than in the 2019 stress test  </vt:lpstr>
      <vt:lpstr>Chart D Impairments on UK corporate lending are projected to be lower than in the 2019 stress test  </vt:lpstr>
      <vt:lpstr>Table A Insurers have a significant surplus of capital above their requirements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Rebecca Horton</cp:lastModifiedBy>
  <cp:revision>241</cp:revision>
  <dcterms:created xsi:type="dcterms:W3CDTF">2019-04-05T13:20:41Z</dcterms:created>
  <dcterms:modified xsi:type="dcterms:W3CDTF">2020-05-07T07:23:38Z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