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4"/>
  </p:notesMasterIdLst>
  <p:sldIdLst>
    <p:sldId id="364" r:id="rId2"/>
    <p:sldId id="365" r:id="rId3"/>
    <p:sldId id="371" r:id="rId4"/>
    <p:sldId id="372" r:id="rId5"/>
    <p:sldId id="373" r:id="rId6"/>
    <p:sldId id="374" r:id="rId7"/>
    <p:sldId id="375" r:id="rId8"/>
    <p:sldId id="386" r:id="rId9"/>
    <p:sldId id="376" r:id="rId10"/>
    <p:sldId id="378" r:id="rId11"/>
    <p:sldId id="379" r:id="rId12"/>
    <p:sldId id="380" r:id="rId13"/>
    <p:sldId id="381" r:id="rId14"/>
    <p:sldId id="382" r:id="rId15"/>
    <p:sldId id="383" r:id="rId16"/>
    <p:sldId id="384" r:id="rId17"/>
    <p:sldId id="366" r:id="rId18"/>
    <p:sldId id="367" r:id="rId19"/>
    <p:sldId id="370" r:id="rId20"/>
    <p:sldId id="368" r:id="rId21"/>
    <p:sldId id="369" r:id="rId22"/>
    <p:sldId id="38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60" d="100"/>
          <a:sy n="60" d="100"/>
        </p:scale>
        <p:origin x="84" y="918"/>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07/05/2020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Volume measures. Data are not adjusted for seasonality or trading days.</a:t>
            </a:r>
          </a:p>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GB" sz="1200" b="0" i="0" u="none" strike="noStrike" kern="1200" baseline="0" dirty="0" smtClean="0">
                <a:solidFill>
                  <a:schemeClr val="tx1"/>
                </a:solidFill>
                <a:latin typeface="+mn-lt"/>
                <a:ea typeface="+mn-ea"/>
                <a:cs typeface="+mn-cs"/>
              </a:rPr>
              <a:t>See footnote (a) to Chart C.7.</a:t>
            </a:r>
          </a:p>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11</a:t>
            </a:fld>
            <a:endParaRPr lang="en-GB"/>
          </a:p>
        </p:txBody>
      </p:sp>
    </p:spTree>
    <p:extLst>
      <p:ext uri="{BB962C8B-B14F-4D97-AF65-F5344CB8AC3E}">
        <p14:creationId xmlns:p14="http://schemas.microsoft.com/office/powerpoint/2010/main" val="32096354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Bubble size is in proportion to total sectoral turnover based on the latest available financial accounts.</a:t>
            </a:r>
          </a:p>
          <a:p>
            <a:pPr marL="228600" indent="-228600">
              <a:buAutoNum type="alphaLcParenBoth"/>
            </a:pPr>
            <a:r>
              <a:rPr lang="en-GB" sz="1200" b="0" i="0" u="none" strike="noStrike" kern="1200" baseline="0" dirty="0" smtClean="0">
                <a:solidFill>
                  <a:schemeClr val="tx1"/>
                </a:solidFill>
                <a:latin typeface="+mn-lt"/>
                <a:ea typeface="+mn-ea"/>
                <a:cs typeface="+mn-cs"/>
              </a:rPr>
              <a:t>Other services include public administration and defence, compulsory social security, education, human health and social work activities, and other services.</a:t>
            </a:r>
          </a:p>
          <a:p>
            <a:pPr marL="228600" indent="-228600">
              <a:buAutoNum type="alphaLcParenBoth"/>
            </a:pPr>
            <a:r>
              <a:rPr lang="en-GB" sz="1200" b="0" i="0" u="none" strike="noStrike" kern="1200" baseline="0" dirty="0" smtClean="0">
                <a:solidFill>
                  <a:schemeClr val="tx1"/>
                </a:solidFill>
                <a:latin typeface="+mn-lt"/>
                <a:ea typeface="+mn-ea"/>
                <a:cs typeface="+mn-cs"/>
              </a:rPr>
              <a:t>See footnote (a) to Chart C.7.</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12</a:t>
            </a:fld>
            <a:endParaRPr lang="en-GB"/>
          </a:p>
        </p:txBody>
      </p:sp>
    </p:spTree>
    <p:extLst>
      <p:ext uri="{BB962C8B-B14F-4D97-AF65-F5344CB8AC3E}">
        <p14:creationId xmlns:p14="http://schemas.microsoft.com/office/powerpoint/2010/main" val="1031129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GB" sz="1200" b="0" i="0" u="none" strike="noStrike" kern="1200" baseline="0" dirty="0" smtClean="0">
                <a:solidFill>
                  <a:schemeClr val="tx1"/>
                </a:solidFill>
                <a:latin typeface="+mn-lt"/>
                <a:ea typeface="+mn-ea"/>
                <a:cs typeface="+mn-cs"/>
              </a:rPr>
              <a:t>Estimated share of UK turnover accounted for companies eligible for each scheme, without taking into account lenders’ appetite to extend loans or companies’ cash-flow deficit.</a:t>
            </a:r>
          </a:p>
          <a:p>
            <a:pPr marL="228600" indent="-228600">
              <a:buAutoNum type="alphaLcParenR"/>
            </a:pPr>
            <a:r>
              <a:rPr lang="en-GB" sz="1200" b="0" i="0" u="none" strike="noStrike" kern="1200" baseline="0" dirty="0" smtClean="0">
                <a:solidFill>
                  <a:schemeClr val="tx1"/>
                </a:solidFill>
                <a:latin typeface="+mn-lt"/>
                <a:ea typeface="+mn-ea"/>
                <a:cs typeface="+mn-cs"/>
              </a:rPr>
              <a:t>If a business was classed as a business in difficulty on 31 December 2019 it needs to confirm that it is complying with additional state aid restrictions.	</a:t>
            </a:r>
          </a:p>
        </p:txBody>
      </p:sp>
      <p:sp>
        <p:nvSpPr>
          <p:cNvPr id="4" name="Slide Number Placeholder 3"/>
          <p:cNvSpPr>
            <a:spLocks noGrp="1"/>
          </p:cNvSpPr>
          <p:nvPr>
            <p:ph type="sldNum" sz="quarter" idx="10"/>
          </p:nvPr>
        </p:nvSpPr>
        <p:spPr/>
        <p:txBody>
          <a:bodyPr/>
          <a:lstStyle/>
          <a:p>
            <a:fld id="{B378B890-4368-41A1-A4CA-B95169D697D2}" type="slidenum">
              <a:rPr lang="en-GB" smtClean="0"/>
              <a:t>13</a:t>
            </a:fld>
            <a:endParaRPr lang="en-GB"/>
          </a:p>
        </p:txBody>
      </p:sp>
    </p:spTree>
    <p:extLst>
      <p:ext uri="{BB962C8B-B14F-4D97-AF65-F5344CB8AC3E}">
        <p14:creationId xmlns:p14="http://schemas.microsoft.com/office/powerpoint/2010/main" val="8235920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SMEs are defined as companies with turnover of up to £25 million. </a:t>
            </a:r>
          </a:p>
          <a:p>
            <a:pPr marL="228600" indent="-228600">
              <a:buAutoNum type="alphaLcParenBoth"/>
            </a:pPr>
            <a:r>
              <a:rPr lang="en-GB" sz="1200" b="0" i="0" u="none" strike="noStrike" kern="1200" baseline="0" dirty="0" smtClean="0">
                <a:solidFill>
                  <a:schemeClr val="tx1"/>
                </a:solidFill>
                <a:latin typeface="+mn-lt"/>
                <a:ea typeface="+mn-ea"/>
                <a:cs typeface="+mn-cs"/>
              </a:rPr>
              <a:t>Bank loans by ‘Large UK banks’ and ‘Other UK-based banks (including foreign branches and subsidiaries)’ include lending to both private and public businesses and so are not fully comparable to aggregate lending to PNFCs.</a:t>
            </a:r>
          </a:p>
          <a:p>
            <a:pPr marL="228600" indent="-228600">
              <a:buAutoNum type="alphaLcParenBoth"/>
            </a:pPr>
            <a:r>
              <a:rPr lang="en-GB" sz="1200" b="0" i="0" u="none" strike="noStrike" kern="1200" baseline="0" dirty="0" smtClean="0">
                <a:solidFill>
                  <a:schemeClr val="tx1"/>
                </a:solidFill>
                <a:latin typeface="+mn-lt"/>
                <a:ea typeface="+mn-ea"/>
                <a:cs typeface="+mn-cs"/>
              </a:rPr>
              <a:t>Debt securities include bonds, private placements and commercial paper. Non-bank loans to large corporates includes lending by securities dealers and insurers, non-monetary financial institution syndicated loans, asset finance (lease and hire purchase) provided by the non-bank sector, and direct lending funds.</a:t>
            </a:r>
          </a:p>
          <a:p>
            <a:pPr marL="228600" indent="-228600">
              <a:buAutoNum type="alphaLcParenBoth"/>
            </a:pPr>
            <a:r>
              <a:rPr lang="en-GB" sz="1200" b="0" i="0" u="none" strike="noStrike" kern="1200" baseline="0" dirty="0" smtClean="0">
                <a:solidFill>
                  <a:schemeClr val="tx1"/>
                </a:solidFill>
                <a:latin typeface="+mn-lt"/>
                <a:ea typeface="+mn-ea"/>
                <a:cs typeface="+mn-cs"/>
              </a:rPr>
              <a:t>Non-bank loans to SMEs includes asset finance (leasing and hire purchase) provided by the non-bank sector (£11 billion, covering 90%–95% of the market); asset-based finance such as invoicing (indicative estimate: £2 billion); business lending (indicative estimate: £3 billion); and peer-to-peer business lending (£3 billion). </a:t>
            </a:r>
          </a:p>
          <a:p>
            <a:pPr marL="228600" indent="-228600">
              <a:buAutoNum type="alphaLcParenBoth"/>
            </a:pPr>
            <a:r>
              <a:rPr lang="en-GB" sz="1200" b="0" i="0" u="none" strike="noStrike" kern="1200" baseline="0" dirty="0" smtClean="0">
                <a:solidFill>
                  <a:schemeClr val="tx1"/>
                </a:solidFill>
                <a:latin typeface="+mn-lt"/>
                <a:ea typeface="+mn-ea"/>
                <a:cs typeface="+mn-cs"/>
              </a:rPr>
              <a:t>Bank lending may not cover some forms of financing, such as asset finance and asset-based finance provided through separate entities linked to banks. </a:t>
            </a:r>
          </a:p>
          <a:p>
            <a:pPr marL="228600" indent="-228600">
              <a:buAutoNum type="alphaLcParenBoth"/>
            </a:pPr>
            <a:r>
              <a:rPr lang="en-GB" sz="1200" b="0" i="0" u="none" strike="noStrike" kern="1200" baseline="0" dirty="0" smtClean="0">
                <a:solidFill>
                  <a:schemeClr val="tx1"/>
                </a:solidFill>
                <a:latin typeface="+mn-lt"/>
                <a:ea typeface="+mn-ea"/>
                <a:cs typeface="+mn-cs"/>
              </a:rPr>
              <a:t>Where available data are as of end-2019; where end-2019 data were unavailable, the latest data have been used. Where available data did not give a complete picture, additional data sources such as firm public disclosures were used on a best-efforts basis. 	</a:t>
            </a:r>
          </a:p>
        </p:txBody>
      </p:sp>
      <p:sp>
        <p:nvSpPr>
          <p:cNvPr id="4" name="Slide Number Placeholder 3"/>
          <p:cNvSpPr>
            <a:spLocks noGrp="1"/>
          </p:cNvSpPr>
          <p:nvPr>
            <p:ph type="sldNum" sz="quarter" idx="10"/>
          </p:nvPr>
        </p:nvSpPr>
        <p:spPr/>
        <p:txBody>
          <a:bodyPr/>
          <a:lstStyle/>
          <a:p>
            <a:fld id="{B378B890-4368-41A1-A4CA-B95169D697D2}" type="slidenum">
              <a:rPr lang="en-GB" smtClean="0"/>
              <a:t>14</a:t>
            </a:fld>
            <a:endParaRPr lang="en-GB"/>
          </a:p>
        </p:txBody>
      </p:sp>
    </p:spTree>
    <p:extLst>
      <p:ext uri="{BB962C8B-B14F-4D97-AF65-F5344CB8AC3E}">
        <p14:creationId xmlns:p14="http://schemas.microsoft.com/office/powerpoint/2010/main" val="1095875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Euro, sterling and US dollar issuance.	</a:t>
            </a:r>
          </a:p>
          <a:p>
            <a:pPr marL="0" indent="0">
              <a:buNone/>
            </a:pPr>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15</a:t>
            </a:fld>
            <a:endParaRPr lang="en-GB"/>
          </a:p>
        </p:txBody>
      </p:sp>
    </p:spTree>
    <p:extLst>
      <p:ext uri="{BB962C8B-B14F-4D97-AF65-F5344CB8AC3E}">
        <p14:creationId xmlns:p14="http://schemas.microsoft.com/office/powerpoint/2010/main" val="2701177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See footnote (a) to Chart C.7. </a:t>
            </a:r>
          </a:p>
          <a:p>
            <a:pPr marL="228600" indent="-228600">
              <a:buAutoNum type="alphaLcParenBoth"/>
            </a:pPr>
            <a:r>
              <a:rPr lang="en-GB" sz="1200" b="0" i="0" u="none" strike="noStrike" kern="1200" baseline="0" dirty="0" smtClean="0">
                <a:solidFill>
                  <a:schemeClr val="tx1"/>
                </a:solidFill>
                <a:latin typeface="+mn-lt"/>
                <a:ea typeface="+mn-ea"/>
                <a:cs typeface="+mn-cs"/>
              </a:rPr>
              <a:t>Aggregate cash-flow deficit arising from companies that either had a net debt to EBIDTA ratio above 4, low credit rating, or made negative profits on average in the past three years. Credit ratings are </a:t>
            </a:r>
            <a:r>
              <a:rPr lang="en-GB" sz="1200" b="0" i="0" u="none" strike="noStrike" kern="1200" baseline="0" dirty="0" err="1" smtClean="0">
                <a:solidFill>
                  <a:schemeClr val="tx1"/>
                </a:solidFill>
                <a:latin typeface="+mn-lt"/>
                <a:ea typeface="+mn-ea"/>
                <a:cs typeface="+mn-cs"/>
              </a:rPr>
              <a:t>proxied</a:t>
            </a:r>
            <a:r>
              <a:rPr lang="en-GB" sz="1200" b="0" i="0" u="none" strike="noStrike" kern="1200" baseline="0" dirty="0" smtClean="0">
                <a:solidFill>
                  <a:schemeClr val="tx1"/>
                </a:solidFill>
                <a:latin typeface="+mn-lt"/>
                <a:ea typeface="+mn-ea"/>
                <a:cs typeface="+mn-cs"/>
              </a:rPr>
              <a:t> where unavailable. Companies with these characteristics would have likely found it more difficult to get a loan from the core banking system even in the absence of the Covid-19 shock and in many cases would have been unwilling to take on additional debt. 	</a:t>
            </a:r>
          </a:p>
          <a:p>
            <a:pPr marL="0" indent="0">
              <a:buNone/>
            </a:pPr>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16</a:t>
            </a:fld>
            <a:endParaRPr lang="en-GB"/>
          </a:p>
        </p:txBody>
      </p:sp>
    </p:spTree>
    <p:extLst>
      <p:ext uri="{BB962C8B-B14F-4D97-AF65-F5344CB8AC3E}">
        <p14:creationId xmlns:p14="http://schemas.microsoft.com/office/powerpoint/2010/main" val="4226684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data set covers companies, partnerships, sole traders, charities and national entities. ‘Unregistered sole traders’ refers to zero-employee businesses that are not registered for VAT or PAYE. Registered zero-employee firms are included within the relevant turnover brackets. </a:t>
            </a:r>
          </a:p>
          <a:p>
            <a:pPr marL="228600" indent="-228600">
              <a:buAutoNum type="alphaLcParenBoth"/>
            </a:pPr>
            <a:r>
              <a:rPr lang="en-GB" sz="1200" b="0" i="0" u="none" strike="noStrike" kern="1200" baseline="0" dirty="0" smtClean="0">
                <a:solidFill>
                  <a:schemeClr val="tx1"/>
                </a:solidFill>
                <a:latin typeface="+mn-lt"/>
                <a:ea typeface="+mn-ea"/>
                <a:cs typeface="+mn-cs"/>
              </a:rPr>
              <a:t>The chart combines figures from the Inter-Departmental Business Register and the Business Population Estimates; there are some inconsistencies across these data sets due to differences in data collection. </a:t>
            </a:r>
          </a:p>
          <a:p>
            <a:pPr marL="228600" indent="-228600">
              <a:buAutoNum type="alphaLcParenBoth"/>
            </a:pPr>
            <a:r>
              <a:rPr lang="en-GB" sz="1200" b="0" i="0" u="none" strike="noStrike" kern="1200" baseline="0" dirty="0" smtClean="0">
                <a:solidFill>
                  <a:schemeClr val="tx1"/>
                </a:solidFill>
                <a:latin typeface="+mn-lt"/>
                <a:ea typeface="+mn-ea"/>
                <a:cs typeface="+mn-cs"/>
              </a:rPr>
              <a:t>This work was produced using statistical data from ONS. The use of the ONS statistical data in this work does not imply the endorsement of the ONS in relation to the interpretation or analysis of the statistical data. This work uses research data sets which may not exactly reproduce National Statistics aggregates.</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18</a:t>
            </a:fld>
            <a:endParaRPr lang="en-GB"/>
          </a:p>
        </p:txBody>
      </p:sp>
    </p:spTree>
    <p:extLst>
      <p:ext uri="{BB962C8B-B14F-4D97-AF65-F5344CB8AC3E}">
        <p14:creationId xmlns:p14="http://schemas.microsoft.com/office/powerpoint/2010/main" val="271943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data set covers companies, partnerships, sole traders, charities and national entities. ‘Smaller businesses’ refers to those with annual turnover of less than £10 million. ‘Large corporates’ refers to those with annual turnover of over £10 million</a:t>
            </a:r>
            <a:r>
              <a:rPr lang="en-GB" sz="1200" b="0" i="0" u="none" strike="noStrike" kern="1200" baseline="0" smtClean="0">
                <a:solidFill>
                  <a:schemeClr val="tx1"/>
                </a:solidFill>
                <a:latin typeface="+mn-lt"/>
                <a:ea typeface="+mn-ea"/>
                <a:cs typeface="+mn-cs"/>
              </a:rPr>
              <a:t>. </a:t>
            </a:r>
          </a:p>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19</a:t>
            </a:fld>
            <a:endParaRPr lang="en-GB"/>
          </a:p>
        </p:txBody>
      </p:sp>
    </p:spTree>
    <p:extLst>
      <p:ext uri="{BB962C8B-B14F-4D97-AF65-F5344CB8AC3E}">
        <p14:creationId xmlns:p14="http://schemas.microsoft.com/office/powerpoint/2010/main" val="31549994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Percentage of households with mortgage DSR at or above 40% calculated using BHPS (1991–2009), US (2009–18), and the online waves of NMG Consulting survey (2011–19). NMG data are from H2 surveys only.</a:t>
            </a:r>
          </a:p>
          <a:p>
            <a:pPr marL="228600" indent="-228600">
              <a:buAutoNum type="alphaLcParenBoth"/>
            </a:pPr>
            <a:r>
              <a:rPr lang="en-GB" sz="1200" b="0" i="0" u="none" strike="noStrike" kern="1200" baseline="0" dirty="0" smtClean="0">
                <a:solidFill>
                  <a:schemeClr val="tx1"/>
                </a:solidFill>
                <a:latin typeface="+mn-lt"/>
                <a:ea typeface="+mn-ea"/>
                <a:cs typeface="+mn-cs"/>
              </a:rPr>
              <a:t>Mortgage DSR calculated as total mortgage payments as a percentage of pre-tax income.</a:t>
            </a:r>
          </a:p>
          <a:p>
            <a:pPr marL="228600" indent="-228600">
              <a:buAutoNum type="alphaLcParenBoth"/>
            </a:pPr>
            <a:r>
              <a:rPr lang="en-GB" sz="1200" b="0" i="0" u="none" strike="noStrike" kern="1200" baseline="0" dirty="0" smtClean="0">
                <a:solidFill>
                  <a:schemeClr val="tx1"/>
                </a:solidFill>
                <a:latin typeface="+mn-lt"/>
                <a:ea typeface="+mn-ea"/>
                <a:cs typeface="+mn-cs"/>
              </a:rPr>
              <a:t>A new household income question was introduced in the NMG survey in 2015. Adjustments have been made to data from previous waves to produce a consistent time series.</a:t>
            </a:r>
          </a:p>
          <a:p>
            <a:pPr marL="228600" indent="-228600">
              <a:buAutoNum type="alphaLcParenBoth"/>
            </a:pPr>
            <a:r>
              <a:rPr lang="en-GB" sz="1200" b="0" i="0" u="none" strike="noStrike" kern="1200" baseline="0" dirty="0" smtClean="0">
                <a:solidFill>
                  <a:schemeClr val="tx1"/>
                </a:solidFill>
                <a:latin typeface="+mn-lt"/>
                <a:ea typeface="+mn-ea"/>
                <a:cs typeface="+mn-cs"/>
              </a:rPr>
              <a:t>The shaded area marks the announced period during which mortgagors can apply for three-month payment holidays.</a:t>
            </a:r>
          </a:p>
          <a:p>
            <a:pPr marL="228600" indent="-228600">
              <a:buAutoNum type="alphaLcParenBoth"/>
            </a:pPr>
            <a:r>
              <a:rPr lang="en-GB" sz="1200" b="0" i="0" u="none" strike="noStrike" kern="1200" baseline="0" dirty="0" smtClean="0">
                <a:solidFill>
                  <a:schemeClr val="tx1"/>
                </a:solidFill>
                <a:latin typeface="+mn-lt"/>
                <a:ea typeface="+mn-ea"/>
                <a:cs typeface="+mn-cs"/>
              </a:rPr>
              <a:t>Quarterly projections account for the Coronavirus Job Retention Scheme, Self-Employment Income Support Scheme (SEISS), and an increase in unemployment consistent with the illustrative scenario as set out in the May 2020 </a:t>
            </a:r>
            <a:r>
              <a:rPr lang="en-GB" sz="1200" b="0" i="1" u="none" strike="noStrike" kern="1200" baseline="0" dirty="0" smtClean="0">
                <a:solidFill>
                  <a:schemeClr val="tx1"/>
                </a:solidFill>
                <a:latin typeface="+mn-lt"/>
                <a:ea typeface="+mn-ea"/>
                <a:cs typeface="+mn-cs"/>
              </a:rPr>
              <a:t>Monetary Policy Report</a:t>
            </a:r>
            <a:r>
              <a:rPr lang="en-GB" sz="1200" b="0" i="0" u="none" strike="noStrike" kern="1200" baseline="0" dirty="0" smtClean="0">
                <a:solidFill>
                  <a:schemeClr val="tx1"/>
                </a:solidFill>
                <a:latin typeface="+mn-lt"/>
                <a:ea typeface="+mn-ea"/>
                <a:cs typeface="+mn-cs"/>
              </a:rPr>
              <a:t>. Furloughed workers are assumed to receive 80% of their monthly labour income, up to a maximum of £2,500. Eligibility for the SEISS determined using job status in preceding year and labour income. Individuals made unemployed and those ineligible for the SEISS receive standard Universal Credit for singles aged 25 or over.</a:t>
            </a:r>
          </a:p>
          <a:p>
            <a:pPr marL="228600" indent="-228600">
              <a:buAutoNum type="alphaLcParenBoth"/>
            </a:pPr>
            <a:r>
              <a:rPr lang="en-GB" sz="1200" b="0" i="0" u="none" strike="noStrike" kern="1200" baseline="0" dirty="0" smtClean="0">
                <a:solidFill>
                  <a:schemeClr val="tx1"/>
                </a:solidFill>
                <a:latin typeface="+mn-lt"/>
                <a:ea typeface="+mn-ea"/>
                <a:cs typeface="+mn-cs"/>
              </a:rPr>
              <a:t>2019 ACS estimate accounts for the peak to trough increase in Bank Rate and unemployment implied by the 2019 ACS. Assumes full and instantaneous pass through of Bank Rate to mortgagors’ interest rates.</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21</a:t>
            </a:fld>
            <a:endParaRPr lang="en-GB"/>
          </a:p>
        </p:txBody>
      </p:sp>
    </p:spTree>
    <p:extLst>
      <p:ext uri="{BB962C8B-B14F-4D97-AF65-F5344CB8AC3E}">
        <p14:creationId xmlns:p14="http://schemas.microsoft.com/office/powerpoint/2010/main" val="2453879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Question: ‘Since the start of the outbreak of coronavirus in the UK in February, which, if any, of the following, have you experienced?’. Respondents were able to select other responses in addition to those shown in the chart. These were related to being granted a temporary mortgage holiday, falling behind on bills or rent, increasing the amount spent using overdrafts and also allowed respondents to select ‘none of these’, ‘don’t know’ and ‘prefer not to answer’. Data are not seasonally adjusted. </a:t>
            </a:r>
          </a:p>
          <a:p>
            <a:pPr marL="228600" indent="-228600">
              <a:buAutoNum type="alphaLcParenBoth"/>
            </a:pPr>
            <a:r>
              <a:rPr lang="en-GB" sz="1200" b="0" i="0" u="none" strike="noStrike" kern="1200" baseline="0" dirty="0" smtClean="0">
                <a:solidFill>
                  <a:schemeClr val="tx1"/>
                </a:solidFill>
                <a:latin typeface="+mn-lt"/>
                <a:ea typeface="+mn-ea"/>
                <a:cs typeface="+mn-cs"/>
              </a:rPr>
              <a:t>‘Some impact’ calculated by subtracting the proportion of respondents who selected ‘none of these’, ‘don’t know’ and ‘prefer not to answer’ from the total.</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22</a:t>
            </a:fld>
            <a:endParaRPr lang="en-GB"/>
          </a:p>
        </p:txBody>
      </p:sp>
    </p:spTree>
    <p:extLst>
      <p:ext uri="{BB962C8B-B14F-4D97-AF65-F5344CB8AC3E}">
        <p14:creationId xmlns:p14="http://schemas.microsoft.com/office/powerpoint/2010/main" val="2395621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Responses to the Bank’s </a:t>
            </a:r>
            <a:r>
              <a:rPr lang="en-GB" sz="1200" b="0" i="1" u="none" strike="noStrike" kern="1200" baseline="0" dirty="0" smtClean="0">
                <a:solidFill>
                  <a:schemeClr val="tx1"/>
                </a:solidFill>
                <a:latin typeface="+mn-lt"/>
                <a:ea typeface="+mn-ea"/>
                <a:cs typeface="+mn-cs"/>
              </a:rPr>
              <a:t>Credit Conditions Survey </a:t>
            </a:r>
            <a:r>
              <a:rPr lang="en-GB" sz="1200" b="0" i="0" u="none" strike="noStrike" kern="1200" baseline="0" dirty="0" smtClean="0">
                <a:solidFill>
                  <a:schemeClr val="tx1"/>
                </a:solidFill>
                <a:latin typeface="+mn-lt"/>
                <a:ea typeface="+mn-ea"/>
                <a:cs typeface="+mn-cs"/>
              </a:rPr>
              <a:t>reporting an increase/reduction in corporate demand for lending over the previous quarter and expected corporate demand for lending over the next quarter. Weighted by market shares. Net percentage balances are calculated by weighting together the responses of those lenders who answered the question. A positive net balance indicates an increase in demand. The blue bars show the responses over the previous three months. The magenta diamonds show the expectations over the next three months. Expectations balances have been moved forward one quarter.</a:t>
            </a:r>
          </a:p>
          <a:p>
            <a:pPr marL="228600" indent="-228600">
              <a:buAutoNum type="alphaLcParenBoth"/>
            </a:pPr>
            <a:r>
              <a:rPr lang="en-GB" sz="1200" b="0" i="0" u="none" strike="noStrike" kern="1200" baseline="0" dirty="0" smtClean="0">
                <a:solidFill>
                  <a:schemeClr val="tx1"/>
                </a:solidFill>
                <a:latin typeface="+mn-lt"/>
                <a:ea typeface="+mn-ea"/>
                <a:cs typeface="+mn-cs"/>
              </a:rPr>
              <a:t>The 2020 Q1 survey was conducted between 2 March and 20 March 2020.</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29485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Interest coverage ratio is calculated as the three-year moving average of earnings before interest and tax as a share of interest expenses and interest capitalised. </a:t>
            </a:r>
          </a:p>
          <a:p>
            <a:pPr marL="228600" indent="-228600">
              <a:buAutoNum type="alphaLcParenBoth"/>
            </a:pPr>
            <a:r>
              <a:rPr lang="en-GB" sz="1200" b="0" i="0" u="none" strike="noStrike" kern="1200" baseline="0" dirty="0" smtClean="0">
                <a:solidFill>
                  <a:schemeClr val="tx1"/>
                </a:solidFill>
                <a:latin typeface="+mn-lt"/>
                <a:ea typeface="+mn-ea"/>
                <a:cs typeface="+mn-cs"/>
              </a:rPr>
              <a:t>The sample includes non-financial corporates, outside of those engaged in real estate, oil, gas and mining, and for each year, includes only those companies that were listed at that point in time.</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828400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Based on latest available financial accounts covering 2017–19 for a sample of 85,000 companies. Nearly all turnover in the data set is generated by companies that have an annual turnover in excess of £10 million. Shares are estimated based on around 54,000 companies that report cash holdings or short-term debt values. </a:t>
            </a:r>
          </a:p>
          <a:p>
            <a:pPr marL="228600" indent="-228600">
              <a:buAutoNum type="alphaLcParenBoth"/>
            </a:pPr>
            <a:r>
              <a:rPr lang="en-GB" sz="1200" b="0" i="0" u="none" strike="noStrike" kern="1200" baseline="0" dirty="0" smtClean="0">
                <a:solidFill>
                  <a:schemeClr val="tx1"/>
                </a:solidFill>
                <a:latin typeface="+mn-lt"/>
                <a:ea typeface="+mn-ea"/>
                <a:cs typeface="+mn-cs"/>
              </a:rPr>
              <a:t>Liquidity sources include cash and equivalents, and undrawn committed credit facilities. </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4178701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Net debt to EBITDA is calculated as the three-year moving average of earnings before interest, tax, depreciation and amortisation as a share of total debt net of cash and cash equivalents. Net debt excludes operating leases. An accounting change under IFRS 16 brought operating leases on balance sheet thereby increasing companies’ net debt in 2019. Operating leases are excluded to preserve the like-for-like comparison over time. </a:t>
            </a:r>
          </a:p>
          <a:p>
            <a:pPr marL="228600" indent="-228600">
              <a:buAutoNum type="alphaLcParenBoth"/>
            </a:pPr>
            <a:r>
              <a:rPr lang="en-GB" sz="1200" b="0" i="0" u="none" strike="noStrike" kern="1200" baseline="0" dirty="0" smtClean="0">
                <a:solidFill>
                  <a:schemeClr val="tx1"/>
                </a:solidFill>
                <a:latin typeface="+mn-lt"/>
                <a:ea typeface="+mn-ea"/>
                <a:cs typeface="+mn-cs"/>
              </a:rPr>
              <a:t>The sample includes non-financial corporates, outside of those engaged in real estate, oil, gas and mining, and for each year, includes only those companies that were listed at that point in time. </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1513310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See the ‘</a:t>
            </a:r>
            <a:r>
              <a:rPr lang="en-GB" sz="1200" b="0" i="0" u="sng" strike="noStrike" kern="1200" baseline="0" dirty="0" smtClean="0">
                <a:solidFill>
                  <a:schemeClr val="tx1"/>
                </a:solidFill>
                <a:latin typeface="+mn-lt"/>
                <a:ea typeface="+mn-ea"/>
                <a:cs typeface="+mn-cs"/>
              </a:rPr>
              <a:t>Technical annex</a:t>
            </a:r>
            <a:r>
              <a:rPr lang="en-GB" sz="1200" b="0" i="0" u="none" strike="noStrike" kern="1200" baseline="0" dirty="0" smtClean="0">
                <a:solidFill>
                  <a:schemeClr val="tx1"/>
                </a:solidFill>
                <a:latin typeface="+mn-lt"/>
                <a:ea typeface="+mn-ea"/>
                <a:cs typeface="+mn-cs"/>
              </a:rPr>
              <a:t>’ for more detail on the methodology.</a:t>
            </a:r>
          </a:p>
          <a:p>
            <a:pPr marL="228600" indent="-228600">
              <a:buAutoNum type="alphaLcParenBoth"/>
            </a:pPr>
            <a:r>
              <a:rPr lang="en-GB" sz="1200" b="0" i="0" u="none" strike="noStrike" kern="1200" baseline="0" dirty="0" smtClean="0">
                <a:solidFill>
                  <a:schemeClr val="tx1"/>
                </a:solidFill>
                <a:latin typeface="+mn-lt"/>
                <a:ea typeface="+mn-ea"/>
                <a:cs typeface="+mn-cs"/>
              </a:rPr>
              <a:t>Change in turnover compared to turnover before the Covid-19 shock. Bank staff map how output might vary across sectors of the economy in the </a:t>
            </a:r>
            <a:r>
              <a:rPr lang="en-GB" sz="1200" b="0" i="1" u="none" strike="noStrike" kern="1200" baseline="0" dirty="0" smtClean="0">
                <a:solidFill>
                  <a:schemeClr val="tx1"/>
                </a:solidFill>
                <a:latin typeface="+mn-lt"/>
                <a:ea typeface="+mn-ea"/>
                <a:cs typeface="+mn-cs"/>
              </a:rPr>
              <a:t>MPR </a:t>
            </a:r>
            <a:r>
              <a:rPr lang="en-GB" sz="1200" b="0" i="0" u="none" strike="noStrike" kern="1200" baseline="0" dirty="0" smtClean="0">
                <a:solidFill>
                  <a:schemeClr val="tx1"/>
                </a:solidFill>
                <a:latin typeface="+mn-lt"/>
                <a:ea typeface="+mn-ea"/>
                <a:cs typeface="+mn-cs"/>
              </a:rPr>
              <a:t>scenario and apply turnover shocks at the sector and, in some cases, the subsector level. </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485494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336097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Bank staff’s estimates of how the UK corporate sector ‘cash-flow deficit’ could evolve assuming turnover shocks consistent with the illustrative scenario set out in the </a:t>
            </a:r>
            <a:r>
              <a:rPr lang="en-GB" sz="1200" b="0" i="0" u="sng" strike="noStrike" kern="1200" baseline="0" dirty="0" smtClean="0">
                <a:solidFill>
                  <a:schemeClr val="tx1"/>
                </a:solidFill>
                <a:latin typeface="+mn-lt"/>
                <a:ea typeface="+mn-ea"/>
                <a:cs typeface="+mn-cs"/>
              </a:rPr>
              <a:t>May 2020 </a:t>
            </a:r>
            <a:r>
              <a:rPr lang="en-GB" sz="1200" b="0" i="1" u="sng" strike="noStrike" kern="1200" baseline="0" dirty="0" smtClean="0">
                <a:solidFill>
                  <a:schemeClr val="tx1"/>
                </a:solidFill>
                <a:latin typeface="+mn-lt"/>
                <a:ea typeface="+mn-ea"/>
                <a:cs typeface="+mn-cs"/>
              </a:rPr>
              <a:t>Monetary Policy Report</a:t>
            </a:r>
            <a:r>
              <a:rPr lang="en-GB" sz="1200" b="0" i="0" u="none" strike="noStrike" kern="1200" baseline="0" dirty="0" smtClean="0">
                <a:solidFill>
                  <a:schemeClr val="tx1"/>
                </a:solidFill>
                <a:latin typeface="+mn-lt"/>
                <a:ea typeface="+mn-ea"/>
                <a:cs typeface="+mn-cs"/>
              </a:rPr>
              <a:t>. See the ‘</a:t>
            </a:r>
            <a:r>
              <a:rPr lang="en-GB" sz="1200" b="0" i="0" u="sng" strike="noStrike" kern="1200" baseline="0" dirty="0" smtClean="0">
                <a:solidFill>
                  <a:schemeClr val="tx1"/>
                </a:solidFill>
                <a:latin typeface="+mn-lt"/>
                <a:ea typeface="+mn-ea"/>
                <a:cs typeface="+mn-cs"/>
              </a:rPr>
              <a:t>Technical annex</a:t>
            </a:r>
            <a:r>
              <a:rPr lang="en-GB" sz="1200" b="0" i="0" u="none" strike="noStrike" kern="1200" baseline="0" dirty="0" smtClean="0">
                <a:solidFill>
                  <a:schemeClr val="tx1"/>
                </a:solidFill>
                <a:latin typeface="+mn-lt"/>
                <a:ea typeface="+mn-ea"/>
                <a:cs typeface="+mn-cs"/>
              </a:rPr>
              <a:t>’ for more detail on the data, methodology and results.</a:t>
            </a:r>
          </a:p>
          <a:p>
            <a:pPr marL="228600" indent="-228600">
              <a:buAutoNum type="alphaLcParenBoth"/>
            </a:pPr>
            <a:r>
              <a:rPr lang="en-GB" sz="1200" b="0" i="0" u="none" strike="noStrike" kern="1200" baseline="0" dirty="0" smtClean="0">
                <a:solidFill>
                  <a:schemeClr val="tx1"/>
                </a:solidFill>
                <a:latin typeface="+mn-lt"/>
                <a:ea typeface="+mn-ea"/>
                <a:cs typeface="+mn-cs"/>
              </a:rPr>
              <a:t>Aggregate negative cash flows based on the latest available data, measured before dividend distributions and share buybacks.</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1915361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GB" sz="1200" b="0" i="0" u="none" strike="noStrike" kern="1200" baseline="0" dirty="0" smtClean="0">
                <a:solidFill>
                  <a:schemeClr val="tx1"/>
                </a:solidFill>
                <a:latin typeface="+mn-lt"/>
                <a:ea typeface="+mn-ea"/>
                <a:cs typeface="+mn-cs"/>
              </a:rPr>
              <a:t>This chart summarises the estimates from Chart C.7 on a quarterly basis. </a:t>
            </a:r>
          </a:p>
          <a:p>
            <a:pPr marL="228600" indent="-228600">
              <a:buAutoNum type="alphaLcParenR"/>
            </a:pPr>
            <a:r>
              <a:rPr lang="en-GB" sz="1200" b="0" i="0" u="none" strike="noStrike" kern="1200" baseline="0" dirty="0" smtClean="0">
                <a:solidFill>
                  <a:schemeClr val="tx1"/>
                </a:solidFill>
                <a:latin typeface="+mn-lt"/>
                <a:ea typeface="+mn-ea"/>
                <a:cs typeface="+mn-cs"/>
              </a:rPr>
              <a:t>See footnote (a) to Chart C.7. </a:t>
            </a:r>
          </a:p>
          <a:p>
            <a:pPr marL="228600" indent="-228600">
              <a:buAutoNum type="alphaLcParenR"/>
            </a:pPr>
            <a:r>
              <a:rPr lang="en-GB" sz="1200" b="0" i="0" u="none" strike="noStrike" kern="1200" baseline="0" dirty="0" smtClean="0">
                <a:solidFill>
                  <a:schemeClr val="tx1"/>
                </a:solidFill>
                <a:latin typeface="+mn-lt"/>
                <a:ea typeface="+mn-ea"/>
                <a:cs typeface="+mn-cs"/>
              </a:rPr>
              <a:t>Fiscal support contributes positively to the cash-flow deficit in 2020 Q4 and 2021 Q1 as companies are assumed to pay the VAT that they owed in 2020 Q2, as part of the VAT deferral policy. </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10</a:t>
            </a:fld>
            <a:endParaRPr lang="en-GB"/>
          </a:p>
        </p:txBody>
      </p:sp>
    </p:spTree>
    <p:extLst>
      <p:ext uri="{BB962C8B-B14F-4D97-AF65-F5344CB8AC3E}">
        <p14:creationId xmlns:p14="http://schemas.microsoft.com/office/powerpoint/2010/main" val="8791895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07/05/2020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07/05/2020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UK corporate sector financing and Covid-19</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8169" y="398567"/>
            <a:ext cx="11721535" cy="912814"/>
          </a:xfrm>
        </p:spPr>
        <p:txBody>
          <a:bodyPr/>
          <a:lstStyle/>
          <a:p>
            <a:r>
              <a:rPr lang="en-US" altLang="en-US" dirty="0" smtClean="0"/>
              <a:t>Chart C.8 </a:t>
            </a:r>
            <a:r>
              <a:rPr lang="en-GB" b="0" dirty="0"/>
              <a:t>The estimated cash-flow deficit declines over the 2020–21 financial year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ONS, S&amp;P Capital IQ </a:t>
            </a:r>
            <a:r>
              <a:rPr lang="en-GB" sz="800" dirty="0" smtClean="0"/>
              <a:t>and Bank </a:t>
            </a:r>
            <a:r>
              <a:rPr lang="en-GB" sz="800" dirty="0"/>
              <a:t>calculations.</a:t>
            </a:r>
          </a:p>
        </p:txBody>
      </p:sp>
      <p:sp>
        <p:nvSpPr>
          <p:cNvPr id="5" name="Rectangle 1"/>
          <p:cNvSpPr>
            <a:spLocks noChangeArrowheads="1"/>
          </p:cNvSpPr>
          <p:nvPr/>
        </p:nvSpPr>
        <p:spPr bwMode="auto">
          <a:xfrm>
            <a:off x="358169" y="1327215"/>
            <a:ext cx="102887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Estimate of the cumulative corporate sector cash-flow deficit </a:t>
            </a:r>
            <a:r>
              <a:rPr lang="en-GB" sz="1800" dirty="0" smtClean="0"/>
              <a:t>under the </a:t>
            </a:r>
            <a:r>
              <a:rPr lang="en-GB" sz="1800" i="1" dirty="0"/>
              <a:t>MPR</a:t>
            </a:r>
            <a:r>
              <a:rPr lang="en-GB" sz="1800" dirty="0"/>
              <a:t> scenario per </a:t>
            </a:r>
            <a:r>
              <a:rPr lang="en-GB" sz="1800" dirty="0" smtClean="0"/>
              <a:t>quarter</a:t>
            </a:r>
            <a:r>
              <a:rPr lang="en-GB" sz="1800" baseline="30000" dirty="0" smtClean="0"/>
              <a:t>(a)(</a:t>
            </a:r>
            <a:r>
              <a:rPr lang="en-GB" sz="1800" baseline="30000" dirty="0"/>
              <a:t>b)</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68722" y="1696547"/>
            <a:ext cx="5500428" cy="4667639"/>
          </a:xfrm>
          <a:prstGeom prst="rect">
            <a:avLst/>
          </a:prstGeom>
        </p:spPr>
      </p:pic>
    </p:spTree>
    <p:extLst>
      <p:ext uri="{BB962C8B-B14F-4D97-AF65-F5344CB8AC3E}">
        <p14:creationId xmlns:p14="http://schemas.microsoft.com/office/powerpoint/2010/main" val="18706511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8168" y="275902"/>
            <a:ext cx="11721535" cy="912814"/>
          </a:xfrm>
        </p:spPr>
        <p:txBody>
          <a:bodyPr/>
          <a:lstStyle/>
          <a:p>
            <a:r>
              <a:rPr lang="en-US" altLang="en-US" dirty="0" smtClean="0"/>
              <a:t>Chart C.9 </a:t>
            </a:r>
            <a:r>
              <a:rPr lang="en-GB" b="0" dirty="0"/>
              <a:t>Less than half of companies have a cash-flow deficit larger than 2.5% of their annual turnover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ONS, S&amp;P Capital IQ </a:t>
            </a:r>
            <a:r>
              <a:rPr lang="en-GB" sz="800" dirty="0" smtClean="0"/>
              <a:t>and Bank </a:t>
            </a:r>
            <a:r>
              <a:rPr lang="en-GB" sz="800" dirty="0"/>
              <a:t>calculations.</a:t>
            </a:r>
          </a:p>
        </p:txBody>
      </p:sp>
      <p:sp>
        <p:nvSpPr>
          <p:cNvPr id="5" name="Rectangle 1"/>
          <p:cNvSpPr>
            <a:spLocks noChangeArrowheads="1"/>
          </p:cNvSpPr>
          <p:nvPr/>
        </p:nvSpPr>
        <p:spPr bwMode="auto">
          <a:xfrm>
            <a:off x="358168" y="1188716"/>
            <a:ext cx="115771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Distribution of companies’ estimated cash-flow deficit as a share </a:t>
            </a:r>
            <a:r>
              <a:rPr lang="en-GB" sz="1800" dirty="0" smtClean="0"/>
              <a:t>of annual </a:t>
            </a:r>
            <a:r>
              <a:rPr lang="en-GB" sz="1800" dirty="0"/>
              <a:t>turnover under the first year of the </a:t>
            </a:r>
            <a:r>
              <a:rPr lang="en-GB" sz="1800" i="1" dirty="0"/>
              <a:t>MPR</a:t>
            </a:r>
            <a:r>
              <a:rPr lang="en-GB" sz="1800" dirty="0"/>
              <a:t> </a:t>
            </a:r>
            <a:r>
              <a:rPr lang="en-GB" sz="1800" dirty="0" smtClean="0"/>
              <a:t>scenario</a:t>
            </a:r>
            <a:r>
              <a:rPr lang="en-GB" sz="1800" baseline="30000" dirty="0" smtClean="0"/>
              <a:t>(a</a:t>
            </a:r>
            <a:r>
              <a:rPr lang="en-GB" sz="1800" baseline="30000" dirty="0"/>
              <a:t>)</a:t>
            </a:r>
            <a:endParaRPr lang="en-GB" altLang="en-US" sz="1800" baseline="300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7609" y="1666119"/>
            <a:ext cx="5438274" cy="4606908"/>
          </a:xfrm>
          <a:prstGeom prst="rect">
            <a:avLst/>
          </a:prstGeom>
        </p:spPr>
      </p:pic>
    </p:spTree>
    <p:extLst>
      <p:ext uri="{BB962C8B-B14F-4D97-AF65-F5344CB8AC3E}">
        <p14:creationId xmlns:p14="http://schemas.microsoft.com/office/powerpoint/2010/main" val="14903061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8168" y="275902"/>
            <a:ext cx="11721535" cy="912814"/>
          </a:xfrm>
        </p:spPr>
        <p:txBody>
          <a:bodyPr/>
          <a:lstStyle/>
          <a:p>
            <a:r>
              <a:rPr lang="en-US" altLang="en-US" dirty="0" smtClean="0"/>
              <a:t>Chart C.10 </a:t>
            </a:r>
            <a:r>
              <a:rPr lang="en-GB" b="0" dirty="0"/>
              <a:t>The sectors suffering larger turnover shocks tend to face larger cash-flow deficits</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ONS, S&amp;P Capital IQ and Bank calculations.</a:t>
            </a:r>
          </a:p>
        </p:txBody>
      </p:sp>
      <p:sp>
        <p:nvSpPr>
          <p:cNvPr id="5" name="Rectangle 1"/>
          <p:cNvSpPr>
            <a:spLocks noChangeArrowheads="1"/>
          </p:cNvSpPr>
          <p:nvPr/>
        </p:nvSpPr>
        <p:spPr bwMode="auto">
          <a:xfrm>
            <a:off x="358168" y="1188716"/>
            <a:ext cx="115771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Estimated cash-flow deficit as a share of turnover relative to turnover shock applied in 2020 Q2–2021 </a:t>
            </a:r>
            <a:r>
              <a:rPr lang="en-GB" sz="1800" dirty="0" smtClean="0"/>
              <a:t>Q1</a:t>
            </a:r>
            <a:r>
              <a:rPr lang="en-GB" sz="1800" baseline="30000" dirty="0" smtClean="0"/>
              <a:t>(a</a:t>
            </a:r>
            <a:r>
              <a:rPr lang="en-GB" sz="1800" baseline="30000" dirty="0"/>
              <a:t>)(b)</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4284" y="1585035"/>
            <a:ext cx="5589302" cy="4790829"/>
          </a:xfrm>
          <a:prstGeom prst="rect">
            <a:avLst/>
          </a:prstGeom>
        </p:spPr>
      </p:pic>
    </p:spTree>
    <p:extLst>
      <p:ext uri="{BB962C8B-B14F-4D97-AF65-F5344CB8AC3E}">
        <p14:creationId xmlns:p14="http://schemas.microsoft.com/office/powerpoint/2010/main" val="18976820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8168" y="275902"/>
            <a:ext cx="11721535" cy="912814"/>
          </a:xfrm>
        </p:spPr>
        <p:txBody>
          <a:bodyPr/>
          <a:lstStyle/>
          <a:p>
            <a:r>
              <a:rPr lang="en-US" altLang="en-US" dirty="0" smtClean="0"/>
              <a:t>Table C.B </a:t>
            </a:r>
            <a:r>
              <a:rPr lang="en-GB" b="0" dirty="0"/>
              <a:t>Government and Bank of England loan schemes in place providing additional support to the corporate sector 	</a:t>
            </a:r>
          </a:p>
        </p:txBody>
      </p:sp>
      <p:sp>
        <p:nvSpPr>
          <p:cNvPr id="9" name="TextBox 8"/>
          <p:cNvSpPr txBox="1"/>
          <p:nvPr/>
        </p:nvSpPr>
        <p:spPr>
          <a:xfrm>
            <a:off x="2636958" y="6402852"/>
            <a:ext cx="7116641" cy="215444"/>
          </a:xfrm>
          <a:prstGeom prst="rect">
            <a:avLst/>
          </a:prstGeom>
          <a:noFill/>
        </p:spPr>
        <p:txBody>
          <a:bodyPr wrap="square" rtlCol="0">
            <a:spAutoFit/>
          </a:bodyPr>
          <a:lstStyle/>
          <a:p>
            <a:pPr algn="ctr"/>
            <a:r>
              <a:rPr lang="en-GB" sz="800" dirty="0"/>
              <a:t>Sources: Bank of England, British Business Bank, Fame (Bureau van </a:t>
            </a:r>
            <a:r>
              <a:rPr lang="en-GB" sz="800" dirty="0" err="1"/>
              <a:t>Dijk</a:t>
            </a:r>
            <a:r>
              <a:rPr lang="en-GB" sz="800" dirty="0"/>
              <a:t>), HM Government and Policy announcements, ONS, S&amp;P Capital IQ and Bank calculations.</a:t>
            </a:r>
          </a:p>
        </p:txBody>
      </p:sp>
      <p:sp>
        <p:nvSpPr>
          <p:cNvPr id="5" name="Rectangle 1"/>
          <p:cNvSpPr>
            <a:spLocks noChangeArrowheads="1"/>
          </p:cNvSpPr>
          <p:nvPr/>
        </p:nvSpPr>
        <p:spPr bwMode="auto">
          <a:xfrm>
            <a:off x="358168" y="1188716"/>
            <a:ext cx="115771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Details of the loan schemes announced to date</a:t>
            </a:r>
            <a:endParaRPr lang="en-GB" altLang="en-US" sz="1800" baseline="300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874" y="1649798"/>
            <a:ext cx="9130426" cy="4383722"/>
          </a:xfrm>
          <a:prstGeom prst="rect">
            <a:avLst/>
          </a:prstGeom>
        </p:spPr>
      </p:pic>
    </p:spTree>
    <p:extLst>
      <p:ext uri="{BB962C8B-B14F-4D97-AF65-F5344CB8AC3E}">
        <p14:creationId xmlns:p14="http://schemas.microsoft.com/office/powerpoint/2010/main" val="4833789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8168" y="275902"/>
            <a:ext cx="11721535" cy="912814"/>
          </a:xfrm>
        </p:spPr>
        <p:txBody>
          <a:bodyPr/>
          <a:lstStyle/>
          <a:p>
            <a:r>
              <a:rPr lang="en-US" altLang="en-US" dirty="0" smtClean="0"/>
              <a:t>Chart C.11 </a:t>
            </a:r>
            <a:r>
              <a:rPr lang="en-GB" b="0" dirty="0"/>
              <a:t>Capital markets play a key role in the provision of finance to large corporates 	</a:t>
            </a:r>
          </a:p>
        </p:txBody>
      </p:sp>
      <p:sp>
        <p:nvSpPr>
          <p:cNvPr id="9" name="TextBox 8"/>
          <p:cNvSpPr txBox="1"/>
          <p:nvPr/>
        </p:nvSpPr>
        <p:spPr>
          <a:xfrm>
            <a:off x="2245895" y="6258473"/>
            <a:ext cx="7459171" cy="461665"/>
          </a:xfrm>
          <a:prstGeom prst="rect">
            <a:avLst/>
          </a:prstGeom>
          <a:noFill/>
        </p:spPr>
        <p:txBody>
          <a:bodyPr wrap="square" rtlCol="0">
            <a:spAutoFit/>
          </a:bodyPr>
          <a:lstStyle/>
          <a:p>
            <a:pPr algn="ctr"/>
            <a:r>
              <a:rPr lang="en-GB" sz="800" dirty="0"/>
              <a:t>Sources: Association of British Insurers, Bank of England, British Business Bank, Cass Commercial Real Estate Lending survey, Deloitte, Finance &amp; Leasing Association, firm public disclosures, Integer Advisors, LCD an offering of S&amp;P Global Market Intelligence, London Stock Exchange, ONS, Peer-to-Peer Finance Association, </a:t>
            </a:r>
            <a:r>
              <a:rPr lang="en-GB" sz="800" dirty="0" err="1"/>
              <a:t>Eikon</a:t>
            </a:r>
            <a:r>
              <a:rPr lang="en-GB" sz="800" dirty="0"/>
              <a:t> from </a:t>
            </a:r>
            <a:r>
              <a:rPr lang="en-GB" sz="800" dirty="0" err="1"/>
              <a:t>Refinitiv</a:t>
            </a:r>
            <a:r>
              <a:rPr lang="en-GB" sz="800" dirty="0"/>
              <a:t> and Bank calculations.</a:t>
            </a:r>
          </a:p>
        </p:txBody>
      </p:sp>
      <p:sp>
        <p:nvSpPr>
          <p:cNvPr id="5" name="Rectangle 1"/>
          <p:cNvSpPr>
            <a:spLocks noChangeArrowheads="1"/>
          </p:cNvSpPr>
          <p:nvPr/>
        </p:nvSpPr>
        <p:spPr bwMode="auto">
          <a:xfrm>
            <a:off x="358168" y="1188716"/>
            <a:ext cx="115771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smtClean="0"/>
              <a:t>Estimated stock of UK private non-financial corporate (PNFC) sector debt</a:t>
            </a:r>
            <a:r>
              <a:rPr lang="en-GB" sz="1800" baseline="30000" dirty="0" smtClean="0"/>
              <a:t>(a)(b)(c)(d)(e)(f)</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4704" y="1558048"/>
            <a:ext cx="4604084" cy="4529180"/>
          </a:xfrm>
          <a:prstGeom prst="rect">
            <a:avLst/>
          </a:prstGeom>
        </p:spPr>
      </p:pic>
    </p:spTree>
    <p:extLst>
      <p:ext uri="{BB962C8B-B14F-4D97-AF65-F5344CB8AC3E}">
        <p14:creationId xmlns:p14="http://schemas.microsoft.com/office/powerpoint/2010/main" val="329765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8168" y="275902"/>
            <a:ext cx="11721535" cy="912814"/>
          </a:xfrm>
        </p:spPr>
        <p:txBody>
          <a:bodyPr/>
          <a:lstStyle/>
          <a:p>
            <a:r>
              <a:rPr lang="en-US" altLang="en-US" dirty="0" smtClean="0"/>
              <a:t>Chart C.12 </a:t>
            </a:r>
            <a:r>
              <a:rPr lang="en-GB" b="0" dirty="0"/>
              <a:t>Corporate capital market issuance halted during March before investment-grade issuance surged	</a:t>
            </a:r>
          </a:p>
        </p:txBody>
      </p:sp>
      <p:sp>
        <p:nvSpPr>
          <p:cNvPr id="9" name="TextBox 8"/>
          <p:cNvSpPr txBox="1"/>
          <p:nvPr/>
        </p:nvSpPr>
        <p:spPr>
          <a:xfrm>
            <a:off x="2245895" y="6258473"/>
            <a:ext cx="7459171" cy="215444"/>
          </a:xfrm>
          <a:prstGeom prst="rect">
            <a:avLst/>
          </a:prstGeom>
          <a:noFill/>
        </p:spPr>
        <p:txBody>
          <a:bodyPr wrap="square" rtlCol="0">
            <a:spAutoFit/>
          </a:bodyPr>
          <a:lstStyle/>
          <a:p>
            <a:pPr algn="ctr"/>
            <a:r>
              <a:rPr lang="en-GB" sz="800" dirty="0"/>
              <a:t>Sources: </a:t>
            </a:r>
            <a:r>
              <a:rPr lang="en-GB" sz="800" dirty="0" err="1"/>
              <a:t>Refinitiv</a:t>
            </a:r>
            <a:r>
              <a:rPr lang="en-GB" sz="800" dirty="0"/>
              <a:t> — Deals Business Intelligence and Bank calculations.</a:t>
            </a:r>
          </a:p>
        </p:txBody>
      </p:sp>
      <p:sp>
        <p:nvSpPr>
          <p:cNvPr id="5" name="Rectangle 1"/>
          <p:cNvSpPr>
            <a:spLocks noChangeArrowheads="1"/>
          </p:cNvSpPr>
          <p:nvPr/>
        </p:nvSpPr>
        <p:spPr bwMode="auto">
          <a:xfrm>
            <a:off x="358168" y="1188716"/>
            <a:ext cx="115771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Cumulative bond issuance by UK </a:t>
            </a:r>
            <a:r>
              <a:rPr lang="en-GB" sz="1800" dirty="0" smtClean="0"/>
              <a:t>corporates</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81137" y="1543260"/>
            <a:ext cx="5523935" cy="4671475"/>
          </a:xfrm>
          <a:prstGeom prst="rect">
            <a:avLst/>
          </a:prstGeom>
        </p:spPr>
      </p:pic>
    </p:spTree>
    <p:extLst>
      <p:ext uri="{BB962C8B-B14F-4D97-AF65-F5344CB8AC3E}">
        <p14:creationId xmlns:p14="http://schemas.microsoft.com/office/powerpoint/2010/main" val="32252527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0252" y="532575"/>
            <a:ext cx="11721535" cy="912814"/>
          </a:xfrm>
        </p:spPr>
        <p:txBody>
          <a:bodyPr/>
          <a:lstStyle/>
          <a:p>
            <a:r>
              <a:rPr lang="en-US" altLang="en-US" dirty="0" smtClean="0"/>
              <a:t>Chart C.13 </a:t>
            </a:r>
            <a:r>
              <a:rPr lang="en-GB" b="0" dirty="0"/>
              <a:t>Cash balances can reduce some of the aggregate cash-flow deficit. Additional debt may not be the most appropriate form of finance for some businesses</a:t>
            </a:r>
          </a:p>
        </p:txBody>
      </p:sp>
      <p:sp>
        <p:nvSpPr>
          <p:cNvPr id="9" name="TextBox 8"/>
          <p:cNvSpPr txBox="1"/>
          <p:nvPr/>
        </p:nvSpPr>
        <p:spPr>
          <a:xfrm>
            <a:off x="2277979" y="6473188"/>
            <a:ext cx="7459171"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ONS, S&amp;P Capital IQ and Bank calculations.</a:t>
            </a:r>
          </a:p>
        </p:txBody>
      </p:sp>
      <p:sp>
        <p:nvSpPr>
          <p:cNvPr id="5" name="Rectangle 1"/>
          <p:cNvSpPr>
            <a:spLocks noChangeArrowheads="1"/>
          </p:cNvSpPr>
          <p:nvPr/>
        </p:nvSpPr>
        <p:spPr bwMode="auto">
          <a:xfrm>
            <a:off x="390252" y="1718106"/>
            <a:ext cx="115771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Estimate of the cumulative corporate sector cash-flow deficit under the </a:t>
            </a:r>
            <a:r>
              <a:rPr lang="en-GB" sz="1800" i="1" dirty="0"/>
              <a:t>MPR</a:t>
            </a:r>
            <a:r>
              <a:rPr lang="en-GB" sz="1800" dirty="0"/>
              <a:t> </a:t>
            </a:r>
            <a:r>
              <a:rPr lang="en-GB" sz="1800" dirty="0" smtClean="0"/>
              <a:t>scenario</a:t>
            </a:r>
            <a:r>
              <a:rPr lang="en-GB" sz="1800" baseline="30000" dirty="0" smtClean="0"/>
              <a:t>(a</a:t>
            </a:r>
            <a:r>
              <a:rPr lang="en-GB" sz="1800" baseline="30000" dirty="0"/>
              <a:t>)(b)</a:t>
            </a:r>
            <a:endParaRPr lang="en-GB" altLang="en-US" sz="1800" baseline="30000" dirty="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b="26600"/>
          <a:stretch/>
        </p:blipFill>
        <p:spPr>
          <a:xfrm>
            <a:off x="3914274" y="2066706"/>
            <a:ext cx="4662580" cy="4406482"/>
          </a:xfrm>
          <a:prstGeom prst="rect">
            <a:avLst/>
          </a:prstGeom>
        </p:spPr>
      </p:pic>
    </p:spTree>
    <p:extLst>
      <p:ext uri="{BB962C8B-B14F-4D97-AF65-F5344CB8AC3E}">
        <p14:creationId xmlns:p14="http://schemas.microsoft.com/office/powerpoint/2010/main" val="4076997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Box: the finance needs of smaller businesses</a:t>
            </a:r>
            <a:endParaRPr lang="en-GB" dirty="0"/>
          </a:p>
        </p:txBody>
      </p:sp>
    </p:spTree>
    <p:extLst>
      <p:ext uri="{BB962C8B-B14F-4D97-AF65-F5344CB8AC3E}">
        <p14:creationId xmlns:p14="http://schemas.microsoft.com/office/powerpoint/2010/main" val="37773283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163708"/>
            <a:ext cx="11404697" cy="871767"/>
          </a:xfrm>
        </p:spPr>
        <p:txBody>
          <a:bodyPr/>
          <a:lstStyle/>
          <a:p>
            <a:r>
              <a:rPr lang="en-GB" dirty="0" smtClean="0"/>
              <a:t>Chart </a:t>
            </a:r>
            <a:r>
              <a:rPr lang="en-GB" dirty="0"/>
              <a:t>A </a:t>
            </a:r>
            <a:r>
              <a:rPr lang="en-GB" b="0" dirty="0"/>
              <a:t>Smaller businesses make up a quarter </a:t>
            </a:r>
            <a:r>
              <a:rPr lang="en-GB" b="0" dirty="0" smtClean="0"/>
              <a:t>of turnover</a:t>
            </a:r>
            <a:endParaRPr lang="en-GB" baseline="30000" dirty="0"/>
          </a:p>
        </p:txBody>
      </p:sp>
      <p:sp>
        <p:nvSpPr>
          <p:cNvPr id="9" name="TextBox 8"/>
          <p:cNvSpPr txBox="1"/>
          <p:nvPr/>
        </p:nvSpPr>
        <p:spPr>
          <a:xfrm>
            <a:off x="5117409" y="6432652"/>
            <a:ext cx="1832688" cy="369332"/>
          </a:xfrm>
          <a:prstGeom prst="rect">
            <a:avLst/>
          </a:prstGeom>
          <a:noFill/>
        </p:spPr>
        <p:txBody>
          <a:bodyPr wrap="square" rtlCol="0">
            <a:spAutoFit/>
          </a:bodyPr>
          <a:lstStyle/>
          <a:p>
            <a:r>
              <a:rPr lang="en-GB" sz="800" dirty="0"/>
              <a:t>Sources</a:t>
            </a:r>
            <a:r>
              <a:rPr lang="en-GB" sz="800" dirty="0" smtClean="0"/>
              <a:t>: ONS </a:t>
            </a:r>
            <a:r>
              <a:rPr lang="en-GB" sz="800" dirty="0"/>
              <a:t>and Bank calculations.</a:t>
            </a:r>
            <a:r>
              <a:rPr lang="en-GB" dirty="0"/>
              <a:t> </a:t>
            </a:r>
            <a:r>
              <a:rPr lang="en-GB" sz="800" dirty="0" smtClean="0"/>
              <a:t> </a:t>
            </a:r>
            <a:endParaRPr lang="en-GB" sz="800" dirty="0"/>
          </a:p>
        </p:txBody>
      </p:sp>
      <p:sp>
        <p:nvSpPr>
          <p:cNvPr id="5" name="Rectangle 1"/>
          <p:cNvSpPr>
            <a:spLocks noChangeArrowheads="1"/>
          </p:cNvSpPr>
          <p:nvPr/>
        </p:nvSpPr>
        <p:spPr bwMode="auto">
          <a:xfrm>
            <a:off x="315078" y="790889"/>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smtClean="0"/>
              <a:t>Firms</a:t>
            </a:r>
            <a:r>
              <a:rPr lang="en-GB" sz="1800" dirty="0"/>
              <a:t>’ contribution to employment and </a:t>
            </a:r>
            <a:r>
              <a:rPr lang="en-GB" sz="1800" dirty="0" smtClean="0"/>
              <a:t>turnover</a:t>
            </a:r>
            <a:r>
              <a:rPr lang="en-GB" sz="1800" baseline="30000" dirty="0" smtClean="0"/>
              <a:t>(a</a:t>
            </a:r>
            <a:r>
              <a:rPr lang="en-GB" sz="1800" baseline="30000" dirty="0"/>
              <a:t>)(b)(c</a:t>
            </a:r>
            <a:r>
              <a:rPr lang="en-GB" sz="1800" baseline="30000" dirty="0" smtClean="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1691" y="1356962"/>
            <a:ext cx="4984124" cy="4878949"/>
          </a:xfrm>
          <a:prstGeom prst="rect">
            <a:avLst/>
          </a:prstGeom>
        </p:spPr>
      </p:pic>
    </p:spTree>
    <p:extLst>
      <p:ext uri="{BB962C8B-B14F-4D97-AF65-F5344CB8AC3E}">
        <p14:creationId xmlns:p14="http://schemas.microsoft.com/office/powerpoint/2010/main" val="11297989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163708"/>
            <a:ext cx="11404697" cy="871767"/>
          </a:xfrm>
        </p:spPr>
        <p:txBody>
          <a:bodyPr/>
          <a:lstStyle/>
          <a:p>
            <a:r>
              <a:rPr lang="en-GB" b="0" dirty="0"/>
              <a:t/>
            </a:r>
            <a:br>
              <a:rPr lang="en-GB" b="0" dirty="0"/>
            </a:br>
            <a:r>
              <a:rPr lang="en-GB" dirty="0" smtClean="0"/>
              <a:t>Chart </a:t>
            </a:r>
            <a:r>
              <a:rPr lang="en-GB" dirty="0"/>
              <a:t>B </a:t>
            </a:r>
            <a:r>
              <a:rPr lang="en-GB" b="0" dirty="0"/>
              <a:t>Smaller businesses are more likely to be concentrated in sectors vulnerable to the Covid-19 shock </a:t>
            </a:r>
            <a:endParaRPr lang="en-GB" baseline="30000" dirty="0"/>
          </a:p>
        </p:txBody>
      </p:sp>
      <p:sp>
        <p:nvSpPr>
          <p:cNvPr id="9" name="TextBox 8"/>
          <p:cNvSpPr txBox="1"/>
          <p:nvPr/>
        </p:nvSpPr>
        <p:spPr>
          <a:xfrm>
            <a:off x="5117409" y="6432652"/>
            <a:ext cx="1832688" cy="369332"/>
          </a:xfrm>
          <a:prstGeom prst="rect">
            <a:avLst/>
          </a:prstGeom>
          <a:noFill/>
        </p:spPr>
        <p:txBody>
          <a:bodyPr wrap="square" rtlCol="0">
            <a:spAutoFit/>
          </a:bodyPr>
          <a:lstStyle/>
          <a:p>
            <a:r>
              <a:rPr lang="en-GB" sz="800" dirty="0"/>
              <a:t>Sources</a:t>
            </a:r>
            <a:r>
              <a:rPr lang="en-GB" sz="800" dirty="0" smtClean="0"/>
              <a:t>: ONS </a:t>
            </a:r>
            <a:r>
              <a:rPr lang="en-GB" sz="800" dirty="0"/>
              <a:t>and Bank calculations.</a:t>
            </a:r>
            <a:r>
              <a:rPr lang="en-GB" dirty="0"/>
              <a:t> </a:t>
            </a:r>
            <a:r>
              <a:rPr lang="en-GB" sz="800" dirty="0" smtClean="0"/>
              <a:t> </a:t>
            </a:r>
            <a:endParaRPr lang="en-GB" sz="800" dirty="0"/>
          </a:p>
        </p:txBody>
      </p:sp>
      <p:sp>
        <p:nvSpPr>
          <p:cNvPr id="5" name="Rectangle 1"/>
          <p:cNvSpPr>
            <a:spLocks noChangeArrowheads="1"/>
          </p:cNvSpPr>
          <p:nvPr/>
        </p:nvSpPr>
        <p:spPr bwMode="auto">
          <a:xfrm>
            <a:off x="315078" y="1309489"/>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smtClean="0"/>
              <a:t>Proportion </a:t>
            </a:r>
            <a:r>
              <a:rPr lang="en-GB" sz="1800" dirty="0"/>
              <a:t>of turnover in vulnerable sectors, by firm </a:t>
            </a:r>
            <a:r>
              <a:rPr lang="en-GB" sz="1800" dirty="0" smtClean="0"/>
              <a:t>size</a:t>
            </a:r>
            <a:r>
              <a:rPr lang="en-GB" sz="1800" baseline="30000" dirty="0" smtClean="0"/>
              <a:t>(a</a:t>
            </a:r>
            <a:r>
              <a:rPr lang="en-GB" sz="1800" baseline="30000" dirty="0"/>
              <a:t>) </a:t>
            </a:r>
            <a:endParaRPr lang="en-GB" altLang="en-US" sz="1800" baseline="300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3696" y="1801984"/>
            <a:ext cx="5267460" cy="4630668"/>
          </a:xfrm>
          <a:prstGeom prst="rect">
            <a:avLst/>
          </a:prstGeom>
        </p:spPr>
      </p:pic>
    </p:spTree>
    <p:extLst>
      <p:ext uri="{BB962C8B-B14F-4D97-AF65-F5344CB8AC3E}">
        <p14:creationId xmlns:p14="http://schemas.microsoft.com/office/powerpoint/2010/main" val="7130831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70734"/>
            <a:ext cx="11445220" cy="912814"/>
          </a:xfrm>
        </p:spPr>
        <p:txBody>
          <a:bodyPr/>
          <a:lstStyle/>
          <a:p>
            <a:r>
              <a:rPr lang="en-US" altLang="en-US" dirty="0" smtClean="0"/>
              <a:t>Chart </a:t>
            </a:r>
            <a:r>
              <a:rPr lang="en-US" altLang="en-US" dirty="0"/>
              <a:t>C</a:t>
            </a:r>
            <a:r>
              <a:rPr lang="en-US" altLang="en-US" dirty="0" smtClean="0"/>
              <a:t>.1 </a:t>
            </a:r>
            <a:r>
              <a:rPr lang="en-GB" b="0" dirty="0"/>
              <a:t>Spending declined markedly across all sectors apart from food and drink in March</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Visa.: </a:t>
            </a:r>
          </a:p>
        </p:txBody>
      </p:sp>
      <p:sp>
        <p:nvSpPr>
          <p:cNvPr id="5" name="Rectangle 1"/>
          <p:cNvSpPr>
            <a:spLocks noChangeArrowheads="1"/>
          </p:cNvSpPr>
          <p:nvPr/>
        </p:nvSpPr>
        <p:spPr bwMode="auto">
          <a:xfrm>
            <a:off x="315078" y="1267685"/>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Consumer spending in March 2020, by </a:t>
            </a:r>
            <a:r>
              <a:rPr lang="en-GB" sz="1800" dirty="0" smtClean="0"/>
              <a:t>sector</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9464" y="1637017"/>
            <a:ext cx="5785147" cy="4116112"/>
          </a:xfrm>
          <a:prstGeom prst="rect">
            <a:avLst/>
          </a:prstGeom>
        </p:spPr>
      </p:pic>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Box: </a:t>
            </a:r>
            <a:r>
              <a:rPr lang="en-GB" dirty="0">
                <a:solidFill>
                  <a:srgbClr val="660066"/>
                </a:solidFill>
              </a:rPr>
              <a:t>The impact of Covid-19 on household debt</a:t>
            </a:r>
            <a:endParaRPr lang="en-GB" dirty="0"/>
          </a:p>
        </p:txBody>
      </p:sp>
    </p:spTree>
    <p:extLst>
      <p:ext uri="{BB962C8B-B14F-4D97-AF65-F5344CB8AC3E}">
        <p14:creationId xmlns:p14="http://schemas.microsoft.com/office/powerpoint/2010/main" val="4870710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56753"/>
            <a:ext cx="11445220" cy="912814"/>
          </a:xfrm>
        </p:spPr>
        <p:txBody>
          <a:bodyPr/>
          <a:lstStyle/>
          <a:p>
            <a:r>
              <a:rPr lang="en-US" altLang="en-US" dirty="0" smtClean="0"/>
              <a:t>Chart A </a:t>
            </a:r>
            <a:r>
              <a:rPr lang="en-GB" b="0" dirty="0"/>
              <a:t>There might be a significant rise in the number of highly indebted households, excluding the impact of payment holidays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British Household Panel Survey/Understanding Society (BHPS/US), NMG Consulting survey and Bank calculations. </a:t>
            </a:r>
          </a:p>
        </p:txBody>
      </p:sp>
      <p:sp>
        <p:nvSpPr>
          <p:cNvPr id="5" name="Rectangle 1"/>
          <p:cNvSpPr>
            <a:spLocks noChangeArrowheads="1"/>
          </p:cNvSpPr>
          <p:nvPr/>
        </p:nvSpPr>
        <p:spPr bwMode="auto">
          <a:xfrm>
            <a:off x="315078" y="1184902"/>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1800" dirty="0"/>
              <a:t>Percentage of households with mortgage debt-servicing ratios (DSRs) at or above 40</a:t>
            </a:r>
            <a:r>
              <a:rPr lang="en-GB" altLang="en-US" sz="1800" dirty="0" smtClean="0"/>
              <a:t>%</a:t>
            </a:r>
            <a:r>
              <a:rPr lang="en-GB" altLang="en-US" sz="1800" baseline="30000" dirty="0" smtClean="0"/>
              <a:t>(</a:t>
            </a:r>
            <a:r>
              <a:rPr lang="en-GB" altLang="en-US" sz="1800" baseline="30000" dirty="0"/>
              <a:t>a)(b)(c)(d)(e)(f)</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0018" y="1700011"/>
            <a:ext cx="5022929" cy="4702841"/>
          </a:xfrm>
          <a:prstGeom prst="rect">
            <a:avLst/>
          </a:prstGeom>
        </p:spPr>
      </p:pic>
    </p:spTree>
    <p:extLst>
      <p:ext uri="{BB962C8B-B14F-4D97-AF65-F5344CB8AC3E}">
        <p14:creationId xmlns:p14="http://schemas.microsoft.com/office/powerpoint/2010/main" val="32095742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56753"/>
            <a:ext cx="11445220" cy="912814"/>
          </a:xfrm>
        </p:spPr>
        <p:txBody>
          <a:bodyPr/>
          <a:lstStyle/>
          <a:p>
            <a:r>
              <a:rPr lang="en-US" altLang="en-US" dirty="0" smtClean="0"/>
              <a:t>Chart B </a:t>
            </a:r>
            <a:r>
              <a:rPr lang="en-GB" b="0" dirty="0"/>
              <a:t>Some people have reported financial difficulty as a result of Covid-19</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3145114" y="6402852"/>
            <a:ext cx="6502632" cy="215444"/>
          </a:xfrm>
          <a:prstGeom prst="rect">
            <a:avLst/>
          </a:prstGeom>
          <a:noFill/>
        </p:spPr>
        <p:txBody>
          <a:bodyPr wrap="square" rtlCol="0">
            <a:spAutoFit/>
          </a:bodyPr>
          <a:lstStyle/>
          <a:p>
            <a:pPr algn="ctr"/>
            <a:r>
              <a:rPr lang="en-GB" sz="800" dirty="0"/>
              <a:t>Sources: Bank of England, </a:t>
            </a:r>
            <a:r>
              <a:rPr lang="en-GB" sz="800" dirty="0" err="1"/>
              <a:t>Ipsos</a:t>
            </a:r>
            <a:r>
              <a:rPr lang="en-GB" sz="800" dirty="0"/>
              <a:t> MORI and Bank calculations.</a:t>
            </a:r>
          </a:p>
        </p:txBody>
      </p:sp>
      <p:sp>
        <p:nvSpPr>
          <p:cNvPr id="5" name="Rectangle 1"/>
          <p:cNvSpPr>
            <a:spLocks noChangeArrowheads="1"/>
          </p:cNvSpPr>
          <p:nvPr/>
        </p:nvSpPr>
        <p:spPr bwMode="auto">
          <a:xfrm>
            <a:off x="315078" y="1140348"/>
            <a:ext cx="9180513"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1800" dirty="0"/>
              <a:t>Proportion of individuals reporting they have missed payments or increased demand for </a:t>
            </a:r>
            <a:r>
              <a:rPr lang="en-GB" altLang="en-US" sz="1800" dirty="0" smtClean="0"/>
              <a:t>credit</a:t>
            </a:r>
            <a:r>
              <a:rPr lang="en-GB" altLang="en-US" sz="1800" baseline="30000" dirty="0" smtClean="0"/>
              <a:t>(a</a:t>
            </a:r>
            <a:r>
              <a:rPr lang="en-GB" altLang="en-US" sz="1800" baseline="30000" dirty="0"/>
              <a:t>)</a:t>
            </a:r>
          </a:p>
          <a:p>
            <a:pPr>
              <a:buNone/>
            </a:pPr>
            <a:endParaRPr lang="en-GB" altLang="en-US" sz="1800" baseline="30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5114" y="1502059"/>
            <a:ext cx="5785147" cy="4900793"/>
          </a:xfrm>
          <a:prstGeom prst="rect">
            <a:avLst/>
          </a:prstGeom>
        </p:spPr>
      </p:pic>
    </p:spTree>
    <p:extLst>
      <p:ext uri="{BB962C8B-B14F-4D97-AF65-F5344CB8AC3E}">
        <p14:creationId xmlns:p14="http://schemas.microsoft.com/office/powerpoint/2010/main" val="187206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53918"/>
            <a:ext cx="11445220" cy="912814"/>
          </a:xfrm>
        </p:spPr>
        <p:txBody>
          <a:bodyPr/>
          <a:lstStyle/>
          <a:p>
            <a:r>
              <a:rPr lang="en-US" altLang="en-US" dirty="0" smtClean="0"/>
              <a:t>Chart C.2 </a:t>
            </a:r>
            <a:r>
              <a:rPr lang="en-GB" b="0" dirty="0"/>
              <a:t>Corporate demand for credit was expected to increase at the outset of the shock</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Credit Conditions Survey.</a:t>
            </a:r>
          </a:p>
        </p:txBody>
      </p:sp>
      <p:sp>
        <p:nvSpPr>
          <p:cNvPr id="5" name="Rectangle 1"/>
          <p:cNvSpPr>
            <a:spLocks noChangeArrowheads="1"/>
          </p:cNvSpPr>
          <p:nvPr/>
        </p:nvSpPr>
        <p:spPr bwMode="auto">
          <a:xfrm>
            <a:off x="315078" y="118206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Private non-financial corporation (PNFC) demand for lending by firm </a:t>
            </a:r>
            <a:r>
              <a:rPr lang="en-GB" sz="1800" dirty="0" smtClean="0"/>
              <a:t>size</a:t>
            </a:r>
            <a:r>
              <a:rPr lang="en-GB" sz="1800" baseline="30000" dirty="0" smtClean="0"/>
              <a:t>(a</a:t>
            </a:r>
            <a:r>
              <a:rPr lang="en-GB" sz="1800" baseline="30000" dirty="0"/>
              <a:t>)(b)</a:t>
            </a:r>
            <a:endParaRPr lang="en-GB" altLang="en-US" sz="1800" baseline="300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1937" y="1502809"/>
            <a:ext cx="5611502" cy="4763966"/>
          </a:xfrm>
          <a:prstGeom prst="rect">
            <a:avLst/>
          </a:prstGeom>
        </p:spPr>
      </p:pic>
    </p:spTree>
    <p:extLst>
      <p:ext uri="{BB962C8B-B14F-4D97-AF65-F5344CB8AC3E}">
        <p14:creationId xmlns:p14="http://schemas.microsoft.com/office/powerpoint/2010/main" val="233167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53918"/>
            <a:ext cx="11445220" cy="912814"/>
          </a:xfrm>
        </p:spPr>
        <p:txBody>
          <a:bodyPr/>
          <a:lstStyle/>
          <a:p>
            <a:r>
              <a:rPr lang="en-US" altLang="en-US" dirty="0" smtClean="0"/>
              <a:t>Chart C.3 </a:t>
            </a:r>
            <a:r>
              <a:rPr lang="en-GB" b="0" dirty="0"/>
              <a:t>The share of debt held by large companies with low interest coverage ratios (ICR) has been low by historical standards </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S&amp;P Capital IQ and Bank calculations.</a:t>
            </a:r>
          </a:p>
        </p:txBody>
      </p:sp>
      <p:sp>
        <p:nvSpPr>
          <p:cNvPr id="5" name="Rectangle 1"/>
          <p:cNvSpPr>
            <a:spLocks noChangeArrowheads="1"/>
          </p:cNvSpPr>
          <p:nvPr/>
        </p:nvSpPr>
        <p:spPr bwMode="auto">
          <a:xfrm>
            <a:off x="315078" y="1182066"/>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The share of total debt owed by listed corporates at different ICR </a:t>
            </a:r>
            <a:r>
              <a:rPr lang="en-GB" sz="1800" dirty="0" smtClean="0"/>
              <a:t>thresholds</a:t>
            </a:r>
            <a:r>
              <a:rPr lang="en-GB" sz="1800" baseline="30000" dirty="0" smtClean="0"/>
              <a:t>(a</a:t>
            </a:r>
            <a:r>
              <a:rPr lang="en-GB" sz="1800" baseline="30000" dirty="0"/>
              <a:t>)(b)</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20716" y="1538173"/>
            <a:ext cx="5519140" cy="4680013"/>
          </a:xfrm>
          <a:prstGeom prst="rect">
            <a:avLst/>
          </a:prstGeom>
        </p:spPr>
      </p:pic>
    </p:spTree>
    <p:extLst>
      <p:ext uri="{BB962C8B-B14F-4D97-AF65-F5344CB8AC3E}">
        <p14:creationId xmlns:p14="http://schemas.microsoft.com/office/powerpoint/2010/main" val="30968117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8170" y="686347"/>
            <a:ext cx="11445220" cy="912814"/>
          </a:xfrm>
        </p:spPr>
        <p:txBody>
          <a:bodyPr/>
          <a:lstStyle/>
          <a:p>
            <a:r>
              <a:rPr lang="en-US" altLang="en-US" dirty="0" smtClean="0"/>
              <a:t>Chart C.4 </a:t>
            </a:r>
            <a:r>
              <a:rPr lang="en-GB" b="0" dirty="0"/>
              <a:t>Only around one third of companies held liquidity buffers larger than three months’ worth of turnover before the Covid-19 shock</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S&amp;P Capital IQ and Bank calculations.</a:t>
            </a:r>
          </a:p>
        </p:txBody>
      </p:sp>
      <p:sp>
        <p:nvSpPr>
          <p:cNvPr id="5" name="Rectangle 1"/>
          <p:cNvSpPr>
            <a:spLocks noChangeArrowheads="1"/>
          </p:cNvSpPr>
          <p:nvPr/>
        </p:nvSpPr>
        <p:spPr bwMode="auto">
          <a:xfrm>
            <a:off x="315078" y="1599161"/>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The share of UK companies at different levels of liquidity </a:t>
            </a:r>
            <a:r>
              <a:rPr lang="en-GB" sz="1800" dirty="0" smtClean="0"/>
              <a:t>sources</a:t>
            </a:r>
            <a:r>
              <a:rPr lang="en-GB" sz="1800" baseline="30000" dirty="0" smtClean="0"/>
              <a:t>(a</a:t>
            </a:r>
            <a:r>
              <a:rPr lang="en-GB" sz="1800" baseline="30000" dirty="0"/>
              <a:t>)(b)</a:t>
            </a:r>
            <a:endParaRPr lang="en-GB" altLang="en-US" sz="1800" baseline="300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9263" y="1968493"/>
            <a:ext cx="5106269" cy="4362393"/>
          </a:xfrm>
          <a:prstGeom prst="rect">
            <a:avLst/>
          </a:prstGeom>
        </p:spPr>
      </p:pic>
    </p:spTree>
    <p:extLst>
      <p:ext uri="{BB962C8B-B14F-4D97-AF65-F5344CB8AC3E}">
        <p14:creationId xmlns:p14="http://schemas.microsoft.com/office/powerpoint/2010/main" val="5188313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8170" y="414606"/>
            <a:ext cx="11445220" cy="912814"/>
          </a:xfrm>
        </p:spPr>
        <p:txBody>
          <a:bodyPr/>
          <a:lstStyle/>
          <a:p>
            <a:r>
              <a:rPr lang="en-US" altLang="en-US" dirty="0" smtClean="0"/>
              <a:t>Chart C.5 </a:t>
            </a:r>
            <a:r>
              <a:rPr lang="en-GB" b="0" dirty="0"/>
              <a:t>Turnover generated by large companies with net debt to EBITDA at or above 4 has increased </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S&amp;P Capital IQ and Bank calculations.</a:t>
            </a:r>
          </a:p>
        </p:txBody>
      </p:sp>
      <p:sp>
        <p:nvSpPr>
          <p:cNvPr id="5" name="Rectangle 1"/>
          <p:cNvSpPr>
            <a:spLocks noChangeArrowheads="1"/>
          </p:cNvSpPr>
          <p:nvPr/>
        </p:nvSpPr>
        <p:spPr bwMode="auto">
          <a:xfrm>
            <a:off x="358170" y="1399386"/>
            <a:ext cx="102887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Share of total turnover generated by listed companies at different net debt to </a:t>
            </a:r>
            <a:r>
              <a:rPr lang="en-GB" sz="1800" dirty="0" smtClean="0"/>
              <a:t>EBITDA thresholds</a:t>
            </a:r>
            <a:r>
              <a:rPr lang="en-GB" sz="1800" baseline="30000" dirty="0" smtClean="0"/>
              <a:t>(a</a:t>
            </a:r>
            <a:r>
              <a:rPr lang="en-GB" sz="1800" baseline="30000" dirty="0"/>
              <a:t>)(b)</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47539" y="1749231"/>
            <a:ext cx="5466481" cy="4653621"/>
          </a:xfrm>
          <a:prstGeom prst="rect">
            <a:avLst/>
          </a:prstGeom>
        </p:spPr>
      </p:pic>
    </p:spTree>
    <p:extLst>
      <p:ext uri="{BB962C8B-B14F-4D97-AF65-F5344CB8AC3E}">
        <p14:creationId xmlns:p14="http://schemas.microsoft.com/office/powerpoint/2010/main" val="25894191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8170" y="205088"/>
            <a:ext cx="11445220" cy="912814"/>
          </a:xfrm>
        </p:spPr>
        <p:txBody>
          <a:bodyPr/>
          <a:lstStyle/>
          <a:p>
            <a:r>
              <a:rPr lang="en-US" altLang="en-US" dirty="0" smtClean="0"/>
              <a:t>Chart C.6 </a:t>
            </a:r>
            <a:r>
              <a:rPr lang="en-GB" b="0" dirty="0"/>
              <a:t>The shock to turnover varies by sector</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ONS, S&amp;P Capital IQ and Bank calculations.</a:t>
            </a:r>
          </a:p>
        </p:txBody>
      </p:sp>
      <p:sp>
        <p:nvSpPr>
          <p:cNvPr id="5" name="Rectangle 1"/>
          <p:cNvSpPr>
            <a:spLocks noChangeArrowheads="1"/>
          </p:cNvSpPr>
          <p:nvPr/>
        </p:nvSpPr>
        <p:spPr bwMode="auto">
          <a:xfrm>
            <a:off x="358170" y="933236"/>
            <a:ext cx="102887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Average turnover shock applied by sector and subsector </a:t>
            </a:r>
            <a:r>
              <a:rPr lang="en-GB" sz="1800" dirty="0" smtClean="0"/>
              <a:t>in 2020 Q2</a:t>
            </a:r>
            <a:r>
              <a:rPr lang="en-GB" sz="1800" baseline="30000" dirty="0" smtClean="0"/>
              <a:t>(a</a:t>
            </a:r>
            <a:r>
              <a:rPr lang="en-GB" sz="1800" baseline="30000" dirty="0"/>
              <a:t>)(b)</a:t>
            </a:r>
            <a:endParaRPr lang="en-GB" altLang="en-US" sz="1800" baseline="30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6547" y="1213603"/>
            <a:ext cx="6414325" cy="5004583"/>
          </a:xfrm>
          <a:prstGeom prst="rect">
            <a:avLst/>
          </a:prstGeom>
        </p:spPr>
      </p:pic>
    </p:spTree>
    <p:extLst>
      <p:ext uri="{BB962C8B-B14F-4D97-AF65-F5344CB8AC3E}">
        <p14:creationId xmlns:p14="http://schemas.microsoft.com/office/powerpoint/2010/main" val="40783825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8170" y="431723"/>
            <a:ext cx="11445220" cy="912814"/>
          </a:xfrm>
        </p:spPr>
        <p:txBody>
          <a:bodyPr/>
          <a:lstStyle/>
          <a:p>
            <a:r>
              <a:rPr lang="en-GB" dirty="0" smtClean="0"/>
              <a:t>Table </a:t>
            </a:r>
            <a:r>
              <a:rPr lang="en-GB" dirty="0"/>
              <a:t>C.A </a:t>
            </a:r>
            <a:r>
              <a:rPr lang="en-GB" b="0" dirty="0"/>
              <a:t>Calculations and key assumptions underpinning the cash-flow deficit estimate	</a:t>
            </a:r>
            <a:br>
              <a:rPr lang="en-GB" b="0" dirty="0"/>
            </a:br>
            <a:endParaRPr lang="en-GB" baseline="30000" dirty="0"/>
          </a:p>
        </p:txBody>
      </p:sp>
      <p:sp>
        <p:nvSpPr>
          <p:cNvPr id="9" name="TextBox 8"/>
          <p:cNvSpPr txBox="1"/>
          <p:nvPr/>
        </p:nvSpPr>
        <p:spPr>
          <a:xfrm>
            <a:off x="2829464" y="6402852"/>
            <a:ext cx="6502632" cy="492443"/>
          </a:xfrm>
          <a:prstGeom prst="rect">
            <a:avLst/>
          </a:prstGeom>
          <a:noFill/>
        </p:spPr>
        <p:txBody>
          <a:bodyPr wrap="square" rtlCol="0">
            <a:spAutoFit/>
          </a:bodyPr>
          <a:lstStyle/>
          <a:p>
            <a:pPr algn="ctr"/>
            <a:r>
              <a:rPr lang="en-GB" sz="800" dirty="0"/>
              <a:t>Sources: </a:t>
            </a:r>
            <a:r>
              <a:rPr lang="en-GB" sz="800" dirty="0" smtClean="0"/>
              <a:t>Bank </a:t>
            </a:r>
            <a:r>
              <a:rPr lang="en-GB" sz="800" dirty="0"/>
              <a:t>of England, British Business Bank, HM Government and Policy announcements.</a:t>
            </a:r>
            <a:r>
              <a:rPr lang="en-GB" dirty="0"/>
              <a:t>	</a:t>
            </a:r>
          </a:p>
          <a:p>
            <a:pPr algn="ctr"/>
            <a:r>
              <a:rPr lang="en-GB" sz="800" dirty="0" smtClean="0"/>
              <a:t>.</a:t>
            </a:r>
            <a:endParaRPr lang="en-GB" sz="800" dirty="0"/>
          </a:p>
        </p:txBody>
      </p:sp>
      <p:sp>
        <p:nvSpPr>
          <p:cNvPr id="5" name="Rectangle 1"/>
          <p:cNvSpPr>
            <a:spLocks noChangeArrowheads="1"/>
          </p:cNvSpPr>
          <p:nvPr/>
        </p:nvSpPr>
        <p:spPr bwMode="auto">
          <a:xfrm>
            <a:off x="358170" y="1105506"/>
            <a:ext cx="102887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Assumptions to estimate the cash-flow deficit at individual company level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82591" y="1502261"/>
            <a:ext cx="7984901" cy="4769777"/>
          </a:xfrm>
          <a:prstGeom prst="rect">
            <a:avLst/>
          </a:prstGeom>
        </p:spPr>
      </p:pic>
    </p:spTree>
    <p:extLst>
      <p:ext uri="{BB962C8B-B14F-4D97-AF65-F5344CB8AC3E}">
        <p14:creationId xmlns:p14="http://schemas.microsoft.com/office/powerpoint/2010/main" val="37983961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8169" y="509888"/>
            <a:ext cx="11721535" cy="912814"/>
          </a:xfrm>
        </p:spPr>
        <p:txBody>
          <a:bodyPr/>
          <a:lstStyle/>
          <a:p>
            <a:r>
              <a:rPr lang="en-US" altLang="en-US" dirty="0" smtClean="0"/>
              <a:t>Chart C.7 </a:t>
            </a:r>
            <a:r>
              <a:rPr lang="en-GB" b="0" dirty="0"/>
              <a:t>Fiscal policy measures, such as the Coronavirus Job Retention Scheme, support businesses and reduce the estimated cash-flow deficit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S&amp;P Capital IQ and Bank calculations.</a:t>
            </a:r>
          </a:p>
        </p:txBody>
      </p:sp>
      <p:sp>
        <p:nvSpPr>
          <p:cNvPr id="5" name="Rectangle 1"/>
          <p:cNvSpPr>
            <a:spLocks noChangeArrowheads="1"/>
          </p:cNvSpPr>
          <p:nvPr/>
        </p:nvSpPr>
        <p:spPr bwMode="auto">
          <a:xfrm>
            <a:off x="358169" y="1583122"/>
            <a:ext cx="102887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Estimate of the cumulative corporate sector cash-flow deficit under the first year of the MPR </a:t>
            </a:r>
            <a:r>
              <a:rPr lang="en-GB" sz="1800" dirty="0" smtClean="0"/>
              <a:t>scenario</a:t>
            </a:r>
            <a:r>
              <a:rPr lang="en-GB" sz="1800" baseline="30000" dirty="0" smtClean="0"/>
              <a:t>(a</a:t>
            </a:r>
            <a:r>
              <a:rPr lang="en-GB" sz="1800" baseline="30000" dirty="0"/>
              <a:t>)</a:t>
            </a:r>
            <a:endParaRPr lang="en-GB" altLang="en-US" sz="1800" baseline="30000"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6401" y="2193092"/>
            <a:ext cx="7908757" cy="4209760"/>
          </a:xfrm>
          <a:prstGeom prst="rect">
            <a:avLst/>
          </a:prstGeom>
        </p:spPr>
      </p:pic>
    </p:spTree>
    <p:extLst>
      <p:ext uri="{BB962C8B-B14F-4D97-AF65-F5344CB8AC3E}">
        <p14:creationId xmlns:p14="http://schemas.microsoft.com/office/powerpoint/2010/main" val="2800494927"/>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1090</TotalTime>
  <Words>2552</Words>
  <Application>Microsoft Office PowerPoint</Application>
  <PresentationFormat>Widescreen</PresentationFormat>
  <Paragraphs>123</Paragraphs>
  <Slides>22</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Bank LINKS Template</vt:lpstr>
      <vt:lpstr>PowerPoint Presentation</vt:lpstr>
      <vt:lpstr>Chart C.1 Spending declined markedly across all sectors apart from food and drink in March </vt:lpstr>
      <vt:lpstr>Chart C.2 Corporate demand for credit was expected to increase at the outset of the shock </vt:lpstr>
      <vt:lpstr>Chart C.3 The share of debt held by large companies with low interest coverage ratios (ICR) has been low by historical standards  </vt:lpstr>
      <vt:lpstr>Chart C.4 Only around one third of companies held liquidity buffers larger than three months’ worth of turnover before the Covid-19 shock </vt:lpstr>
      <vt:lpstr>Chart C.5 Turnover generated by large companies with net debt to EBITDA at or above 4 has increased </vt:lpstr>
      <vt:lpstr>Chart C.6 The shock to turnover varies by sector</vt:lpstr>
      <vt:lpstr>Table C.A Calculations and key assumptions underpinning the cash-flow deficit estimate  </vt:lpstr>
      <vt:lpstr>Chart C.7 Fiscal policy measures, such as the Coronavirus Job Retention Scheme, support businesses and reduce the estimated cash-flow deficit </vt:lpstr>
      <vt:lpstr>Chart C.8 The estimated cash-flow deficit declines over the 2020–21 financial year </vt:lpstr>
      <vt:lpstr>Chart C.9 Less than half of companies have a cash-flow deficit larger than 2.5% of their annual turnover </vt:lpstr>
      <vt:lpstr>Chart C.10 The sectors suffering larger turnover shocks tend to face larger cash-flow deficits</vt:lpstr>
      <vt:lpstr>Table C.B Government and Bank of England loan schemes in place providing additional support to the corporate sector  </vt:lpstr>
      <vt:lpstr>Chart C.11 Capital markets play a key role in the provision of finance to large corporates  </vt:lpstr>
      <vt:lpstr>Chart C.12 Corporate capital market issuance halted during March before investment-grade issuance surged </vt:lpstr>
      <vt:lpstr>Chart C.13 Cash balances can reduce some of the aggregate cash-flow deficit. Additional debt may not be the most appropriate form of finance for some businesses</vt:lpstr>
      <vt:lpstr>PowerPoint Presentation</vt:lpstr>
      <vt:lpstr>Chart A Smaller businesses make up a quarter of turnover</vt:lpstr>
      <vt:lpstr> Chart B Smaller businesses are more likely to be concentrated in sectors vulnerable to the Covid-19 shock </vt:lpstr>
      <vt:lpstr>PowerPoint Presentation</vt:lpstr>
      <vt:lpstr>Chart A There might be a significant rise in the number of highly indebted households, excluding the impact of payment holidays </vt:lpstr>
      <vt:lpstr>Chart B Some people have reported financial difficulty as a result of Covid-19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Stacey Fraser</cp:lastModifiedBy>
  <cp:revision>248</cp:revision>
  <dcterms:created xsi:type="dcterms:W3CDTF">2019-04-05T13:20:41Z</dcterms:created>
  <dcterms:modified xsi:type="dcterms:W3CDTF">2020-05-07T14:28:41Z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