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2"/>
  </p:notesMasterIdLst>
  <p:sldIdLst>
    <p:sldId id="364" r:id="rId2"/>
    <p:sldId id="365" r:id="rId3"/>
    <p:sldId id="371" r:id="rId4"/>
    <p:sldId id="372" r:id="rId5"/>
    <p:sldId id="373" r:id="rId6"/>
    <p:sldId id="374" r:id="rId7"/>
    <p:sldId id="375" r:id="rId8"/>
    <p:sldId id="376" r:id="rId9"/>
    <p:sldId id="377" r:id="rId10"/>
    <p:sldId id="378" r:id="rId11"/>
    <p:sldId id="379" r:id="rId12"/>
    <p:sldId id="380" r:id="rId13"/>
    <p:sldId id="381" r:id="rId14"/>
    <p:sldId id="382" r:id="rId15"/>
    <p:sldId id="383" r:id="rId16"/>
    <p:sldId id="366" r:id="rId17"/>
    <p:sldId id="367" r:id="rId18"/>
    <p:sldId id="368" r:id="rId19"/>
    <p:sldId id="369" r:id="rId20"/>
    <p:sldId id="37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74" d="100"/>
          <a:sy n="74" d="100"/>
        </p:scale>
        <p:origin x="990" y="5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07/05/2020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Changes are from 4 December 2019 to 23 March 2020 and 4 December 2019 to 29 April 2020.</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1683459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3801979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2598730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CET1 capital ratio is defined as CET1 capital expressed as a percentage of risk-weighted assets. Major UK banks are Barclays, HSBC, Lloyds Banking Group, Nationwide, The Royal Bank of Scotland, Santander UK and Standard Chartered. From 2011, data are CET1 capital ratios as reported by banks. Prior to 2011, data are Bank estimates of banks’ CET1 ratios.</a:t>
            </a:r>
          </a:p>
          <a:p>
            <a:pPr marL="228600" indent="-228600">
              <a:buAutoNum type="alphaLcParenBoth"/>
            </a:pPr>
            <a:r>
              <a:rPr lang="en-GB" sz="1200" b="0" i="0" u="none" strike="noStrike" kern="1200" baseline="0" dirty="0" smtClean="0">
                <a:solidFill>
                  <a:schemeClr val="tx1"/>
                </a:solidFill>
                <a:latin typeface="+mn-lt"/>
                <a:ea typeface="+mn-ea"/>
                <a:cs typeface="+mn-cs"/>
              </a:rPr>
              <a:t>Capital figures are year-end, except 2020 Q1. 2020 Q1 incorporates 2020 Q1 data for banks who published their Q1 results by 1 May 2020, and 2019 Q4 data where they had not.</a:t>
            </a: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1057997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365355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smtClean="0">
                <a:solidFill>
                  <a:schemeClr val="tx1"/>
                </a:solidFill>
                <a:latin typeface="+mn-lt"/>
                <a:ea typeface="+mn-ea"/>
                <a:cs typeface="+mn-cs"/>
              </a:rPr>
              <a:t>Input </a:t>
            </a:r>
            <a:r>
              <a:rPr lang="en-GB" sz="1200" b="0" i="0" u="none" strike="noStrike" kern="1200" baseline="0" dirty="0" smtClean="0">
                <a:solidFill>
                  <a:schemeClr val="tx1"/>
                </a:solidFill>
                <a:latin typeface="+mn-lt"/>
                <a:ea typeface="+mn-ea"/>
                <a:cs typeface="+mn-cs"/>
              </a:rPr>
              <a:t>data to Libor are categorised using a ‘waterfall’ with increasing levels of judgement, as summarised in footnote (</a:t>
            </a:r>
            <a:r>
              <a:rPr lang="en-GB" sz="1200" b="0" i="0" u="none" strike="noStrike" kern="1200" baseline="0" smtClean="0">
                <a:solidFill>
                  <a:schemeClr val="tx1"/>
                </a:solidFill>
                <a:latin typeface="+mn-lt"/>
                <a:ea typeface="+mn-ea"/>
                <a:cs typeface="+mn-cs"/>
              </a:rPr>
              <a:t>2</a:t>
            </a:r>
            <a:r>
              <a:rPr lang="en-GB" sz="1200" b="0" i="0" u="none" strike="noStrike" kern="1200" baseline="0" smtClean="0">
                <a:solidFill>
                  <a:schemeClr val="tx1"/>
                </a:solidFill>
                <a:latin typeface="+mn-lt"/>
                <a:ea typeface="+mn-ea"/>
                <a:cs typeface="+mn-cs"/>
              </a:rPr>
              <a:t>).</a:t>
            </a:r>
          </a:p>
          <a:p>
            <a:pPr marL="0" indent="0">
              <a:buNone/>
            </a:pPr>
            <a:endParaRPr lang="en-GB" sz="1100" dirty="0" smtClean="0"/>
          </a:p>
        </p:txBody>
      </p:sp>
      <p:sp>
        <p:nvSpPr>
          <p:cNvPr id="4" name="Slide Number Placeholder 3"/>
          <p:cNvSpPr>
            <a:spLocks noGrp="1"/>
          </p:cNvSpPr>
          <p:nvPr>
            <p:ph type="sldNum" sz="quarter" idx="10"/>
          </p:nvPr>
        </p:nvSpPr>
        <p:spPr/>
        <p:txBody>
          <a:bodyPr/>
          <a:lstStyle/>
          <a:p>
            <a:fld id="{B378B890-4368-41A1-A4CA-B95169D697D2}" type="slidenum">
              <a:rPr lang="en-GB" smtClean="0"/>
              <a:t>17</a:t>
            </a:fld>
            <a:endParaRPr lang="en-GB"/>
          </a:p>
        </p:txBody>
      </p:sp>
    </p:spTree>
    <p:extLst>
      <p:ext uri="{BB962C8B-B14F-4D97-AF65-F5344CB8AC3E}">
        <p14:creationId xmlns:p14="http://schemas.microsoft.com/office/powerpoint/2010/main" val="1074292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p>
        </p:txBody>
      </p:sp>
      <p:sp>
        <p:nvSpPr>
          <p:cNvPr id="4" name="Slide Number Placeholder 3"/>
          <p:cNvSpPr>
            <a:spLocks noGrp="1"/>
          </p:cNvSpPr>
          <p:nvPr>
            <p:ph type="sldNum" sz="quarter" idx="10"/>
          </p:nvPr>
        </p:nvSpPr>
        <p:spPr/>
        <p:txBody>
          <a:bodyPr/>
          <a:lstStyle/>
          <a:p>
            <a:fld id="{B378B890-4368-41A1-A4CA-B95169D697D2}" type="slidenum">
              <a:rPr lang="en-GB" smtClean="0"/>
              <a:t>18</a:t>
            </a:fld>
            <a:endParaRPr lang="en-GB"/>
          </a:p>
        </p:txBody>
      </p:sp>
    </p:spTree>
    <p:extLst>
      <p:ext uri="{BB962C8B-B14F-4D97-AF65-F5344CB8AC3E}">
        <p14:creationId xmlns:p14="http://schemas.microsoft.com/office/powerpoint/2010/main" val="2140157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p>
        </p:txBody>
      </p:sp>
      <p:sp>
        <p:nvSpPr>
          <p:cNvPr id="4" name="Slide Number Placeholder 3"/>
          <p:cNvSpPr>
            <a:spLocks noGrp="1"/>
          </p:cNvSpPr>
          <p:nvPr>
            <p:ph type="sldNum" sz="quarter" idx="10"/>
          </p:nvPr>
        </p:nvSpPr>
        <p:spPr/>
        <p:txBody>
          <a:bodyPr/>
          <a:lstStyle/>
          <a:p>
            <a:fld id="{B378B890-4368-41A1-A4CA-B95169D697D2}" type="slidenum">
              <a:rPr lang="en-GB" smtClean="0"/>
              <a:t>19</a:t>
            </a:fld>
            <a:endParaRPr lang="en-GB"/>
          </a:p>
        </p:txBody>
      </p:sp>
    </p:spTree>
    <p:extLst>
      <p:ext uri="{BB962C8B-B14F-4D97-AF65-F5344CB8AC3E}">
        <p14:creationId xmlns:p14="http://schemas.microsoft.com/office/powerpoint/2010/main" val="2240393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lgn="l">
              <a:buAutoNum type="alphaLcParenBoth"/>
            </a:pPr>
            <a:r>
              <a:rPr lang="en-GB" sz="800" b="0" i="0" u="none" strike="noStrike" baseline="0" dirty="0" smtClean="0">
                <a:solidFill>
                  <a:srgbClr val="221E1F"/>
                </a:solidFill>
                <a:latin typeface="Bliss 2 Light"/>
              </a:rPr>
              <a:t>All </a:t>
            </a:r>
            <a:r>
              <a:rPr lang="en-GB" sz="800" b="0" i="0" u="none" strike="noStrike" baseline="0" dirty="0" smtClean="0">
                <a:solidFill>
                  <a:srgbClr val="221E1F"/>
                </a:solidFill>
                <a:latin typeface="Bliss 2 Light"/>
              </a:rPr>
              <a:t>data are as of 29 April 2020. The diamonds represent the forward implied spread between three-month Libor and    equivalent maturity overnight index swap (OIS) rates, estimated using Libor futures and instantaneous forward OIS rates</a:t>
            </a:r>
            <a:r>
              <a:rPr lang="en-GB" sz="800" b="0" i="0" u="none" strike="noStrike" baseline="0" dirty="0" smtClean="0">
                <a:solidFill>
                  <a:srgbClr val="221E1F"/>
                </a:solidFill>
                <a:latin typeface="Bliss 2 Light"/>
              </a:rPr>
              <a:t>.</a:t>
            </a:r>
          </a:p>
          <a:p>
            <a:pPr marL="0" indent="0" algn="l">
              <a:buNone/>
            </a:pPr>
            <a:endParaRPr lang="en-GB" sz="1200" dirty="0"/>
          </a:p>
        </p:txBody>
      </p:sp>
      <p:sp>
        <p:nvSpPr>
          <p:cNvPr id="4" name="Slide Number Placeholder 3"/>
          <p:cNvSpPr>
            <a:spLocks noGrp="1"/>
          </p:cNvSpPr>
          <p:nvPr>
            <p:ph type="sldNum" sz="quarter" idx="10"/>
          </p:nvPr>
        </p:nvSpPr>
        <p:spPr/>
        <p:txBody>
          <a:bodyPr/>
          <a:lstStyle/>
          <a:p>
            <a:fld id="{B378B890-4368-41A1-A4CA-B95169D697D2}" type="slidenum">
              <a:rPr lang="en-GB" smtClean="0"/>
              <a:t>20</a:t>
            </a:fld>
            <a:endParaRPr lang="en-GB"/>
          </a:p>
        </p:txBody>
      </p:sp>
    </p:spTree>
    <p:extLst>
      <p:ext uri="{BB962C8B-B14F-4D97-AF65-F5344CB8AC3E}">
        <p14:creationId xmlns:p14="http://schemas.microsoft.com/office/powerpoint/2010/main" val="3522513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476165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07922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chart plots the five-day rolling average of the bid-offer spreads.</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4166849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Chart shows the index of the total profit and loss across clearing member accounts of UK CCPs. This is a proxy for the changes in actual variation margin flows between clearing members and CCPs which could differ due to netting arrangements and for operational reasons.</a:t>
            </a:r>
          </a:p>
          <a:p>
            <a:pPr marL="228600" indent="-228600">
              <a:buAutoNum type="alphaLcParenBoth"/>
            </a:pPr>
            <a:r>
              <a:rPr lang="en-GB" sz="1200" b="0" i="0" u="none" strike="noStrike" kern="1200" baseline="0" dirty="0" smtClean="0">
                <a:solidFill>
                  <a:schemeClr val="tx1"/>
                </a:solidFill>
                <a:latin typeface="+mn-lt"/>
                <a:ea typeface="+mn-ea"/>
                <a:cs typeface="+mn-cs"/>
              </a:rPr>
              <a:t>Data from 2 March 2020 to 28 April 2020.</a:t>
            </a:r>
          </a:p>
          <a:p>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649959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Aggregate notional equivalent position across all US Treasury futures contracts of asset managers and leveraged funds as defined by the Commodity Futures Trading Commission’s ‘Commitments of Traders’ report.</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866489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Volume-weighted spread to Bank Rate of overnight cleared DBV (general collateral) gilt repo and reverse repo transactions.</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2667722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Latest observation (daily): 29 April. Over 95% of the sample are prime (by AUM) and the remainder are government.</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443518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Funds must have at least 30% of their portfolio invested in the asset class (equity, bond, corporate bond or government bond) and region (advanced economies (AE) or emerging market economies (EME)) to be considered as part of each category.</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34946255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07/05/2020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07/05/2020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07/05/2020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Recent performance of the financial system after the Covid-19 shock</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34712"/>
            <a:ext cx="11277600" cy="364174"/>
          </a:xfrm>
        </p:spPr>
        <p:txBody>
          <a:bodyPr/>
          <a:lstStyle/>
          <a:p>
            <a:r>
              <a:rPr lang="en-GB" altLang="en-US" dirty="0" smtClean="0"/>
              <a:t>Chart A.8 </a:t>
            </a:r>
            <a:r>
              <a:rPr lang="en-GB" b="0" dirty="0"/>
              <a:t>Flows from bond funds were more sensitive to negative returns</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Morningstar and Bank calculations.</a:t>
            </a:r>
          </a:p>
        </p:txBody>
      </p:sp>
      <p:sp>
        <p:nvSpPr>
          <p:cNvPr id="4" name="Rectangle 1"/>
          <p:cNvSpPr>
            <a:spLocks noChangeArrowheads="1"/>
          </p:cNvSpPr>
          <p:nvPr/>
        </p:nvSpPr>
        <p:spPr bwMode="auto">
          <a:xfrm>
            <a:off x="441980" y="113105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Open-ended fund flows and average returns in March </a:t>
            </a:r>
            <a:r>
              <a:rPr lang="en-GB" sz="1800" dirty="0" smtClean="0"/>
              <a:t>2020</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7389" y="1500382"/>
            <a:ext cx="5160340" cy="4583366"/>
          </a:xfrm>
          <a:prstGeom prst="rect">
            <a:avLst/>
          </a:prstGeom>
        </p:spPr>
      </p:pic>
    </p:spTree>
    <p:extLst>
      <p:ext uri="{BB962C8B-B14F-4D97-AF65-F5344CB8AC3E}">
        <p14:creationId xmlns:p14="http://schemas.microsoft.com/office/powerpoint/2010/main" val="3206707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34712"/>
            <a:ext cx="11277600" cy="364174"/>
          </a:xfrm>
        </p:spPr>
        <p:txBody>
          <a:bodyPr/>
          <a:lstStyle/>
          <a:p>
            <a:r>
              <a:rPr lang="en-GB" altLang="en-US" dirty="0" smtClean="0"/>
              <a:t>Chart A.9 </a:t>
            </a:r>
            <a:r>
              <a:rPr lang="en-GB" b="0" dirty="0"/>
              <a:t>Global primary corporate bond markets have continued to be active, particularly investment-grade markets</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Refinitiv</a:t>
            </a:r>
            <a:r>
              <a:rPr lang="en-GB" sz="800" dirty="0"/>
              <a:t> — Deals Business Intelligence and Bank calculations.</a:t>
            </a:r>
          </a:p>
        </p:txBody>
      </p:sp>
      <p:sp>
        <p:nvSpPr>
          <p:cNvPr id="4" name="Rectangle 1"/>
          <p:cNvSpPr>
            <a:spLocks noChangeArrowheads="1"/>
          </p:cNvSpPr>
          <p:nvPr/>
        </p:nvSpPr>
        <p:spPr bwMode="auto">
          <a:xfrm>
            <a:off x="441980" y="113105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Global PNFC investment-grade and high-yield year to date bond issuance across all currencies</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6337" y="1638476"/>
            <a:ext cx="5149515" cy="4711128"/>
          </a:xfrm>
          <a:prstGeom prst="rect">
            <a:avLst/>
          </a:prstGeom>
        </p:spPr>
      </p:pic>
    </p:spTree>
    <p:extLst>
      <p:ext uri="{BB962C8B-B14F-4D97-AF65-F5344CB8AC3E}">
        <p14:creationId xmlns:p14="http://schemas.microsoft.com/office/powerpoint/2010/main" val="2402064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34712"/>
            <a:ext cx="11277600" cy="364174"/>
          </a:xfrm>
        </p:spPr>
        <p:txBody>
          <a:bodyPr/>
          <a:lstStyle/>
          <a:p>
            <a:r>
              <a:rPr lang="en-GB" altLang="en-US" dirty="0" smtClean="0"/>
              <a:t>Chart A.10 </a:t>
            </a:r>
            <a:r>
              <a:rPr lang="en-GB" b="0" dirty="0"/>
              <a:t>UK businesses have continued to issue investment-grade bonds across all currencies</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Refinitiv</a:t>
            </a:r>
            <a:r>
              <a:rPr lang="en-GB" sz="800" dirty="0"/>
              <a:t> — Deals Business Intelligence and Bank calculations.</a:t>
            </a:r>
          </a:p>
        </p:txBody>
      </p:sp>
      <p:sp>
        <p:nvSpPr>
          <p:cNvPr id="4" name="Rectangle 1"/>
          <p:cNvSpPr>
            <a:spLocks noChangeArrowheads="1"/>
          </p:cNvSpPr>
          <p:nvPr/>
        </p:nvSpPr>
        <p:spPr bwMode="auto">
          <a:xfrm>
            <a:off x="441980" y="113105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UK PNFC investment-grade and high-yield year to date bond issuance across all currencies</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5095" y="1544745"/>
            <a:ext cx="5229726" cy="4914140"/>
          </a:xfrm>
          <a:prstGeom prst="rect">
            <a:avLst/>
          </a:prstGeom>
        </p:spPr>
      </p:pic>
    </p:spTree>
    <p:extLst>
      <p:ext uri="{BB962C8B-B14F-4D97-AF65-F5344CB8AC3E}">
        <p14:creationId xmlns:p14="http://schemas.microsoft.com/office/powerpoint/2010/main" val="25401577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74291"/>
            <a:ext cx="11277600" cy="364174"/>
          </a:xfrm>
        </p:spPr>
        <p:txBody>
          <a:bodyPr/>
          <a:lstStyle/>
          <a:p>
            <a:r>
              <a:rPr lang="en-GB" altLang="en-US" dirty="0" smtClean="0"/>
              <a:t>Chart A.11 </a:t>
            </a:r>
            <a:r>
              <a:rPr lang="en-GB" b="0" dirty="0"/>
              <a:t>Volumes doubled in some futures markets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and Bank calculations.</a:t>
            </a:r>
          </a:p>
        </p:txBody>
      </p:sp>
      <p:sp>
        <p:nvSpPr>
          <p:cNvPr id="4" name="Rectangle 1"/>
          <p:cNvSpPr>
            <a:spLocks noChangeArrowheads="1"/>
          </p:cNvSpPr>
          <p:nvPr/>
        </p:nvSpPr>
        <p:spPr bwMode="auto">
          <a:xfrm>
            <a:off x="441980" y="819138"/>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Average futures market volumes in March 2020 as percentage change from March 2019 average</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2611" y="1234865"/>
            <a:ext cx="4812631" cy="5142505"/>
          </a:xfrm>
          <a:prstGeom prst="rect">
            <a:avLst/>
          </a:prstGeom>
        </p:spPr>
      </p:pic>
    </p:spTree>
    <p:extLst>
      <p:ext uri="{BB962C8B-B14F-4D97-AF65-F5344CB8AC3E}">
        <p14:creationId xmlns:p14="http://schemas.microsoft.com/office/powerpoint/2010/main" val="27165149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18670"/>
            <a:ext cx="11277600" cy="364174"/>
          </a:xfrm>
        </p:spPr>
        <p:txBody>
          <a:bodyPr/>
          <a:lstStyle/>
          <a:p>
            <a:r>
              <a:rPr lang="en-GB" altLang="en-US" dirty="0" smtClean="0"/>
              <a:t>Chart A.12 </a:t>
            </a:r>
            <a:r>
              <a:rPr lang="en-GB" b="0" dirty="0"/>
              <a:t>The aggregate CET1 ratio remains more than three times higher than it was before the financial crisis</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PRA regulatory returns, published accounts, Bank analysis and calculations.</a:t>
            </a:r>
          </a:p>
        </p:txBody>
      </p:sp>
      <p:sp>
        <p:nvSpPr>
          <p:cNvPr id="4" name="Rectangle 1"/>
          <p:cNvSpPr>
            <a:spLocks noChangeArrowheads="1"/>
          </p:cNvSpPr>
          <p:nvPr/>
        </p:nvSpPr>
        <p:spPr bwMode="auto">
          <a:xfrm>
            <a:off x="441980" y="117206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Aggregate CET1 capital ratio of major UK banks since the financial </a:t>
            </a:r>
            <a:r>
              <a:rPr lang="en-GB" sz="1800" dirty="0" smtClean="0"/>
              <a:t>crisis</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0926" y="1542468"/>
            <a:ext cx="5671251" cy="4868117"/>
          </a:xfrm>
          <a:prstGeom prst="rect">
            <a:avLst/>
          </a:prstGeom>
        </p:spPr>
      </p:pic>
    </p:spTree>
    <p:extLst>
      <p:ext uri="{BB962C8B-B14F-4D97-AF65-F5344CB8AC3E}">
        <p14:creationId xmlns:p14="http://schemas.microsoft.com/office/powerpoint/2010/main" val="16089048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18670"/>
            <a:ext cx="11277600" cy="364174"/>
          </a:xfrm>
        </p:spPr>
        <p:txBody>
          <a:bodyPr/>
          <a:lstStyle/>
          <a:p>
            <a:r>
              <a:rPr lang="en-GB" altLang="en-US" dirty="0" smtClean="0"/>
              <a:t>Chart A.13 </a:t>
            </a:r>
            <a:r>
              <a:rPr lang="en-GB" b="0" dirty="0"/>
              <a:t>Bank equity prices have been less volatile relative to the wider market compared to 2008</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and Bank calculations.</a:t>
            </a:r>
          </a:p>
        </p:txBody>
      </p:sp>
      <p:sp>
        <p:nvSpPr>
          <p:cNvPr id="4" name="Rectangle 1"/>
          <p:cNvSpPr>
            <a:spLocks noChangeArrowheads="1"/>
          </p:cNvSpPr>
          <p:nvPr/>
        </p:nvSpPr>
        <p:spPr bwMode="auto">
          <a:xfrm>
            <a:off x="441980" y="117206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90-day rolling beta between FTSE 350 Banks index and FTSE 350 index</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8021" y="1523521"/>
            <a:ext cx="5619772" cy="4700816"/>
          </a:xfrm>
          <a:prstGeom prst="rect">
            <a:avLst/>
          </a:prstGeom>
        </p:spPr>
      </p:pic>
    </p:spTree>
    <p:extLst>
      <p:ext uri="{BB962C8B-B14F-4D97-AF65-F5344CB8AC3E}">
        <p14:creationId xmlns:p14="http://schemas.microsoft.com/office/powerpoint/2010/main" val="3308685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Box: </a:t>
            </a:r>
            <a:r>
              <a:rPr lang="en-GB" dirty="0">
                <a:solidFill>
                  <a:srgbClr val="660066"/>
                </a:solidFill>
              </a:rPr>
              <a:t>The continued importance of the transition away from Lib</a:t>
            </a:r>
            <a:r>
              <a:rPr lang="en-GB" altLang="en-US" dirty="0">
                <a:solidFill>
                  <a:srgbClr val="660066"/>
                </a:solidFill>
              </a:rPr>
              <a:t>or</a:t>
            </a:r>
            <a:endParaRPr lang="en-GB" dirty="0"/>
          </a:p>
        </p:txBody>
      </p:sp>
    </p:spTree>
    <p:extLst>
      <p:ext uri="{BB962C8B-B14F-4D97-AF65-F5344CB8AC3E}">
        <p14:creationId xmlns:p14="http://schemas.microsoft.com/office/powerpoint/2010/main" val="37635324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820974"/>
            <a:ext cx="11277600" cy="364174"/>
          </a:xfrm>
        </p:spPr>
        <p:txBody>
          <a:bodyPr/>
          <a:lstStyle/>
          <a:p>
            <a:r>
              <a:rPr lang="en-GB" dirty="0" smtClean="0"/>
              <a:t>Chart A </a:t>
            </a:r>
            <a:r>
              <a:rPr lang="en-GB" b="0" dirty="0"/>
              <a:t>The proportion of Libor submissions based directly on market transactions has fallen to very low levels </a:t>
            </a:r>
            <a:r>
              <a:rPr lang="en-US" altLang="en-US" b="0" dirty="0"/>
              <a:t/>
            </a:r>
            <a:br>
              <a:rPr lang="en-US" altLang="en-US"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a:t>
            </a:r>
            <a:r>
              <a:rPr lang="en-GB" sz="800" dirty="0" smtClean="0"/>
              <a:t>: IBA. </a:t>
            </a:r>
            <a:endParaRPr lang="en-GB" sz="800" dirty="0"/>
          </a:p>
        </p:txBody>
      </p:sp>
      <p:sp>
        <p:nvSpPr>
          <p:cNvPr id="4" name="Rectangle 1"/>
          <p:cNvSpPr>
            <a:spLocks noChangeArrowheads="1"/>
          </p:cNvSpPr>
          <p:nvPr/>
        </p:nvSpPr>
        <p:spPr bwMode="auto">
          <a:xfrm>
            <a:off x="337724" y="125600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Proportion </a:t>
            </a:r>
            <a:r>
              <a:rPr lang="en-GB" sz="1800" dirty="0"/>
              <a:t>of ‘Level 1’, ‘Level 2’ and ‘Level 3’ submissions underlying three-month sterling </a:t>
            </a:r>
            <a:r>
              <a:rPr lang="en-GB" sz="1800" dirty="0" smtClean="0"/>
              <a:t>Libor</a:t>
            </a:r>
            <a:r>
              <a:rPr lang="en-GB" sz="1800" baseline="30000" dirty="0" smtClean="0"/>
              <a:t>(a)</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5720" y="1745344"/>
            <a:ext cx="4668924" cy="4657508"/>
          </a:xfrm>
          <a:prstGeom prst="rect">
            <a:avLst/>
          </a:prstGeom>
        </p:spPr>
      </p:pic>
    </p:spTree>
    <p:extLst>
      <p:ext uri="{BB962C8B-B14F-4D97-AF65-F5344CB8AC3E}">
        <p14:creationId xmlns:p14="http://schemas.microsoft.com/office/powerpoint/2010/main" val="41237833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820974"/>
            <a:ext cx="11277600" cy="364174"/>
          </a:xfrm>
        </p:spPr>
        <p:txBody>
          <a:bodyPr/>
          <a:lstStyle/>
          <a:p>
            <a:r>
              <a:rPr lang="en-GB" dirty="0" smtClean="0"/>
              <a:t>Chart B </a:t>
            </a:r>
            <a:r>
              <a:rPr lang="en-GB" b="0" dirty="0"/>
              <a:t>The value of transactions underpinning SONIA rose in April as market activity shifted to overnight maturities</a:t>
            </a:r>
            <a:r>
              <a:rPr lang="en-GB" dirty="0" smtClean="0"/>
              <a:t> </a:t>
            </a:r>
            <a:r>
              <a:rPr lang="en-GB" b="0" dirty="0" smtClean="0"/>
              <a:t> </a:t>
            </a:r>
            <a:r>
              <a:rPr lang="en-US" altLang="en-US" b="0" dirty="0"/>
              <a:t/>
            </a:r>
            <a:br>
              <a:rPr lang="en-US" altLang="en-US" b="0" dirty="0"/>
            </a:br>
            <a:endParaRPr lang="en-GB" b="0" dirty="0"/>
          </a:p>
        </p:txBody>
      </p:sp>
      <p:sp>
        <p:nvSpPr>
          <p:cNvPr id="9" name="TextBox 8"/>
          <p:cNvSpPr txBox="1"/>
          <p:nvPr/>
        </p:nvSpPr>
        <p:spPr>
          <a:xfrm>
            <a:off x="4834764" y="6418552"/>
            <a:ext cx="2283520" cy="215444"/>
          </a:xfrm>
          <a:prstGeom prst="rect">
            <a:avLst/>
          </a:prstGeom>
          <a:noFill/>
        </p:spPr>
        <p:txBody>
          <a:bodyPr wrap="square" rtlCol="0">
            <a:spAutoFit/>
          </a:bodyPr>
          <a:lstStyle/>
          <a:p>
            <a:r>
              <a:rPr lang="en-GB" sz="800" dirty="0"/>
              <a:t>Sources</a:t>
            </a:r>
            <a:r>
              <a:rPr lang="en-GB" sz="800" dirty="0" smtClean="0"/>
              <a:t>: Bank </a:t>
            </a:r>
            <a:r>
              <a:rPr lang="en-GB" sz="800" dirty="0"/>
              <a:t>of England and Bank </a:t>
            </a:r>
            <a:r>
              <a:rPr lang="en-GB" sz="800" dirty="0" smtClean="0"/>
              <a:t>calculations </a:t>
            </a:r>
            <a:endParaRPr lang="en-GB" sz="800" dirty="0"/>
          </a:p>
        </p:txBody>
      </p:sp>
      <p:sp>
        <p:nvSpPr>
          <p:cNvPr id="4" name="Rectangle 1"/>
          <p:cNvSpPr>
            <a:spLocks noChangeArrowheads="1"/>
          </p:cNvSpPr>
          <p:nvPr/>
        </p:nvSpPr>
        <p:spPr bwMode="auto">
          <a:xfrm>
            <a:off x="337724" y="125600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Value </a:t>
            </a:r>
            <a:r>
              <a:rPr lang="en-GB" sz="1800" dirty="0"/>
              <a:t>of transactions used to produce </a:t>
            </a:r>
            <a:r>
              <a:rPr lang="en-GB" sz="1800" dirty="0" smtClean="0"/>
              <a:t>SONIA</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167" y="1744696"/>
            <a:ext cx="4828714" cy="4554491"/>
          </a:xfrm>
          <a:prstGeom prst="rect">
            <a:avLst/>
          </a:prstGeom>
        </p:spPr>
      </p:pic>
    </p:spTree>
    <p:extLst>
      <p:ext uri="{BB962C8B-B14F-4D97-AF65-F5344CB8AC3E}">
        <p14:creationId xmlns:p14="http://schemas.microsoft.com/office/powerpoint/2010/main" val="27916070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820974"/>
            <a:ext cx="11277600" cy="364174"/>
          </a:xfrm>
        </p:spPr>
        <p:txBody>
          <a:bodyPr/>
          <a:lstStyle/>
          <a:p>
            <a:r>
              <a:rPr lang="en-GB" dirty="0" smtClean="0"/>
              <a:t>Chart C </a:t>
            </a:r>
            <a:r>
              <a:rPr lang="en-GB" b="0" dirty="0"/>
              <a:t>Sterling Libor has failed to track falls in Bank Rate — unlike SONIA </a:t>
            </a:r>
            <a:r>
              <a:rPr lang="en-GB" b="0" dirty="0" smtClean="0"/>
              <a:t> </a:t>
            </a:r>
            <a:r>
              <a:rPr lang="en-US" altLang="en-US" b="0" dirty="0"/>
              <a:t/>
            </a:r>
            <a:br>
              <a:rPr lang="en-US" altLang="en-US" b="0" dirty="0"/>
            </a:br>
            <a:endParaRPr lang="en-GB" b="0" dirty="0"/>
          </a:p>
        </p:txBody>
      </p:sp>
      <p:sp>
        <p:nvSpPr>
          <p:cNvPr id="9" name="TextBox 8"/>
          <p:cNvSpPr txBox="1"/>
          <p:nvPr/>
        </p:nvSpPr>
        <p:spPr>
          <a:xfrm>
            <a:off x="4190395" y="6418552"/>
            <a:ext cx="3572257" cy="215444"/>
          </a:xfrm>
          <a:prstGeom prst="rect">
            <a:avLst/>
          </a:prstGeom>
          <a:noFill/>
        </p:spPr>
        <p:txBody>
          <a:bodyPr wrap="square" rtlCol="0">
            <a:spAutoFit/>
          </a:bodyPr>
          <a:lstStyle/>
          <a:p>
            <a:r>
              <a:rPr lang="en-GB" sz="800" dirty="0" smtClean="0"/>
              <a:t>Sources</a:t>
            </a:r>
            <a:r>
              <a:rPr lang="en-GB" sz="800" dirty="0"/>
              <a:t>: Bank of England, Bloomberg Finance L.P. and Bank </a:t>
            </a:r>
            <a:r>
              <a:rPr lang="en-GB" sz="800" dirty="0" smtClean="0"/>
              <a:t>calculations</a:t>
            </a:r>
            <a:endParaRPr lang="en-GB" sz="800" dirty="0"/>
          </a:p>
        </p:txBody>
      </p:sp>
      <p:sp>
        <p:nvSpPr>
          <p:cNvPr id="4" name="Rectangle 1"/>
          <p:cNvSpPr>
            <a:spLocks noChangeArrowheads="1"/>
          </p:cNvSpPr>
          <p:nvPr/>
        </p:nvSpPr>
        <p:spPr bwMode="auto">
          <a:xfrm>
            <a:off x="337724" y="125600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Movements </a:t>
            </a:r>
            <a:r>
              <a:rPr lang="en-GB" sz="1800" dirty="0"/>
              <a:t>in short-term sterling interest rates since January 2020 </a:t>
            </a:r>
            <a:endParaRPr lang="en-GB" altLang="en-US" sz="18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2505" y="1733817"/>
            <a:ext cx="5326990" cy="4576250"/>
          </a:xfrm>
          <a:prstGeom prst="rect">
            <a:avLst/>
          </a:prstGeom>
        </p:spPr>
      </p:pic>
    </p:spTree>
    <p:extLst>
      <p:ext uri="{BB962C8B-B14F-4D97-AF65-F5344CB8AC3E}">
        <p14:creationId xmlns:p14="http://schemas.microsoft.com/office/powerpoint/2010/main" val="3186149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820974"/>
            <a:ext cx="11277600" cy="364174"/>
          </a:xfrm>
        </p:spPr>
        <p:txBody>
          <a:bodyPr/>
          <a:lstStyle/>
          <a:p>
            <a:r>
              <a:rPr lang="en-GB" altLang="en-US" dirty="0" smtClean="0"/>
              <a:t>Chart </a:t>
            </a:r>
            <a:r>
              <a:rPr lang="en-GB" altLang="en-US" dirty="0"/>
              <a:t>A</a:t>
            </a:r>
            <a:r>
              <a:rPr lang="en-GB" altLang="en-US" dirty="0" smtClean="0"/>
              <a:t>.1 </a:t>
            </a:r>
            <a:r>
              <a:rPr lang="en-GB" b="0" dirty="0"/>
              <a:t>There have been large and sudden changes in a range of financial asset prices</a:t>
            </a:r>
            <a:r>
              <a:rPr lang="en-US" altLang="en-US" b="0" dirty="0"/>
              <a:t/>
            </a:r>
            <a:br>
              <a:rPr lang="en-US" altLang="en-US"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ICE/</a:t>
            </a:r>
            <a:r>
              <a:rPr lang="en-GB" sz="800" dirty="0" err="1"/>
              <a:t>BofAML</a:t>
            </a:r>
            <a:r>
              <a:rPr lang="en-GB" sz="800" dirty="0"/>
              <a:t>, Tradeweb and Bank calculations.</a:t>
            </a:r>
          </a:p>
        </p:txBody>
      </p:sp>
      <p:sp>
        <p:nvSpPr>
          <p:cNvPr id="4" name="Rectangle 1"/>
          <p:cNvSpPr>
            <a:spLocks noChangeArrowheads="1"/>
          </p:cNvSpPr>
          <p:nvPr/>
        </p:nvSpPr>
        <p:spPr bwMode="auto">
          <a:xfrm>
            <a:off x="500785" y="1200564"/>
            <a:ext cx="11277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Changes in equity indices, investment-grade corporate bond spreads and ten-year government bond yields since the December </a:t>
            </a:r>
            <a:r>
              <a:rPr lang="en-GB" sz="1800" dirty="0" smtClean="0"/>
              <a:t>Report</a:t>
            </a:r>
            <a:r>
              <a:rPr lang="en-GB" sz="1800" baseline="30000" dirty="0" smtClean="0"/>
              <a:t>(a</a:t>
            </a:r>
            <a:r>
              <a:rPr lang="en-GB" sz="1800" baseline="30000" dirty="0"/>
              <a:t>)</a:t>
            </a: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5948" y="2037347"/>
            <a:ext cx="8695860" cy="3545306"/>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820974"/>
            <a:ext cx="11277600" cy="364174"/>
          </a:xfrm>
        </p:spPr>
        <p:txBody>
          <a:bodyPr/>
          <a:lstStyle/>
          <a:p>
            <a:r>
              <a:rPr lang="en-GB" smtClean="0"/>
              <a:t>Chart D </a:t>
            </a:r>
            <a:r>
              <a:rPr lang="en-GB" b="0" dirty="0"/>
              <a:t>US dollar Libor rates rose by even more compared to risk-free rates than in </a:t>
            </a:r>
            <a:r>
              <a:rPr lang="en-GB" b="0" dirty="0" smtClean="0"/>
              <a:t>sterling</a:t>
            </a:r>
            <a:r>
              <a:rPr lang="en-US" altLang="en-US" b="0" dirty="0"/>
              <a:t/>
            </a:r>
            <a:br>
              <a:rPr lang="en-US" altLang="en-US" b="0" dirty="0"/>
            </a:br>
            <a:r>
              <a:rPr lang="en-US" altLang="en-US" b="0" dirty="0" smtClean="0"/>
              <a:t> </a:t>
            </a:r>
            <a:endParaRPr lang="en-GB" b="0" dirty="0"/>
          </a:p>
        </p:txBody>
      </p:sp>
      <p:sp>
        <p:nvSpPr>
          <p:cNvPr id="9" name="TextBox 8"/>
          <p:cNvSpPr txBox="1"/>
          <p:nvPr/>
        </p:nvSpPr>
        <p:spPr>
          <a:xfrm>
            <a:off x="4190395" y="6418552"/>
            <a:ext cx="3572257" cy="215444"/>
          </a:xfrm>
          <a:prstGeom prst="rect">
            <a:avLst/>
          </a:prstGeom>
          <a:noFill/>
        </p:spPr>
        <p:txBody>
          <a:bodyPr wrap="square" rtlCol="0">
            <a:spAutoFit/>
          </a:bodyPr>
          <a:lstStyle/>
          <a:p>
            <a:r>
              <a:rPr lang="en-GB" sz="800" dirty="0" smtClean="0"/>
              <a:t>Sources</a:t>
            </a:r>
            <a:r>
              <a:rPr lang="en-GB" sz="800" dirty="0"/>
              <a:t>: Bank of England, Bloomberg Finance L.P. and Bank </a:t>
            </a:r>
            <a:r>
              <a:rPr lang="en-GB" sz="800" dirty="0" smtClean="0"/>
              <a:t>calculations</a:t>
            </a:r>
            <a:endParaRPr lang="en-GB" sz="800" dirty="0"/>
          </a:p>
        </p:txBody>
      </p:sp>
      <p:sp>
        <p:nvSpPr>
          <p:cNvPr id="4" name="Rectangle 1"/>
          <p:cNvSpPr>
            <a:spLocks noChangeArrowheads="1"/>
          </p:cNvSpPr>
          <p:nvPr/>
        </p:nvSpPr>
        <p:spPr bwMode="auto">
          <a:xfrm>
            <a:off x="337724" y="1255999"/>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Realised </a:t>
            </a:r>
            <a:r>
              <a:rPr lang="en-GB" sz="1800" dirty="0"/>
              <a:t>three-month Libor-OIS spreads and market-implied </a:t>
            </a:r>
            <a:r>
              <a:rPr lang="en-GB" sz="1800" dirty="0" smtClean="0"/>
              <a:t>expectations</a:t>
            </a:r>
            <a:r>
              <a:rPr lang="en-GB" sz="1800" baseline="30000" dirty="0" smtClean="0"/>
              <a:t>(a</a:t>
            </a:r>
            <a:r>
              <a:rPr lang="en-GB" sz="1800" baseline="30000" dirty="0"/>
              <a:t>)  </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1021" y="1696182"/>
            <a:ext cx="5611003" cy="4579016"/>
          </a:xfrm>
          <a:prstGeom prst="rect">
            <a:avLst/>
          </a:prstGeom>
        </p:spPr>
      </p:pic>
    </p:spTree>
    <p:extLst>
      <p:ext uri="{BB962C8B-B14F-4D97-AF65-F5344CB8AC3E}">
        <p14:creationId xmlns:p14="http://schemas.microsoft.com/office/powerpoint/2010/main" val="3464335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6291"/>
            <a:ext cx="11277600" cy="364174"/>
          </a:xfrm>
        </p:spPr>
        <p:txBody>
          <a:bodyPr/>
          <a:lstStyle/>
          <a:p>
            <a:r>
              <a:rPr lang="en-GB" altLang="en-US" dirty="0" smtClean="0"/>
              <a:t>Figure </a:t>
            </a:r>
            <a:r>
              <a:rPr lang="en-GB" altLang="en-US" dirty="0"/>
              <a:t>A</a:t>
            </a:r>
            <a:r>
              <a:rPr lang="en-GB" altLang="en-US" dirty="0" smtClean="0"/>
              <a:t>.1 </a:t>
            </a:r>
            <a:r>
              <a:rPr lang="en-GB" b="0" dirty="0"/>
              <a:t>Illustration of the ‘dash for cash’</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7368" y="926488"/>
            <a:ext cx="6645854" cy="5057217"/>
          </a:xfrm>
          <a:prstGeom prst="rect">
            <a:avLst/>
          </a:prstGeom>
        </p:spPr>
      </p:pic>
    </p:spTree>
    <p:extLst>
      <p:ext uri="{BB962C8B-B14F-4D97-AF65-F5344CB8AC3E}">
        <p14:creationId xmlns:p14="http://schemas.microsoft.com/office/powerpoint/2010/main" val="3090100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45938"/>
            <a:ext cx="11277600" cy="364174"/>
          </a:xfrm>
        </p:spPr>
        <p:txBody>
          <a:bodyPr/>
          <a:lstStyle/>
          <a:p>
            <a:r>
              <a:rPr lang="en-GB" altLang="en-US" dirty="0" smtClean="0"/>
              <a:t>Chart A.2 </a:t>
            </a:r>
            <a:r>
              <a:rPr lang="en-GB" b="0" dirty="0"/>
              <a:t>In mid-March, even 10-year government bonds came under selling pressure</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and Bank calculations..</a:t>
            </a:r>
          </a:p>
        </p:txBody>
      </p:sp>
      <p:sp>
        <p:nvSpPr>
          <p:cNvPr id="4" name="Rectangle 1"/>
          <p:cNvSpPr>
            <a:spLocks noChangeArrowheads="1"/>
          </p:cNvSpPr>
          <p:nvPr/>
        </p:nvSpPr>
        <p:spPr bwMode="auto">
          <a:xfrm>
            <a:off x="441980" y="132609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Year to date changes in 10-year nominal yields</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1958" y="1783009"/>
            <a:ext cx="5309937" cy="4465759"/>
          </a:xfrm>
          <a:prstGeom prst="rect">
            <a:avLst/>
          </a:prstGeom>
        </p:spPr>
      </p:pic>
    </p:spTree>
    <p:extLst>
      <p:ext uri="{BB962C8B-B14F-4D97-AF65-F5344CB8AC3E}">
        <p14:creationId xmlns:p14="http://schemas.microsoft.com/office/powerpoint/2010/main" val="26283748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45938"/>
            <a:ext cx="11277600" cy="364174"/>
          </a:xfrm>
        </p:spPr>
        <p:txBody>
          <a:bodyPr/>
          <a:lstStyle/>
          <a:p>
            <a:r>
              <a:rPr lang="en-GB" altLang="en-US" dirty="0" smtClean="0"/>
              <a:t>Chart A.3 </a:t>
            </a:r>
            <a:r>
              <a:rPr lang="en-GB" b="0" dirty="0" smtClean="0"/>
              <a:t>Liquidity </a:t>
            </a:r>
            <a:r>
              <a:rPr lang="en-GB" b="0" dirty="0"/>
              <a:t>was strained even in the typically deep UK government bond markets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and Bank calculations.</a:t>
            </a:r>
          </a:p>
        </p:txBody>
      </p:sp>
      <p:sp>
        <p:nvSpPr>
          <p:cNvPr id="4" name="Rectangle 1"/>
          <p:cNvSpPr>
            <a:spLocks noChangeArrowheads="1"/>
          </p:cNvSpPr>
          <p:nvPr/>
        </p:nvSpPr>
        <p:spPr bwMode="auto">
          <a:xfrm>
            <a:off x="441980" y="132609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Bid-offer spreads in selected </a:t>
            </a:r>
            <a:r>
              <a:rPr lang="en-GB" sz="1800" dirty="0" smtClean="0"/>
              <a:t>gilts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945" y="1649211"/>
            <a:ext cx="5550539" cy="4494915"/>
          </a:xfrm>
          <a:prstGeom prst="rect">
            <a:avLst/>
          </a:prstGeom>
        </p:spPr>
      </p:pic>
    </p:spTree>
    <p:extLst>
      <p:ext uri="{BB962C8B-B14F-4D97-AF65-F5344CB8AC3E}">
        <p14:creationId xmlns:p14="http://schemas.microsoft.com/office/powerpoint/2010/main" val="2569773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45938"/>
            <a:ext cx="11277600" cy="364174"/>
          </a:xfrm>
        </p:spPr>
        <p:txBody>
          <a:bodyPr/>
          <a:lstStyle/>
          <a:p>
            <a:r>
              <a:rPr lang="en-GB" altLang="en-US" dirty="0" smtClean="0"/>
              <a:t>Chart A.4 </a:t>
            </a:r>
            <a:r>
              <a:rPr lang="en-GB" b="0" dirty="0"/>
              <a:t>Margin calls on derivatives increased given large market moves and higher volatility</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 Supervisory returns.</a:t>
            </a:r>
          </a:p>
        </p:txBody>
      </p:sp>
      <p:sp>
        <p:nvSpPr>
          <p:cNvPr id="4" name="Rectangle 1"/>
          <p:cNvSpPr>
            <a:spLocks noChangeArrowheads="1"/>
          </p:cNvSpPr>
          <p:nvPr/>
        </p:nvSpPr>
        <p:spPr bwMode="auto">
          <a:xfrm>
            <a:off x="441980" y="132609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Variation margin on centrally cleared </a:t>
            </a:r>
            <a:r>
              <a:rPr lang="en-GB" sz="1800" dirty="0" smtClean="0"/>
              <a:t>derivatives</a:t>
            </a:r>
            <a:r>
              <a:rPr lang="en-GB" sz="1800" baseline="30000" dirty="0" smtClean="0"/>
              <a:t>(a</a:t>
            </a:r>
            <a:r>
              <a:rPr lang="en-GB" sz="1800" baseline="30000" dirty="0"/>
              <a:t>)(b)</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9914" y="1661892"/>
            <a:ext cx="4966360" cy="4629659"/>
          </a:xfrm>
          <a:prstGeom prst="rect">
            <a:avLst/>
          </a:prstGeom>
        </p:spPr>
      </p:pic>
    </p:spTree>
    <p:extLst>
      <p:ext uri="{BB962C8B-B14F-4D97-AF65-F5344CB8AC3E}">
        <p14:creationId xmlns:p14="http://schemas.microsoft.com/office/powerpoint/2010/main" val="11960714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45938"/>
            <a:ext cx="11277600" cy="364174"/>
          </a:xfrm>
        </p:spPr>
        <p:txBody>
          <a:bodyPr/>
          <a:lstStyle/>
          <a:p>
            <a:r>
              <a:rPr lang="en-GB" altLang="en-US" dirty="0" smtClean="0"/>
              <a:t>Chart A.5 </a:t>
            </a:r>
            <a:r>
              <a:rPr lang="en-GB" b="0" dirty="0"/>
              <a:t>Leveraged investors had built significant positions in US Treasury markets, which they partially unwound in March</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and Bank calculations.</a:t>
            </a:r>
          </a:p>
        </p:txBody>
      </p:sp>
      <p:sp>
        <p:nvSpPr>
          <p:cNvPr id="4" name="Rectangle 1"/>
          <p:cNvSpPr>
            <a:spLocks noChangeArrowheads="1"/>
          </p:cNvSpPr>
          <p:nvPr/>
        </p:nvSpPr>
        <p:spPr bwMode="auto">
          <a:xfrm>
            <a:off x="441980" y="132609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Asset manager and leveraged investor positioning in Treasury </a:t>
            </a:r>
            <a:r>
              <a:rPr lang="en-GB" sz="1800" dirty="0" smtClean="0"/>
              <a:t>Futures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3221" y="1644253"/>
            <a:ext cx="5527748" cy="4638763"/>
          </a:xfrm>
          <a:prstGeom prst="rect">
            <a:avLst/>
          </a:prstGeom>
        </p:spPr>
      </p:pic>
    </p:spTree>
    <p:extLst>
      <p:ext uri="{BB962C8B-B14F-4D97-AF65-F5344CB8AC3E}">
        <p14:creationId xmlns:p14="http://schemas.microsoft.com/office/powerpoint/2010/main" val="3734321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1349"/>
            <a:ext cx="11277600" cy="364174"/>
          </a:xfrm>
        </p:spPr>
        <p:txBody>
          <a:bodyPr/>
          <a:lstStyle/>
          <a:p>
            <a:r>
              <a:rPr lang="en-GB" altLang="en-US" dirty="0" smtClean="0"/>
              <a:t>Chart A.6 </a:t>
            </a:r>
            <a:r>
              <a:rPr lang="en-GB" b="0" dirty="0"/>
              <a:t>Repo rates became elevated in mid-March</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Sterling Money Market data collection and Bank calculations.</a:t>
            </a:r>
          </a:p>
        </p:txBody>
      </p:sp>
      <p:sp>
        <p:nvSpPr>
          <p:cNvPr id="4" name="Rectangle 1"/>
          <p:cNvSpPr>
            <a:spLocks noChangeArrowheads="1"/>
          </p:cNvSpPr>
          <p:nvPr/>
        </p:nvSpPr>
        <p:spPr bwMode="auto">
          <a:xfrm>
            <a:off x="441980" y="905358"/>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Overnight gilt repo rates as a spread to Bank </a:t>
            </a:r>
            <a:r>
              <a:rPr lang="en-GB" sz="1800" dirty="0" smtClean="0"/>
              <a:t>Rate</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7151" y="1732547"/>
            <a:ext cx="8510475" cy="3304674"/>
          </a:xfrm>
          <a:prstGeom prst="rect">
            <a:avLst/>
          </a:prstGeom>
        </p:spPr>
      </p:pic>
    </p:spTree>
    <p:extLst>
      <p:ext uri="{BB962C8B-B14F-4D97-AF65-F5344CB8AC3E}">
        <p14:creationId xmlns:p14="http://schemas.microsoft.com/office/powerpoint/2010/main" val="6959972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34712"/>
            <a:ext cx="11277600" cy="364174"/>
          </a:xfrm>
        </p:spPr>
        <p:txBody>
          <a:bodyPr/>
          <a:lstStyle/>
          <a:p>
            <a:r>
              <a:rPr lang="en-GB" altLang="en-US" dirty="0" smtClean="0"/>
              <a:t>Chart A.7 </a:t>
            </a:r>
            <a:r>
              <a:rPr lang="en-GB" b="0" dirty="0"/>
              <a:t>Sterling MMFs saw large outflows in mid‑March, in part due to investors’ margin calls</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Crane Data LLC and Bank calculations.</a:t>
            </a:r>
          </a:p>
        </p:txBody>
      </p:sp>
      <p:sp>
        <p:nvSpPr>
          <p:cNvPr id="4" name="Rectangle 1"/>
          <p:cNvSpPr>
            <a:spLocks noChangeArrowheads="1"/>
          </p:cNvSpPr>
          <p:nvPr/>
        </p:nvSpPr>
        <p:spPr bwMode="auto">
          <a:xfrm>
            <a:off x="441980" y="113105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Sterling MMFs’ assets under management and daily </a:t>
            </a:r>
            <a:r>
              <a:rPr lang="en-GB" sz="1800" dirty="0" smtClean="0"/>
              <a:t>flows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4063" y="1559926"/>
            <a:ext cx="4807152" cy="4480671"/>
          </a:xfrm>
          <a:prstGeom prst="rect">
            <a:avLst/>
          </a:prstGeom>
        </p:spPr>
      </p:pic>
    </p:spTree>
    <p:extLst>
      <p:ext uri="{BB962C8B-B14F-4D97-AF65-F5344CB8AC3E}">
        <p14:creationId xmlns:p14="http://schemas.microsoft.com/office/powerpoint/2010/main" val="1275124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1059</TotalTime>
  <Words>1060</Words>
  <Application>Microsoft Office PowerPoint</Application>
  <PresentationFormat>Widescreen</PresentationFormat>
  <Paragraphs>84</Paragraphs>
  <Slides>20</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Bliss 2 Light</vt:lpstr>
      <vt:lpstr>Calibri</vt:lpstr>
      <vt:lpstr>Bank LINKS Template</vt:lpstr>
      <vt:lpstr>PowerPoint Presentation</vt:lpstr>
      <vt:lpstr>Chart A.1 There have been large and sudden changes in a range of financial asset prices </vt:lpstr>
      <vt:lpstr>Figure A.1 Illustration of the ‘dash for cash’</vt:lpstr>
      <vt:lpstr>Chart A.2 In mid-March, even 10-year government bonds came under selling pressure</vt:lpstr>
      <vt:lpstr>Chart A.3 Liquidity was strained even in the typically deep UK government bond markets </vt:lpstr>
      <vt:lpstr>Chart A.4 Margin calls on derivatives increased given large market moves and higher volatility</vt:lpstr>
      <vt:lpstr>Chart A.5 Leveraged investors had built significant positions in US Treasury markets, which they partially unwound in March</vt:lpstr>
      <vt:lpstr>Chart A.6 Repo rates became elevated in mid-March</vt:lpstr>
      <vt:lpstr>Chart A.7 Sterling MMFs saw large outflows in mid‑March, in part due to investors’ margin calls</vt:lpstr>
      <vt:lpstr>Chart A.8 Flows from bond funds were more sensitive to negative returns</vt:lpstr>
      <vt:lpstr>Chart A.9 Global primary corporate bond markets have continued to be active, particularly investment-grade markets</vt:lpstr>
      <vt:lpstr>Chart A.10 UK businesses have continued to issue investment-grade bonds across all currencies</vt:lpstr>
      <vt:lpstr>Chart A.11 Volumes doubled in some futures markets </vt:lpstr>
      <vt:lpstr>Chart A.12 The aggregate CET1 ratio remains more than three times higher than it was before the financial crisis</vt:lpstr>
      <vt:lpstr>Chart A.13 Bank equity prices have been less volatile relative to the wider market compared to 2008</vt:lpstr>
      <vt:lpstr>PowerPoint Presentation</vt:lpstr>
      <vt:lpstr>Chart A The proportion of Libor submissions based directly on market transactions has fallen to very low levels  </vt:lpstr>
      <vt:lpstr>Chart B The value of transactions underpinning SONIA rose in April as market activity shifted to overnight maturities   </vt:lpstr>
      <vt:lpstr>Chart C Sterling Libor has failed to track falls in Bank Rate — unlike SONIA   </vt:lpstr>
      <vt:lpstr>Chart D US dollar Libor rates rose by even more compared to risk-free rates than in sterling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Rebecca Horton</cp:lastModifiedBy>
  <cp:revision>244</cp:revision>
  <dcterms:created xsi:type="dcterms:W3CDTF">2019-04-05T13:20:41Z</dcterms:created>
  <dcterms:modified xsi:type="dcterms:W3CDTF">2020-05-07T07:15:31Z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