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9"/>
  </p:notesMasterIdLst>
  <p:sldIdLst>
    <p:sldId id="364" r:id="rId2"/>
    <p:sldId id="372" r:id="rId3"/>
    <p:sldId id="373" r:id="rId4"/>
    <p:sldId id="374" r:id="rId5"/>
    <p:sldId id="375" r:id="rId6"/>
    <p:sldId id="376" r:id="rId7"/>
    <p:sldId id="377"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89" autoAdjust="0"/>
    <p:restoredTop sz="81567" autoAdjust="0"/>
  </p:normalViewPr>
  <p:slideViewPr>
    <p:cSldViewPr snapToGrid="0" showGuides="1">
      <p:cViewPr varScale="1">
        <p:scale>
          <a:sx n="80" d="100"/>
          <a:sy n="80" d="100"/>
        </p:scale>
        <p:origin x="1213" y="45"/>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04/02/2022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scholar.harvard.edu/rogoff/publications/peak-china-housing"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Sources: Bank of England and Bank calculations.</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(a) Seasonally adjusted. There is a discrepancy between the total of net finance raised and its components due to the seasonal adjustment methodology.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27295235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British Household Panel Survey/Understanding Society (BHPS/US), NMG Consulting survey and Bank calculations.</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(a) Mortgage DSR calculated as total mortgage payments as a percentage of total household pre-tax income. Percentage of households with mortgage DSR at or above 40% calculated using BHPS (1991–2009), US (2009–19), and the online waves of NMG Consulting survey (2011–21). A new household income question was introduced in the NMG survey in 2015. Adjustments have been made to data from previous waves to produce a consistent time series.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42666857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Land Registry data ©, ONS and Bank calculations. Crown copyright and database right 2020. This data is licensed under the Open Government Licence v3.0.</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(a) Pre-pandemic refers to the period from January 2015 to March 2020. Average annual growth rate calculated using the average of the percentage change in UK house prices over the previous 12 months, for the period specified.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20755071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Fame (Bureau van </a:t>
            </a:r>
            <a:r>
              <a:rPr lang="en-GB" sz="1200" kern="1200" dirty="0" err="1" smtClean="0">
                <a:solidFill>
                  <a:schemeClr val="tx1"/>
                </a:solidFill>
                <a:effectLst/>
                <a:latin typeface="+mn-lt"/>
                <a:ea typeface="+mn-ea"/>
                <a:cs typeface="+mn-cs"/>
              </a:rPr>
              <a:t>Dijk</a:t>
            </a:r>
            <a:r>
              <a:rPr lang="en-GB" sz="1200" kern="1200" dirty="0" smtClean="0">
                <a:solidFill>
                  <a:schemeClr val="tx1"/>
                </a:solidFill>
                <a:effectLst/>
                <a:latin typeface="+mn-lt"/>
                <a:ea typeface="+mn-ea"/>
                <a:cs typeface="+mn-cs"/>
              </a:rPr>
              <a:t>), S&amp;P Capital IQ and Bank calculations.</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(a) ICRs are calculated as the three-year moving average, where available, of earnings before interest and tax as a share of interest expenses and interest capitalised. Low ICRs defined as below 2.5.</a:t>
            </a:r>
          </a:p>
          <a:p>
            <a:r>
              <a:rPr lang="en-GB" sz="1200" kern="1200" dirty="0" smtClean="0">
                <a:solidFill>
                  <a:schemeClr val="tx1"/>
                </a:solidFill>
                <a:effectLst/>
                <a:latin typeface="+mn-lt"/>
                <a:ea typeface="+mn-ea"/>
                <a:cs typeface="+mn-cs"/>
              </a:rPr>
              <a:t>(b) The largest listed companies are those with the highest three-year average turnover in a given year. The largest private companies are defined as those with turnover greater than £10 million in any given year.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40651634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a:t>
            </a:r>
            <a:r>
              <a:rPr lang="en-GB" sz="1200" u="sng" kern="1200" dirty="0" err="1" smtClean="0">
                <a:solidFill>
                  <a:schemeClr val="tx1"/>
                </a:solidFill>
                <a:effectLst/>
                <a:latin typeface="+mn-lt"/>
                <a:ea typeface="+mn-ea"/>
                <a:cs typeface="+mn-cs"/>
                <a:hlinkClick r:id="rId3"/>
              </a:rPr>
              <a:t>Rogoff</a:t>
            </a:r>
            <a:r>
              <a:rPr lang="en-GB" sz="1200" u="sng" kern="1200" dirty="0" smtClean="0">
                <a:solidFill>
                  <a:schemeClr val="tx1"/>
                </a:solidFill>
                <a:effectLst/>
                <a:latin typeface="+mn-lt"/>
                <a:ea typeface="+mn-ea"/>
                <a:cs typeface="+mn-cs"/>
                <a:hlinkClick r:id="rId3"/>
              </a:rPr>
              <a:t> and Yang (2021). ‘Has China’s Housing Production Peaked?’</a:t>
            </a:r>
            <a:r>
              <a:rPr lang="en-GB" sz="1200" kern="1200" dirty="0" smtClean="0">
                <a:solidFill>
                  <a:schemeClr val="tx1"/>
                </a:solidFill>
                <a:effectLst/>
                <a:latin typeface="+mn-lt"/>
                <a:ea typeface="+mn-ea"/>
                <a:cs typeface="+mn-cs"/>
              </a:rPr>
              <a:t> China and the World Economy 21 (1): 1–31 and Survey and Research </a:t>
            </a:r>
            <a:r>
              <a:rPr lang="en-GB" sz="1200" kern="1200" dirty="0" err="1" smtClean="0">
                <a:solidFill>
                  <a:schemeClr val="tx1"/>
                </a:solidFill>
                <a:effectLst/>
                <a:latin typeface="+mn-lt"/>
                <a:ea typeface="+mn-ea"/>
                <a:cs typeface="+mn-cs"/>
              </a:rPr>
              <a:t>Center</a:t>
            </a:r>
            <a:r>
              <a:rPr lang="en-GB" sz="1200" kern="1200" dirty="0" smtClean="0">
                <a:solidFill>
                  <a:schemeClr val="tx1"/>
                </a:solidFill>
                <a:effectLst/>
                <a:latin typeface="+mn-lt"/>
                <a:ea typeface="+mn-ea"/>
                <a:cs typeface="+mn-cs"/>
              </a:rPr>
              <a:t> for China Household Finance.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6</a:t>
            </a:fld>
            <a:endParaRPr lang="en-GB"/>
          </a:p>
        </p:txBody>
      </p:sp>
    </p:spTree>
    <p:extLst>
      <p:ext uri="{BB962C8B-B14F-4D97-AF65-F5344CB8AC3E}">
        <p14:creationId xmlns:p14="http://schemas.microsoft.com/office/powerpoint/2010/main" val="27295436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Bloomberg Finance L.P., ICE </a:t>
            </a:r>
            <a:r>
              <a:rPr lang="en-GB" sz="1200" kern="1200" dirty="0" err="1" smtClean="0">
                <a:solidFill>
                  <a:schemeClr val="tx1"/>
                </a:solidFill>
                <a:effectLst/>
                <a:latin typeface="+mn-lt"/>
                <a:ea typeface="+mn-ea"/>
                <a:cs typeface="+mn-cs"/>
              </a:rPr>
              <a:t>BofAML</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Refinitiv</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Eikon</a:t>
            </a:r>
            <a:r>
              <a:rPr lang="en-GB" sz="1200" kern="1200" dirty="0" smtClean="0">
                <a:solidFill>
                  <a:schemeClr val="tx1"/>
                </a:solidFill>
                <a:effectLst/>
                <a:latin typeface="+mn-lt"/>
                <a:ea typeface="+mn-ea"/>
                <a:cs typeface="+mn-cs"/>
              </a:rPr>
              <a:t> from LSEG, </a:t>
            </a:r>
            <a:r>
              <a:rPr lang="en-GB" sz="1200" kern="1200" dirty="0" err="1" smtClean="0">
                <a:solidFill>
                  <a:schemeClr val="tx1"/>
                </a:solidFill>
                <a:effectLst/>
                <a:latin typeface="+mn-lt"/>
                <a:ea typeface="+mn-ea"/>
                <a:cs typeface="+mn-cs"/>
              </a:rPr>
              <a:t>Refinitiv</a:t>
            </a:r>
            <a:r>
              <a:rPr lang="en-GB" sz="1200" kern="1200" dirty="0" smtClean="0">
                <a:solidFill>
                  <a:schemeClr val="tx1"/>
                </a:solidFill>
                <a:effectLst/>
                <a:latin typeface="+mn-lt"/>
                <a:ea typeface="+mn-ea"/>
                <a:cs typeface="+mn-cs"/>
              </a:rPr>
              <a:t> I/B/E/S from LSEG, </a:t>
            </a:r>
            <a:r>
              <a:rPr lang="en-GB" sz="1200" kern="1200" dirty="0" err="1" smtClean="0">
                <a:solidFill>
                  <a:schemeClr val="tx1"/>
                </a:solidFill>
                <a:effectLst/>
                <a:latin typeface="+mn-lt"/>
                <a:ea typeface="+mn-ea"/>
                <a:cs typeface="+mn-cs"/>
              </a:rPr>
              <a:t>Tradeweb</a:t>
            </a:r>
            <a:r>
              <a:rPr lang="en-GB" sz="1200" kern="1200" dirty="0" smtClean="0">
                <a:solidFill>
                  <a:schemeClr val="tx1"/>
                </a:solidFill>
                <a:effectLst/>
                <a:latin typeface="+mn-lt"/>
                <a:ea typeface="+mn-ea"/>
                <a:cs typeface="+mn-cs"/>
              </a:rPr>
              <a:t> and Bank calculations.</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(a) Data are as of close of business on 26 November 2021. Risk-taking is shown here using percentiles of the historical distribution calculated since January 2000 (unless stated below) and a five-day rolling average. Equity Risk Premium (ERP), Excess CAPE Yield and corporate bond spreads have been inverted so lower values reflect a higher percentile rank.</a:t>
            </a:r>
          </a:p>
          <a:p>
            <a:r>
              <a:rPr lang="en-GB" sz="1200" kern="1200" dirty="0" smtClean="0">
                <a:solidFill>
                  <a:schemeClr val="tx1"/>
                </a:solidFill>
                <a:effectLst/>
                <a:latin typeface="+mn-lt"/>
                <a:ea typeface="+mn-ea"/>
                <a:cs typeface="+mn-cs"/>
              </a:rPr>
              <a:t>(b) Cyclically adjusted price to earnings ratio (CAPE) percentiles measure calculated from January 2002. Equity risk premium is calculated using a dividend discount model. Excess CAPE Yield is calculated as the inverse of CAPE minus the respective 10-year government bond yield (measured from October 2004). Investment-grade corporate bond spreads are adjusted for changes in credit quality and duration.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7</a:t>
            </a:fld>
            <a:endParaRPr lang="en-GB"/>
          </a:p>
        </p:txBody>
      </p:sp>
    </p:spTree>
    <p:extLst>
      <p:ext uri="{BB962C8B-B14F-4D97-AF65-F5344CB8AC3E}">
        <p14:creationId xmlns:p14="http://schemas.microsoft.com/office/powerpoint/2010/main" val="24547814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smtClean="0"/>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smtClean="0"/>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Large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04/02/2022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a:t>
            </a:r>
            <a:br>
              <a:rPr lang="en-US" dirty="0" smtClean="0"/>
            </a:br>
            <a:r>
              <a:rPr lang="en-US" dirty="0" smtClean="0"/>
              <a:t>(Calibri 28pt): click to add text</a:t>
            </a:r>
          </a:p>
          <a:p>
            <a:pPr lvl="1"/>
            <a:r>
              <a:rPr lang="en-US" dirty="0" smtClean="0"/>
              <a:t>Subtitle </a:t>
            </a:r>
            <a:br>
              <a:rPr lang="en-US" dirty="0" smtClean="0"/>
            </a:br>
            <a:r>
              <a:rPr lang="en-US" dirty="0" smtClean="0"/>
              <a:t>(Calibri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smtClean="0"/>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04/02/2022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smtClean="0"/>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04/02/2022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smtClean="0"/>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04/02/2022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04/02/2022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smtClean="0"/>
              <a:t>Bulleted subtitle (Calibri 28pt): click to add text</a:t>
            </a:r>
          </a:p>
          <a:p>
            <a:pPr lvl="2"/>
            <a:r>
              <a:rPr lang="en-US" dirty="0" smtClean="0"/>
              <a:t>Bulleted body text (Calibri 20pt)</a:t>
            </a:r>
          </a:p>
          <a:p>
            <a:pPr lvl="4"/>
            <a:r>
              <a:rPr lang="en-US" dirty="0" smtClean="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04/02/2022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smtClean="0"/>
              <a:t>Bulleted subtitle (Calibri 28pt): click to add text</a:t>
            </a:r>
          </a:p>
          <a:p>
            <a:pPr lvl="2"/>
            <a:r>
              <a:rPr lang="en-US" dirty="0" smtClean="0"/>
              <a:t>Bulleted body text (Calibri 20pt)</a:t>
            </a:r>
          </a:p>
          <a:p>
            <a:pPr lvl="4"/>
            <a:r>
              <a:rPr lang="en-US" dirty="0" smtClean="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04/02/2022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smtClean="0"/>
              <a:t>Subtitle (Calibri 28pt): click to add text</a:t>
            </a:r>
          </a:p>
          <a:p>
            <a:pPr lvl="0"/>
            <a:r>
              <a:rPr lang="en-US" dirty="0" smtClean="0"/>
              <a:t>Bulleted 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smtClean="0"/>
              <a:t>Subtitle (Calibri 28pt): click to add text</a:t>
            </a:r>
          </a:p>
          <a:p>
            <a:pPr lvl="0"/>
            <a:r>
              <a:rPr lang="en-US" dirty="0" smtClean="0"/>
              <a:t>Bulleted 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04/02/2022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04/02/2022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04/02/2022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smtClean="0"/>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smtClean="0"/>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04/02/2022</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smtClean="0"/>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smtClean="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smtClean="0"/>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smtClean="0"/>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smtClean="0"/>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smtClean="0"/>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04/02/2022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slide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Small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04/02/2022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smtClean="0"/>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Medium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04/02/2022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smtClean="0"/>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mtClean="0"/>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04/02/2022</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Autofit/>
          </a:bodyPr>
          <a:lstStyle/>
          <a:p>
            <a:pPr marL="0" indent="0">
              <a:buNone/>
            </a:pPr>
            <a:r>
              <a:rPr lang="en-GB" dirty="0">
                <a:solidFill>
                  <a:srgbClr val="660066"/>
                </a:solidFill>
              </a:rPr>
              <a:t>Overview of risks to the UK Financial system</a:t>
            </a:r>
            <a:endParaRPr lang="en-US" dirty="0">
              <a:solidFill>
                <a:srgbClr val="660066"/>
              </a:solidFill>
            </a:endParaRPr>
          </a:p>
          <a:p>
            <a:pPr marL="0" indent="0">
              <a:buNone/>
            </a:pPr>
            <a:endParaRPr lang="en-GB" dirty="0"/>
          </a:p>
        </p:txBody>
      </p:sp>
    </p:spTree>
    <p:extLst>
      <p:ext uri="{BB962C8B-B14F-4D97-AF65-F5344CB8AC3E}">
        <p14:creationId xmlns:p14="http://schemas.microsoft.com/office/powerpoint/2010/main" val="18770276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Chart 1.1</a:t>
            </a:r>
            <a:r>
              <a:rPr lang="en-GB" b="0" dirty="0" smtClean="0"/>
              <a:t>: </a:t>
            </a:r>
            <a:r>
              <a:rPr lang="en-GB" b="0" dirty="0"/>
              <a:t>In aggregate, UK companies are repaying more finance than they raise</a:t>
            </a:r>
          </a:p>
        </p:txBody>
      </p:sp>
      <p:sp>
        <p:nvSpPr>
          <p:cNvPr id="3" name="Rectangle 1"/>
          <p:cNvSpPr>
            <a:spLocks noChangeArrowheads="1"/>
          </p:cNvSpPr>
          <p:nvPr/>
        </p:nvSpPr>
        <p:spPr bwMode="auto">
          <a:xfrm>
            <a:off x="457200" y="1370014"/>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Net finance raised by UK private non-financial corporations per </a:t>
            </a:r>
            <a:r>
              <a:rPr lang="en-GB" sz="1800" dirty="0" smtClean="0"/>
              <a:t>month</a:t>
            </a:r>
            <a:r>
              <a:rPr lang="en-GB" sz="1800" baseline="30000" dirty="0" smtClean="0"/>
              <a:t>(a</a:t>
            </a:r>
            <a:r>
              <a:rPr lang="en-GB" sz="1800" baseline="30000" dirty="0"/>
              <a:t>)</a:t>
            </a:r>
            <a:endParaRPr lang="en-GB" altLang="en-US" sz="1800" baseline="300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8169" y="1739346"/>
            <a:ext cx="8582526" cy="4097009"/>
          </a:xfrm>
          <a:prstGeom prst="rect">
            <a:avLst/>
          </a:prstGeom>
        </p:spPr>
      </p:pic>
    </p:spTree>
    <p:extLst>
      <p:ext uri="{BB962C8B-B14F-4D97-AF65-F5344CB8AC3E}">
        <p14:creationId xmlns:p14="http://schemas.microsoft.com/office/powerpoint/2010/main" val="15880127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0526"/>
            <a:ext cx="11277600" cy="912814"/>
          </a:xfrm>
        </p:spPr>
        <p:txBody>
          <a:bodyPr/>
          <a:lstStyle/>
          <a:p>
            <a:r>
              <a:rPr lang="en-GB" dirty="0" smtClean="0"/>
              <a:t>Chart 1.2</a:t>
            </a:r>
            <a:r>
              <a:rPr lang="en-GB" b="0" dirty="0" smtClean="0"/>
              <a:t>: </a:t>
            </a:r>
            <a:r>
              <a:rPr lang="en-GB" b="0" dirty="0"/>
              <a:t>Mortgage debt-servicing burdens remain low</a:t>
            </a:r>
          </a:p>
        </p:txBody>
      </p:sp>
      <p:sp>
        <p:nvSpPr>
          <p:cNvPr id="3" name="Rectangle 1"/>
          <p:cNvSpPr>
            <a:spLocks noChangeArrowheads="1"/>
          </p:cNvSpPr>
          <p:nvPr/>
        </p:nvSpPr>
        <p:spPr bwMode="auto">
          <a:xfrm>
            <a:off x="457200" y="934995"/>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Percentage of households with DSRs at or above 40</a:t>
            </a:r>
            <a:r>
              <a:rPr lang="en-GB" sz="1800" dirty="0" smtClean="0"/>
              <a:t>%</a:t>
            </a:r>
            <a:r>
              <a:rPr lang="en-GB" sz="1800" baseline="30000" dirty="0" smtClean="0"/>
              <a:t>(</a:t>
            </a:r>
            <a:r>
              <a:rPr lang="en-GB" sz="1800" baseline="30000" dirty="0"/>
              <a:t>a)</a:t>
            </a:r>
            <a:endParaRPr lang="en-GB" altLang="en-US" sz="1800" baseline="300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2871" y="1864647"/>
            <a:ext cx="8940539" cy="4038848"/>
          </a:xfrm>
          <a:prstGeom prst="rect">
            <a:avLst/>
          </a:prstGeom>
        </p:spPr>
      </p:pic>
    </p:spTree>
    <p:extLst>
      <p:ext uri="{BB962C8B-B14F-4D97-AF65-F5344CB8AC3E}">
        <p14:creationId xmlns:p14="http://schemas.microsoft.com/office/powerpoint/2010/main" val="3516482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Chart 1.3</a:t>
            </a:r>
            <a:r>
              <a:rPr lang="en-GB" b="0" dirty="0" smtClean="0"/>
              <a:t>: </a:t>
            </a:r>
            <a:r>
              <a:rPr lang="en-GB" b="0" dirty="0"/>
              <a:t>There has been a reversal of pre-pandemic regional house price growth patterns</a:t>
            </a:r>
          </a:p>
        </p:txBody>
      </p:sp>
      <p:sp>
        <p:nvSpPr>
          <p:cNvPr id="3" name="Rectangle 1"/>
          <p:cNvSpPr>
            <a:spLocks noChangeArrowheads="1"/>
          </p:cNvSpPr>
          <p:nvPr/>
        </p:nvSpPr>
        <p:spPr bwMode="auto">
          <a:xfrm>
            <a:off x="457200" y="1370014"/>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Average annual house price growth </a:t>
            </a:r>
            <a:r>
              <a:rPr lang="en-GB" sz="1800" dirty="0" smtClean="0"/>
              <a:t>rates</a:t>
            </a:r>
            <a:r>
              <a:rPr lang="en-GB" sz="1800" baseline="30000" dirty="0" smtClean="0"/>
              <a:t>(a</a:t>
            </a:r>
            <a:r>
              <a:rPr lang="en-GB" sz="1800" baseline="30000" dirty="0"/>
              <a:t>)</a:t>
            </a:r>
            <a:endParaRPr lang="en-GB" altLang="en-US" sz="1800" baseline="300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8191" y="1739346"/>
            <a:ext cx="8123957" cy="4049403"/>
          </a:xfrm>
          <a:prstGeom prst="rect">
            <a:avLst/>
          </a:prstGeom>
        </p:spPr>
      </p:pic>
    </p:spTree>
    <p:extLst>
      <p:ext uri="{BB962C8B-B14F-4D97-AF65-F5344CB8AC3E}">
        <p14:creationId xmlns:p14="http://schemas.microsoft.com/office/powerpoint/2010/main" val="7246828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Chart 1.4</a:t>
            </a:r>
            <a:r>
              <a:rPr lang="en-GB" b="0" dirty="0" smtClean="0"/>
              <a:t>: </a:t>
            </a:r>
            <a:r>
              <a:rPr lang="en-GB" b="0" dirty="0"/>
              <a:t>The share of UK businesses with large interest burdens has fallen over time</a:t>
            </a:r>
          </a:p>
        </p:txBody>
      </p:sp>
      <p:sp>
        <p:nvSpPr>
          <p:cNvPr id="3" name="Rectangle 1"/>
          <p:cNvSpPr>
            <a:spLocks noChangeArrowheads="1"/>
          </p:cNvSpPr>
          <p:nvPr/>
        </p:nvSpPr>
        <p:spPr bwMode="auto">
          <a:xfrm>
            <a:off x="457200" y="1370014"/>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Share of highly indebted UK businesses as measured by low ICRs, weighted by debt </a:t>
            </a:r>
            <a:r>
              <a:rPr lang="en-GB" sz="1800" dirty="0" smtClean="0"/>
              <a:t>share</a:t>
            </a:r>
            <a:r>
              <a:rPr lang="en-GB" sz="1800" baseline="30000" dirty="0" smtClean="0"/>
              <a:t>(a)(</a:t>
            </a:r>
            <a:r>
              <a:rPr lang="en-GB" sz="1800" baseline="30000" dirty="0"/>
              <a:t>b)</a:t>
            </a:r>
            <a:endParaRPr lang="en-GB" altLang="en-US" sz="1800" baseline="300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28235" y="1855388"/>
            <a:ext cx="8135530" cy="3694921"/>
          </a:xfrm>
          <a:prstGeom prst="rect">
            <a:avLst/>
          </a:prstGeom>
        </p:spPr>
      </p:pic>
    </p:spTree>
    <p:extLst>
      <p:ext uri="{BB962C8B-B14F-4D97-AF65-F5344CB8AC3E}">
        <p14:creationId xmlns:p14="http://schemas.microsoft.com/office/powerpoint/2010/main" val="26820246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Chart 1.5</a:t>
            </a:r>
            <a:r>
              <a:rPr lang="en-GB" b="0" dirty="0" smtClean="0"/>
              <a:t>: </a:t>
            </a:r>
            <a:r>
              <a:rPr lang="en-GB" b="0" dirty="0"/>
              <a:t>There have been signs of increased speculative activity in the Chinese property market</a:t>
            </a:r>
          </a:p>
        </p:txBody>
      </p:sp>
      <p:sp>
        <p:nvSpPr>
          <p:cNvPr id="3" name="Rectangle 1"/>
          <p:cNvSpPr>
            <a:spLocks noChangeArrowheads="1"/>
          </p:cNvSpPr>
          <p:nvPr/>
        </p:nvSpPr>
        <p:spPr bwMode="auto">
          <a:xfrm>
            <a:off x="457200" y="1370014"/>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Chinese new homebuyers by number of dwellings already owned</a:t>
            </a:r>
            <a:endParaRPr lang="en-GB" altLang="en-US" sz="1800" baseline="300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674" y="1962734"/>
            <a:ext cx="8620473" cy="4213477"/>
          </a:xfrm>
          <a:prstGeom prst="rect">
            <a:avLst/>
          </a:prstGeom>
        </p:spPr>
      </p:pic>
    </p:spTree>
    <p:extLst>
      <p:ext uri="{BB962C8B-B14F-4D97-AF65-F5344CB8AC3E}">
        <p14:creationId xmlns:p14="http://schemas.microsoft.com/office/powerpoint/2010/main" val="17847909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Chart 1.6</a:t>
            </a:r>
            <a:r>
              <a:rPr lang="en-GB" b="0" dirty="0" smtClean="0"/>
              <a:t>: </a:t>
            </a:r>
            <a:r>
              <a:rPr lang="en-GB" b="0" dirty="0"/>
              <a:t>Risk-taking in certain financial markets remains high relative to historical levels</a:t>
            </a:r>
          </a:p>
        </p:txBody>
      </p:sp>
      <p:sp>
        <p:nvSpPr>
          <p:cNvPr id="3" name="Rectangle 1"/>
          <p:cNvSpPr>
            <a:spLocks noChangeArrowheads="1"/>
          </p:cNvSpPr>
          <p:nvPr/>
        </p:nvSpPr>
        <p:spPr bwMode="auto">
          <a:xfrm>
            <a:off x="457200" y="1370014"/>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Current level of selected asset valuation metrics as a percentile of historical </a:t>
            </a:r>
            <a:r>
              <a:rPr lang="en-GB" sz="1800" dirty="0" smtClean="0"/>
              <a:t>values</a:t>
            </a:r>
            <a:r>
              <a:rPr lang="en-GB" sz="1800" baseline="30000" dirty="0" smtClean="0"/>
              <a:t>(a)(</a:t>
            </a:r>
            <a:r>
              <a:rPr lang="en-GB" sz="1800" baseline="30000" dirty="0"/>
              <a:t>b)</a:t>
            </a:r>
            <a:endParaRPr lang="en-GB" altLang="en-US" sz="1800" baseline="300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5624" y="1957137"/>
            <a:ext cx="8434960" cy="4090737"/>
          </a:xfrm>
          <a:prstGeom prst="rect">
            <a:avLst/>
          </a:prstGeom>
        </p:spPr>
      </p:pic>
    </p:spTree>
    <p:extLst>
      <p:ext uri="{BB962C8B-B14F-4D97-AF65-F5344CB8AC3E}">
        <p14:creationId xmlns:p14="http://schemas.microsoft.com/office/powerpoint/2010/main" val="443637133"/>
      </p:ext>
    </p:extLst>
  </p:cSld>
  <p:clrMapOvr>
    <a:masterClrMapping/>
  </p:clrMapOvr>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Bank_Std_Template_01_Bank_Blue</Template>
  <TotalTime>1539</TotalTime>
  <Words>671</Words>
  <Application>Microsoft Office PowerPoint</Application>
  <PresentationFormat>Widescreen</PresentationFormat>
  <Paragraphs>27</Paragraphs>
  <Slides>7</Slides>
  <Notes>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vt:i4>
      </vt:variant>
    </vt:vector>
  </HeadingPairs>
  <TitlesOfParts>
    <vt:vector size="10" baseType="lpstr">
      <vt:lpstr>Arial</vt:lpstr>
      <vt:lpstr>Calibri</vt:lpstr>
      <vt:lpstr>Bank LINKS Template</vt:lpstr>
      <vt:lpstr>PowerPoint Presentation</vt:lpstr>
      <vt:lpstr>Chart 1.1: In aggregate, UK companies are repaying more finance than they raise</vt:lpstr>
      <vt:lpstr>Chart 1.2: Mortgage debt-servicing burdens remain low</vt:lpstr>
      <vt:lpstr>Chart 1.3: There has been a reversal of pre-pandemic regional house price growth patterns</vt:lpstr>
      <vt:lpstr>Chart 1.4: The share of UK businesses with large interest burdens has fallen over time</vt:lpstr>
      <vt:lpstr>Chart 1.5: There have been signs of increased speculative activity in the Chinese property market</vt:lpstr>
      <vt:lpstr>Chart 1.6: Risk-taking in certain financial markets remains high relative to historical levels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 of risks to the UK Financial system</dc:title>
  <dc:subject>Overview of risks to the UK Financial system</dc:subject>
  <dc:creator>Bank of England</dc:creator>
  <cp:lastModifiedBy>Hicks, Andrew</cp:lastModifiedBy>
  <cp:revision>284</cp:revision>
  <dcterms:created xsi:type="dcterms:W3CDTF">2019-04-05T13:20:41Z</dcterms:created>
  <dcterms:modified xsi:type="dcterms:W3CDTF">2022-02-04T11:38:16Z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1748603485</vt:i4>
  </property>
  <property fmtid="{D5CDD505-2E9C-101B-9397-08002B2CF9AE}" pid="3" name="_NewReviewCycle">
    <vt:lpwstr/>
  </property>
  <property fmtid="{D5CDD505-2E9C-101B-9397-08002B2CF9AE}" pid="4" name="_EmailSubject">
    <vt:lpwstr>ACT: updated Chart 1.4 for the December 2021 FSR</vt:lpwstr>
  </property>
  <property fmtid="{D5CDD505-2E9C-101B-9397-08002B2CF9AE}" pid="5" name="_AuthorEmail">
    <vt:lpwstr>Andrew.Hicks@bankofengland.co.uk</vt:lpwstr>
  </property>
  <property fmtid="{D5CDD505-2E9C-101B-9397-08002B2CF9AE}" pid="6" name="_AuthorEmailDisplayName">
    <vt:lpwstr>Hicks, Andrew</vt:lpwstr>
  </property>
  <property fmtid="{D5CDD505-2E9C-101B-9397-08002B2CF9AE}" pid="7" name="_PreviousAdHocReviewCycleID">
    <vt:i4>-452013291</vt:i4>
  </property>
</Properties>
</file>