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64" r:id="rId2"/>
    <p:sldId id="372" r:id="rId3"/>
    <p:sldId id="373" r:id="rId4"/>
    <p:sldId id="37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9" autoAdjust="0"/>
    <p:restoredTop sz="81567" autoAdjust="0"/>
  </p:normalViewPr>
  <p:slideViewPr>
    <p:cSldViewPr snapToGrid="0" showGuides="1">
      <p:cViewPr varScale="1">
        <p:scale>
          <a:sx n="60" d="100"/>
          <a:sy n="60" d="100"/>
        </p:scale>
        <p:origin x="84" y="8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nkofengland.co.uk/stress-testing/2021/bank-of-england-stress-testing-results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Sources: Prudential Regulation Authority (PRA) regulatory returns and Bank calculations.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Sources: Participating banks’ Stress Testing Data Framework (STDF) data submissions, PRA regulatory returns, published accounts, Bank analysis and calculations.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(a) The SST starting point is based on end-2020 balance sheets but excludes the software assets benefit. See Chart 1 in the final results of the SST for details of the analysis underlying this chart.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291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Sources: Participating banks’ STDF data submissions, Bank analysis and calculations.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See Chart 4 in the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final results of the SST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details of the analysis underlying this chart.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546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Large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</a:t>
            </a:r>
            <a:br>
              <a:rPr lang="en-US" dirty="0" smtClean="0"/>
            </a:br>
            <a:r>
              <a:rPr lang="en-US" dirty="0" smtClean="0"/>
              <a:t>(Calibri 28pt): click to add text</a:t>
            </a:r>
          </a:p>
          <a:p>
            <a:pPr lvl="1"/>
            <a:r>
              <a:rPr lang="en-US" dirty="0" smtClean="0"/>
              <a:t>Subtitle 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slide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Small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Medium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13/12/2021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660066"/>
                </a:solidFill>
              </a:rPr>
              <a:t>In focus – Resilience of the UK banking sector</a:t>
            </a:r>
            <a:endParaRPr lang="en-US" dirty="0">
              <a:solidFill>
                <a:srgbClr val="660066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0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368"/>
            <a:ext cx="11277600" cy="912814"/>
          </a:xfrm>
        </p:spPr>
        <p:txBody>
          <a:bodyPr/>
          <a:lstStyle/>
          <a:p>
            <a:r>
              <a:rPr lang="en-GB" dirty="0" smtClean="0"/>
              <a:t>Chart 2.1</a:t>
            </a:r>
            <a:r>
              <a:rPr lang="en-GB" b="0" dirty="0" smtClean="0"/>
              <a:t>: </a:t>
            </a:r>
            <a:r>
              <a:rPr lang="en-GB" b="0" dirty="0"/>
              <a:t>The proportion of major UK banks’ loans classed as at heightened risk of default has continued to fall from the peak seen in mid-2020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7200" y="1572613"/>
            <a:ext cx="11277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Proportion of loans classed as Stage 2 (heightened risk of default) and Stage 3 (credit impaired) under IFRS 9</a:t>
            </a:r>
            <a:endParaRPr lang="en-GB" altLang="en-US" sz="1800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37" y="2361300"/>
            <a:ext cx="8165562" cy="392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12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12186"/>
            <a:ext cx="11277600" cy="912814"/>
          </a:xfrm>
        </p:spPr>
        <p:txBody>
          <a:bodyPr/>
          <a:lstStyle/>
          <a:p>
            <a:r>
              <a:rPr lang="en-GB" dirty="0" smtClean="0"/>
              <a:t>Chart 2.2</a:t>
            </a:r>
            <a:r>
              <a:rPr lang="en-GB" b="0" dirty="0" smtClean="0"/>
              <a:t>: </a:t>
            </a:r>
            <a:r>
              <a:rPr lang="en-GB" b="0" dirty="0"/>
              <a:t>Banks started the stress test with a strong capital position in aggregate, and even at the low point remain some way above the reference rate.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7200" y="1696741"/>
            <a:ext cx="11277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Aggregate CET1 capital ratio of major UK banks and impact of the 2021 SST </a:t>
            </a:r>
            <a:r>
              <a:rPr lang="en-GB" sz="1800" dirty="0" smtClean="0"/>
              <a:t>scenario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688" y="2066073"/>
            <a:ext cx="8856623" cy="402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1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92860"/>
            <a:ext cx="11277600" cy="912814"/>
          </a:xfrm>
        </p:spPr>
        <p:txBody>
          <a:bodyPr/>
          <a:lstStyle/>
          <a:p>
            <a:r>
              <a:rPr lang="en-GB" dirty="0" smtClean="0"/>
              <a:t>Chart 2.3</a:t>
            </a:r>
            <a:r>
              <a:rPr lang="en-GB" b="0" dirty="0" smtClean="0"/>
              <a:t>: </a:t>
            </a:r>
            <a:r>
              <a:rPr lang="en-GB" b="0" dirty="0"/>
              <a:t>All banks remain above their CET1 capital ratio reference rates in the SST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7199" y="1382526"/>
            <a:ext cx="11277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Projected CET1 capital ratios in the </a:t>
            </a:r>
            <a:r>
              <a:rPr lang="en-GB" sz="1800"/>
              <a:t>stress </a:t>
            </a:r>
            <a:r>
              <a:rPr lang="en-GB" sz="1800" smtClean="0"/>
              <a:t>scenario</a:t>
            </a:r>
            <a:r>
              <a:rPr lang="en-GB" sz="1800" baseline="3000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850" y="1828710"/>
            <a:ext cx="8692991" cy="412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44690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1641</TotalTime>
  <Words>252</Words>
  <Application>Microsoft Office PowerPoint</Application>
  <PresentationFormat>Widescreen</PresentationFormat>
  <Paragraphs>15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Chart 2.1: The proportion of major UK banks’ loans classed as at heightened risk of default has continued to fall from the peak seen in mid-2020 </vt:lpstr>
      <vt:lpstr>Chart 2.2: Banks started the stress test with a strong capital position in aggregate, and even at the low point remain some way above the reference rate.</vt:lpstr>
      <vt:lpstr>Chart 2.3: All banks remain above their CET1 capital ratio reference rates in the SST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Fraser, Stacey</cp:lastModifiedBy>
  <cp:revision>284</cp:revision>
  <dcterms:created xsi:type="dcterms:W3CDTF">2019-04-05T13:20:41Z</dcterms:created>
  <dcterms:modified xsi:type="dcterms:W3CDTF">2021-12-13T15:37:26Z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</Properties>
</file>