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7"/>
  </p:notesMasterIdLst>
  <p:sldIdLst>
    <p:sldId id="302" r:id="rId2"/>
    <p:sldId id="284" r:id="rId3"/>
    <p:sldId id="289" r:id="rId4"/>
    <p:sldId id="290" r:id="rId5"/>
    <p:sldId id="291" r:id="rId6"/>
    <p:sldId id="297" r:id="rId7"/>
    <p:sldId id="298" r:id="rId8"/>
    <p:sldId id="299" r:id="rId9"/>
    <p:sldId id="300" r:id="rId10"/>
    <p:sldId id="292" r:id="rId11"/>
    <p:sldId id="293" r:id="rId12"/>
    <p:sldId id="294" r:id="rId13"/>
    <p:sldId id="295" r:id="rId14"/>
    <p:sldId id="301" r:id="rId15"/>
    <p:sldId id="29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2" autoAdjust="0"/>
    <p:restoredTop sz="70145" autoAdjust="0"/>
  </p:normalViewPr>
  <p:slideViewPr>
    <p:cSldViewPr snapToGrid="0">
      <p:cViewPr varScale="1">
        <p:scale>
          <a:sx n="77" d="100"/>
          <a:sy n="77" d="100"/>
        </p:scale>
        <p:origin x="195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E6E77-869A-4052-BC73-C70C47383E02}" type="datetimeFigureOut">
              <a:rPr lang="en-GB" smtClean="0"/>
              <a:t>03/01/2023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BD646F-8598-4A42-B9DD-0C34F6AB908F}" type="slidenum">
              <a:rPr lang="en-GB" smtClean="0"/>
              <a:t>‹#›</a:t>
            </a:fld>
            <a:endParaRPr lang="en-GB"/>
          </a:p>
        </p:txBody>
      </p:sp>
    </p:spTree>
    <p:extLst>
      <p:ext uri="{BB962C8B-B14F-4D97-AF65-F5344CB8AC3E}">
        <p14:creationId xmlns:p14="http://schemas.microsoft.com/office/powerpoint/2010/main" val="2089944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BD646F-8598-4A42-B9DD-0C34F6AB908F}" type="slidenum">
              <a:rPr lang="en-GB" smtClean="0"/>
              <a:t>1</a:t>
            </a:fld>
            <a:endParaRPr lang="en-GB"/>
          </a:p>
        </p:txBody>
      </p:sp>
    </p:spTree>
    <p:extLst>
      <p:ext uri="{BB962C8B-B14F-4D97-AF65-F5344CB8AC3E}">
        <p14:creationId xmlns:p14="http://schemas.microsoft.com/office/powerpoint/2010/main" val="3860331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See footnote (a) to Table C.</a:t>
            </a:r>
          </a:p>
          <a:p>
            <a:r>
              <a:rPr lang="en-GB" dirty="0"/>
              <a:t>(b) Does not include other wholesale lending.</a:t>
            </a:r>
          </a:p>
        </p:txBody>
      </p:sp>
      <p:sp>
        <p:nvSpPr>
          <p:cNvPr id="4" name="Slide Number Placeholder 3"/>
          <p:cNvSpPr>
            <a:spLocks noGrp="1"/>
          </p:cNvSpPr>
          <p:nvPr>
            <p:ph type="sldNum" sz="quarter" idx="10"/>
          </p:nvPr>
        </p:nvSpPr>
        <p:spPr/>
        <p:txBody>
          <a:bodyPr/>
          <a:lstStyle/>
          <a:p>
            <a:fld id="{A4BD646F-8598-4A42-B9DD-0C34F6AB908F}" type="slidenum">
              <a:rPr lang="en-GB" smtClean="0"/>
              <a:t>10</a:t>
            </a:fld>
            <a:endParaRPr lang="en-GB"/>
          </a:p>
        </p:txBody>
      </p:sp>
    </p:spTree>
    <p:extLst>
      <p:ext uri="{BB962C8B-B14F-4D97-AF65-F5344CB8AC3E}">
        <p14:creationId xmlns:p14="http://schemas.microsoft.com/office/powerpoint/2010/main" val="2659705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For the period from 2007–11, the aggregate risk weight is defined as RWAs divided by Total Balance Sheet Assets. For the period from 2012–15, the aggregate risk weight is defined as RWAs divided by the Basel III leverage exposure measure, and from 2016 it is defined as RWAs divided by the UK leverage exposure measure (excluding qualifying claims on central banks). RWAs are defined using the prevailing regulatory standard at each date. Virgin Money UK is included from 2018 onwards.</a:t>
            </a:r>
          </a:p>
          <a:p>
            <a:r>
              <a:rPr lang="en-GB" dirty="0"/>
              <a:t>(b) The figures for 2020 and 2021 include the software assets benefit.</a:t>
            </a:r>
          </a:p>
        </p:txBody>
      </p:sp>
      <p:sp>
        <p:nvSpPr>
          <p:cNvPr id="4" name="Slide Number Placeholder 3"/>
          <p:cNvSpPr>
            <a:spLocks noGrp="1"/>
          </p:cNvSpPr>
          <p:nvPr>
            <p:ph type="sldNum" sz="quarter" idx="10"/>
          </p:nvPr>
        </p:nvSpPr>
        <p:spPr/>
        <p:txBody>
          <a:bodyPr/>
          <a:lstStyle/>
          <a:p>
            <a:fld id="{A4BD646F-8598-4A42-B9DD-0C34F6AB908F}" type="slidenum">
              <a:rPr lang="en-GB" smtClean="0"/>
              <a:t>11</a:t>
            </a:fld>
            <a:endParaRPr lang="en-GB"/>
          </a:p>
        </p:txBody>
      </p:sp>
    </p:spTree>
    <p:extLst>
      <p:ext uri="{BB962C8B-B14F-4D97-AF65-F5344CB8AC3E}">
        <p14:creationId xmlns:p14="http://schemas.microsoft.com/office/powerpoint/2010/main" val="3087231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For HSBC and Standard Chartered, annual profits are converted from US dollars to sterling using exchange rates consistent with the scenario.</a:t>
            </a:r>
          </a:p>
        </p:txBody>
      </p:sp>
      <p:sp>
        <p:nvSpPr>
          <p:cNvPr id="4" name="Slide Number Placeholder 3"/>
          <p:cNvSpPr>
            <a:spLocks noGrp="1"/>
          </p:cNvSpPr>
          <p:nvPr>
            <p:ph type="sldNum" sz="quarter" idx="10"/>
          </p:nvPr>
        </p:nvSpPr>
        <p:spPr/>
        <p:txBody>
          <a:bodyPr/>
          <a:lstStyle/>
          <a:p>
            <a:fld id="{A4BD646F-8598-4A42-B9DD-0C34F6AB908F}" type="slidenum">
              <a:rPr lang="en-GB" smtClean="0"/>
              <a:t>12</a:t>
            </a:fld>
            <a:endParaRPr lang="en-GB"/>
          </a:p>
        </p:txBody>
      </p:sp>
    </p:spTree>
    <p:extLst>
      <p:ext uri="{BB962C8B-B14F-4D97-AF65-F5344CB8AC3E}">
        <p14:creationId xmlns:p14="http://schemas.microsoft.com/office/powerpoint/2010/main" val="1649477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Sterling loan margin calculated as net interest income received on sterling loans minus that paid on deposits divided by sterling loans.</a:t>
            </a:r>
          </a:p>
          <a:p>
            <a:r>
              <a:rPr lang="en-GB" dirty="0"/>
              <a:t>(b) Non-sterling loan margin calculated as net interest income received on non-sterling loans minus that paid on deposits divided by non-sterling loans.</a:t>
            </a:r>
          </a:p>
        </p:txBody>
      </p:sp>
      <p:sp>
        <p:nvSpPr>
          <p:cNvPr id="4" name="Slide Number Placeholder 3"/>
          <p:cNvSpPr>
            <a:spLocks noGrp="1"/>
          </p:cNvSpPr>
          <p:nvPr>
            <p:ph type="sldNum" sz="quarter" idx="10"/>
          </p:nvPr>
        </p:nvSpPr>
        <p:spPr/>
        <p:txBody>
          <a:bodyPr/>
          <a:lstStyle/>
          <a:p>
            <a:fld id="{A4BD646F-8598-4A42-B9DD-0C34F6AB908F}" type="slidenum">
              <a:rPr lang="en-GB" smtClean="0"/>
              <a:t>13</a:t>
            </a:fld>
            <a:endParaRPr lang="en-GB"/>
          </a:p>
        </p:txBody>
      </p:sp>
    </p:spTree>
    <p:extLst>
      <p:ext uri="{BB962C8B-B14F-4D97-AF65-F5344CB8AC3E}">
        <p14:creationId xmlns:p14="http://schemas.microsoft.com/office/powerpoint/2010/main" val="1314669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See footnotes (a) to (h) to Table B.</a:t>
            </a:r>
          </a:p>
          <a:p>
            <a:r>
              <a:rPr lang="en-GB" dirty="0"/>
              <a:t>(b) Regarding footnote (f) to Table B, the rationale for calculating the RWA impacts on a constant exchange rate basis is that given the large depreciation in sterling in the 2019 ACS, showing these impacts on a dynamic exchange rate basis would suggest a larger than warranted impact from increasing RWAs/exposures. On the alternative dynamic exchange rate basis, the RWA and leverage exposure impacts in the 2019 ACS would have been much more negative. The aggregate low points are unaffected by this presentational choice.</a:t>
            </a:r>
          </a:p>
        </p:txBody>
      </p:sp>
      <p:sp>
        <p:nvSpPr>
          <p:cNvPr id="4" name="Slide Number Placeholder 3"/>
          <p:cNvSpPr>
            <a:spLocks noGrp="1"/>
          </p:cNvSpPr>
          <p:nvPr>
            <p:ph type="sldNum" sz="quarter" idx="10"/>
          </p:nvPr>
        </p:nvSpPr>
        <p:spPr/>
        <p:txBody>
          <a:bodyPr/>
          <a:lstStyle/>
          <a:p>
            <a:fld id="{A4BD646F-8598-4A42-B9DD-0C34F6AB908F}" type="slidenum">
              <a:rPr lang="en-GB" smtClean="0"/>
              <a:t>14</a:t>
            </a:fld>
            <a:endParaRPr lang="en-GB"/>
          </a:p>
        </p:txBody>
      </p:sp>
    </p:spTree>
    <p:extLst>
      <p:ext uri="{BB962C8B-B14F-4D97-AF65-F5344CB8AC3E}">
        <p14:creationId xmlns:p14="http://schemas.microsoft.com/office/powerpoint/2010/main" val="1607781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Participating banks excluding Virgin Money UK. Data are Q4 for each year. Interbank exposures in 2008 are estimated using data collected through the large exposures policy. Banks to which the requirement applies were required to report exposures to counterparties where the value was equal to or exceeded 10% of eligible capital. Because not all interbank exposures were reported, it is likely that interbank exposures in 2008 are underestimated. Interbank exposures in 2016 and 2020 are estimated using data submitted by the banks for the stress test where they must report all their interbank exposures.</a:t>
            </a:r>
          </a:p>
        </p:txBody>
      </p:sp>
      <p:sp>
        <p:nvSpPr>
          <p:cNvPr id="4" name="Slide Number Placeholder 3"/>
          <p:cNvSpPr>
            <a:spLocks noGrp="1"/>
          </p:cNvSpPr>
          <p:nvPr>
            <p:ph type="sldNum" sz="quarter" idx="10"/>
          </p:nvPr>
        </p:nvSpPr>
        <p:spPr/>
        <p:txBody>
          <a:bodyPr/>
          <a:lstStyle/>
          <a:p>
            <a:fld id="{A4BD646F-8598-4A42-B9DD-0C34F6AB908F}" type="slidenum">
              <a:rPr lang="en-GB" smtClean="0"/>
              <a:t>15</a:t>
            </a:fld>
            <a:endParaRPr lang="en-GB"/>
          </a:p>
        </p:txBody>
      </p:sp>
    </p:spTree>
    <p:extLst>
      <p:ext uri="{BB962C8B-B14F-4D97-AF65-F5344CB8AC3E}">
        <p14:creationId xmlns:p14="http://schemas.microsoft.com/office/powerpoint/2010/main" val="601314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The CET1 capital ratio is defined as CET1 capital expressed as a percentage of risk‑weighted assets, where both terms are defined in line with the Capital Requirements Regulation (CRR) and the UK implementation of the Capital Requirements Directive (CRD V) via the PRA Rulebook. Unless otherwise stated, any references to EU or EU-derived legislation throughout this document refer to the version of the legislation which forms part of retained EU law.</a:t>
            </a:r>
          </a:p>
          <a:p>
            <a:r>
              <a:rPr lang="en-GB" dirty="0"/>
              <a:t>(b) Major UK banks are Barclays, HSBC, Lloyds Banking Group, Nationwide, NatWest Group, Santander UK, Standard Chartered and, from end-2020, Virgin Money UK. Prior to 2011, data are Bank estimates of banks' CET1 ratios. Capital figures are year-end.</a:t>
            </a:r>
          </a:p>
          <a:p>
            <a:r>
              <a:rPr lang="en-GB" dirty="0"/>
              <a:t>(c) 2020 capital ratio and impact figures exclude the software assets benefit (see Section 2 for a full description of this).</a:t>
            </a:r>
          </a:p>
        </p:txBody>
      </p:sp>
      <p:sp>
        <p:nvSpPr>
          <p:cNvPr id="4" name="Slide Number Placeholder 3"/>
          <p:cNvSpPr>
            <a:spLocks noGrp="1"/>
          </p:cNvSpPr>
          <p:nvPr>
            <p:ph type="sldNum" sz="quarter" idx="10"/>
          </p:nvPr>
        </p:nvSpPr>
        <p:spPr/>
        <p:txBody>
          <a:bodyPr/>
          <a:lstStyle/>
          <a:p>
            <a:fld id="{A4BD646F-8598-4A42-B9DD-0C34F6AB908F}" type="slidenum">
              <a:rPr lang="en-GB" smtClean="0"/>
              <a:t>2</a:t>
            </a:fld>
            <a:endParaRPr lang="en-GB"/>
          </a:p>
        </p:txBody>
      </p:sp>
    </p:spTree>
    <p:extLst>
      <p:ext uri="{BB962C8B-B14F-4D97-AF65-F5344CB8AC3E}">
        <p14:creationId xmlns:p14="http://schemas.microsoft.com/office/powerpoint/2010/main" val="191930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See footnote (a) to Chart 1.</a:t>
            </a:r>
          </a:p>
          <a:p>
            <a:r>
              <a:rPr lang="en-GB" dirty="0"/>
              <a:t>(b) The RST and SST capital ratios incorporate the effect of amendments in the CRR ‘Quick Fix’ applicable from 27 June 2020 to allow 100% transitional relief of eligible IFRS 9 provisions until the end of 2021 (see footnote 5).</a:t>
            </a:r>
          </a:p>
          <a:p>
            <a:r>
              <a:rPr lang="en-GB" dirty="0"/>
              <a:t>(c) The impact of the 2019 ACS does not include the conversion of Additional Tier 1 (AT1) instruments that was a feature of that test.</a:t>
            </a:r>
          </a:p>
          <a:p>
            <a:r>
              <a:rPr lang="en-GB" dirty="0"/>
              <a:t>(d) Capital ratio figures for the 2021 SST shown in the chart exclude the software assets benefit.</a:t>
            </a:r>
          </a:p>
          <a:p>
            <a:r>
              <a:rPr lang="en-GB" dirty="0"/>
              <a:t>(e) The reference rate used in the SST is determined in the same way as the hurdle rate used in the 2019 ACS except for changes in the transitional relief implemented as part of the CRR ‘Quick Fix’. Both reference and hurdle rates comprise the sum of each bank’s minimum capital requirements and any systemic buffers that they are required to hold.</a:t>
            </a:r>
          </a:p>
        </p:txBody>
      </p:sp>
      <p:sp>
        <p:nvSpPr>
          <p:cNvPr id="4" name="Slide Number Placeholder 3"/>
          <p:cNvSpPr>
            <a:spLocks noGrp="1"/>
          </p:cNvSpPr>
          <p:nvPr>
            <p:ph type="sldNum" sz="quarter" idx="10"/>
          </p:nvPr>
        </p:nvSpPr>
        <p:spPr/>
        <p:txBody>
          <a:bodyPr/>
          <a:lstStyle/>
          <a:p>
            <a:fld id="{A4BD646F-8598-4A42-B9DD-0C34F6AB908F}" type="slidenum">
              <a:rPr lang="en-GB" smtClean="0"/>
              <a:t>3</a:t>
            </a:fld>
            <a:endParaRPr lang="en-GB"/>
          </a:p>
        </p:txBody>
      </p:sp>
    </p:spTree>
    <p:extLst>
      <p:ext uri="{BB962C8B-B14F-4D97-AF65-F5344CB8AC3E}">
        <p14:creationId xmlns:p14="http://schemas.microsoft.com/office/powerpoint/2010/main" val="2007773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The unemployment bars show the peak level of the Labour Force Survey UK unemployment rate.</a:t>
            </a:r>
          </a:p>
          <a:p>
            <a:r>
              <a:rPr lang="en-GB" dirty="0"/>
              <a:t>(b) The Bank Rate bars show the peak-to-trough change in percentage points.</a:t>
            </a:r>
          </a:p>
        </p:txBody>
      </p:sp>
      <p:sp>
        <p:nvSpPr>
          <p:cNvPr id="4" name="Slide Number Placeholder 3"/>
          <p:cNvSpPr>
            <a:spLocks noGrp="1"/>
          </p:cNvSpPr>
          <p:nvPr>
            <p:ph type="sldNum" sz="quarter" idx="10"/>
          </p:nvPr>
        </p:nvSpPr>
        <p:spPr/>
        <p:txBody>
          <a:bodyPr/>
          <a:lstStyle/>
          <a:p>
            <a:fld id="{A4BD646F-8598-4A42-B9DD-0C34F6AB908F}" type="slidenum">
              <a:rPr lang="en-GB" smtClean="0"/>
              <a:t>4</a:t>
            </a:fld>
            <a:endParaRPr lang="en-GB"/>
          </a:p>
        </p:txBody>
      </p:sp>
    </p:spTree>
    <p:extLst>
      <p:ext uri="{BB962C8B-B14F-4D97-AF65-F5344CB8AC3E}">
        <p14:creationId xmlns:p14="http://schemas.microsoft.com/office/powerpoint/2010/main" val="1401755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See footnote (a) to Chart 1. Aggregate CET1 capital ratios are calculated by dividing aggregate CET1 capital by aggregate RWAs at the aggregate low point of the stress in 2022.</a:t>
            </a:r>
          </a:p>
          <a:p>
            <a:r>
              <a:rPr lang="en-GB" dirty="0"/>
              <a:t>(b) The minimum CET1 capital ratios shown in the chart do not necessarily occur in the same year of the stress scenario for all banks. For individual banks, low-point years are based on their post-strategic management actions and CRD V restrictions.</a:t>
            </a:r>
          </a:p>
          <a:p>
            <a:r>
              <a:rPr lang="en-GB" dirty="0"/>
              <a:t>(c) There is no conversion of banks’ AT1 instruments in the stress as no bank’s CET1 ratio falls below 7% on a non-transitional IFRS 9 basis.</a:t>
            </a:r>
          </a:p>
          <a:p>
            <a:r>
              <a:rPr lang="en-GB" dirty="0"/>
              <a:t>(d) The start points for all firms and the aggregate are shown including the software assets benefit (in contrast to Charts 1 and 2). For banks with a low-point year in 2021, the low-point figures include the software assets benefit, whereas for banks with a low-point year in 2022, the low-point figures exclude the software assets benefit, in line with the regulatory treatment as set out in the PRA’s Policy Statement PS17/21.</a:t>
            </a:r>
          </a:p>
        </p:txBody>
      </p:sp>
      <p:sp>
        <p:nvSpPr>
          <p:cNvPr id="4" name="Slide Number Placeholder 3"/>
          <p:cNvSpPr>
            <a:spLocks noGrp="1"/>
          </p:cNvSpPr>
          <p:nvPr>
            <p:ph type="sldNum" sz="quarter" idx="10"/>
          </p:nvPr>
        </p:nvSpPr>
        <p:spPr/>
        <p:txBody>
          <a:bodyPr/>
          <a:lstStyle/>
          <a:p>
            <a:fld id="{A4BD646F-8598-4A42-B9DD-0C34F6AB908F}" type="slidenum">
              <a:rPr lang="en-GB" smtClean="0"/>
              <a:t>5</a:t>
            </a:fld>
            <a:endParaRPr lang="en-GB"/>
          </a:p>
        </p:txBody>
      </p:sp>
    </p:spTree>
    <p:extLst>
      <p:ext uri="{BB962C8B-B14F-4D97-AF65-F5344CB8AC3E}">
        <p14:creationId xmlns:p14="http://schemas.microsoft.com/office/powerpoint/2010/main" val="58338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 The CET1 capital ratio is defined as CET1 capital expressed as a percentage of risk-weighted assets (RWAs), where these are in line with CRR and the UK implementation of CRD V via the PRA Rulebook.</a:t>
            </a:r>
          </a:p>
          <a:p>
            <a:r>
              <a:rPr lang="en-GB" sz="1200" kern="1200" dirty="0">
                <a:solidFill>
                  <a:schemeClr val="tx1"/>
                </a:solidFill>
                <a:effectLst/>
                <a:latin typeface="+mn-lt"/>
                <a:ea typeface="+mn-ea"/>
                <a:cs typeface="+mn-cs"/>
              </a:rPr>
              <a:t>(b) The Tier 1 leverage ratio is Tier 1 capital expressed as a percentage of the leverage exposure measure excluding central bank reserves, as defined in Rule 1.2 of the Leverage Ratio part of the PRA Rulebook.</a:t>
            </a:r>
          </a:p>
          <a:p>
            <a:r>
              <a:rPr lang="en-GB" sz="1200" kern="1200" dirty="0">
                <a:solidFill>
                  <a:schemeClr val="tx1"/>
                </a:solidFill>
                <a:effectLst/>
                <a:latin typeface="+mn-lt"/>
                <a:ea typeface="+mn-ea"/>
                <a:cs typeface="+mn-cs"/>
              </a:rPr>
              <a:t>(c) Minimum aggregate CET1 ratios are calculated by dividing aggregate CET1 capital by aggregate RWAs at the aggregate low point of the stress in 2022. Minimum aggregate Tier 1 leverage ratios are calculated by dividing aggregate Tier 1 capital by the aggregate leverage exposure measure at the aggregate low point of the stress in 2022.</a:t>
            </a:r>
          </a:p>
          <a:p>
            <a:r>
              <a:rPr lang="en-GB" sz="1200" kern="1200" dirty="0">
                <a:solidFill>
                  <a:schemeClr val="tx1"/>
                </a:solidFill>
                <a:effectLst/>
                <a:latin typeface="+mn-lt"/>
                <a:ea typeface="+mn-ea"/>
                <a:cs typeface="+mn-cs"/>
              </a:rPr>
              <a:t>(d) The minimum CET1 ratios and leverage ratios shown in the table do not necessarily occur in the same year of the stress scenario for all banks. For individual banks, low-point years are based on their post-strategic management action and CRD V restrictions.</a:t>
            </a:r>
          </a:p>
          <a:p>
            <a:r>
              <a:rPr lang="en-GB" sz="1200" kern="1200" dirty="0">
                <a:solidFill>
                  <a:schemeClr val="tx1"/>
                </a:solidFill>
                <a:effectLst/>
                <a:latin typeface="+mn-lt"/>
                <a:ea typeface="+mn-ea"/>
                <a:cs typeface="+mn-cs"/>
              </a:rPr>
              <a:t>(e) The December 2020 figures for all firms and the aggregate include the software assets benefit, in contrast to Charts 1 and 2. For banks with a low point in year 1, low-point figures include the software assets benefit, whereas for banks with a low point year in or after year 2, they exclude the software assets benefit, in line with the regulatory treatment as set out in the PRA’s Policy Statement PS17/21. For CET1 capital ratios, low points occur in year 1 for HSBC, Nationwide, Standard Chartered and Virgin Money UK, year 2 for Barclays, Lloyds Banking Group, NatWest Group and the aggregate, and year 5 for Santander UK. For Tier 1 leverage ratios, low points occur in year 1 for Barclays, Nationwide and Standard Chartered, year 2 for Lloyds Banking Group, Virgin Money UK and the aggregate, year 3 for HSBC and year 5 for NatWest Group and Santander UK. The changes in CET1 capital and Tier 1 leverage ratios shown in the table for all banks exclude the effect of software assets, so for some banks the change is not simply equal to the difference between the December 2020 and low-point figures.</a:t>
            </a:r>
          </a:p>
          <a:p>
            <a:r>
              <a:rPr lang="en-GB" sz="1200" kern="1200" dirty="0">
                <a:solidFill>
                  <a:schemeClr val="tx1"/>
                </a:solidFill>
                <a:effectLst/>
                <a:latin typeface="+mn-lt"/>
                <a:ea typeface="+mn-ea"/>
                <a:cs typeface="+mn-cs"/>
              </a:rPr>
              <a:t>(f) The aggregate reference rate is calculated as a weighted average of reference rates in the aggregate low-point year.</a:t>
            </a:r>
          </a:p>
          <a:p>
            <a:endParaRPr lang="en-GB" dirty="0"/>
          </a:p>
        </p:txBody>
      </p:sp>
      <p:sp>
        <p:nvSpPr>
          <p:cNvPr id="4" name="Slide Number Placeholder 3"/>
          <p:cNvSpPr>
            <a:spLocks noGrp="1"/>
          </p:cNvSpPr>
          <p:nvPr>
            <p:ph type="sldNum" sz="quarter" idx="10"/>
          </p:nvPr>
        </p:nvSpPr>
        <p:spPr/>
        <p:txBody>
          <a:bodyPr/>
          <a:lstStyle/>
          <a:p>
            <a:fld id="{A4BD646F-8598-4A42-B9DD-0C34F6AB908F}" type="slidenum">
              <a:rPr lang="en-GB" smtClean="0"/>
              <a:t>6</a:t>
            </a:fld>
            <a:endParaRPr lang="en-GB"/>
          </a:p>
        </p:txBody>
      </p:sp>
    </p:spTree>
    <p:extLst>
      <p:ext uri="{BB962C8B-B14F-4D97-AF65-F5344CB8AC3E}">
        <p14:creationId xmlns:p14="http://schemas.microsoft.com/office/powerpoint/2010/main" val="863246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See footnotes (a), (b), (c), (d) and (f) to Table A.</a:t>
            </a:r>
          </a:p>
          <a:p>
            <a:r>
              <a:rPr lang="en-GB" dirty="0"/>
              <a:t>(b) The December 2020 figures for all firms and the aggregate include the software assets benefit, in contrast to Charts 1 and 2. For banks with a low-point in year 1, low-point figures include the software assets benefit, whereas for banks with a low point year in or after year 2, they exclude the software assets benefit, in line with the regulatory treatment as set out in the PRA’s Policy Statement PS17/21. For CET1 capital ratios, low points on a non-transitional basis occur in year 1 for Barclays, HSBC, Nationwide, Standard Chartered, Virgin Money UK and the aggregate, year 2 for Lloyds Banking Group and NatWest Group, and year 5 for Santander UK. For Tier 1 leverage ratios, low points on a non-transitional basis occur in year 1 for Barclays, Lloyds Banking Group, Nationwide, Standard Chartered and Virgin Money UK and the aggregate, year 3 for HSBC, and year 5 for NatWest Group and Santander UK. The changes in CET1 capital and Tier 1 leverage ratios shown in the table for all banks exclude the effect of software assets, so for some banks the change is not simply equal to the difference between the December 2020 and low-point figures.</a:t>
            </a:r>
          </a:p>
        </p:txBody>
      </p:sp>
      <p:sp>
        <p:nvSpPr>
          <p:cNvPr id="4" name="Slide Number Placeholder 3"/>
          <p:cNvSpPr>
            <a:spLocks noGrp="1"/>
          </p:cNvSpPr>
          <p:nvPr>
            <p:ph type="sldNum" sz="quarter" idx="10"/>
          </p:nvPr>
        </p:nvSpPr>
        <p:spPr/>
        <p:txBody>
          <a:bodyPr/>
          <a:lstStyle/>
          <a:p>
            <a:fld id="{A4BD646F-8598-4A42-B9DD-0C34F6AB908F}" type="slidenum">
              <a:rPr lang="en-GB" smtClean="0"/>
              <a:t>7</a:t>
            </a:fld>
            <a:endParaRPr lang="en-GB"/>
          </a:p>
        </p:txBody>
      </p:sp>
    </p:spTree>
    <p:extLst>
      <p:ext uri="{BB962C8B-B14F-4D97-AF65-F5344CB8AC3E}">
        <p14:creationId xmlns:p14="http://schemas.microsoft.com/office/powerpoint/2010/main" val="1062974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(a) The CET1 ratio aggregate low point and Tier 1 leverage ratio aggregate low point are in year 2.</a:t>
            </a:r>
          </a:p>
          <a:p>
            <a:r>
              <a:rPr lang="en-GB" dirty="0"/>
              <a:t>(b) The CET1 ratio is defined as CET1 capital expressed as a percentage of RWAs, where both terms are defined in line with CRR and the UK implementation of CRD V via the PRA Rulebook.</a:t>
            </a:r>
          </a:p>
          <a:p>
            <a:r>
              <a:rPr lang="en-GB" dirty="0"/>
              <a:t>(c) The Tier 1 leverage ratio is Tier 1 capital expressed as a percentage of the leverage exposure measure excluding central bank reserves, as defined in Rule 1.2 of the Leverage Ratio part of the PRA Rulebook.</a:t>
            </a:r>
          </a:p>
          <a:p>
            <a:r>
              <a:rPr lang="en-GB" dirty="0"/>
              <a:t>(d) Trading operations comprise: investment banking revenues net of costs, market risk losses, counterparty credit risk losses, losses arising from changes in banks’ fair value adjustments, prudential valuation adjustments and losses on fair value positions not held for trading.</a:t>
            </a:r>
          </a:p>
          <a:p>
            <a:r>
              <a:rPr lang="en-GB" dirty="0"/>
              <a:t>(e) Changes in RWAs impact the CET1 ratio, whereas changes in the leverage exposure measure impact the Tier 1 leverage ratio.</a:t>
            </a:r>
          </a:p>
          <a:p>
            <a:r>
              <a:rPr lang="en-GB" dirty="0"/>
              <a:t>(f) To produce aggregate results in a single currency, the Bank converts the results of US dollar reporters HSBC and Standard Chartered into sterling. This aggregation is done on a dynamic exchange rate basis, </a:t>
            </a:r>
            <a:r>
              <a:rPr lang="en-GB" dirty="0" err="1"/>
              <a:t>ie</a:t>
            </a:r>
            <a:r>
              <a:rPr lang="en-GB" dirty="0"/>
              <a:t> based on the exchange rate paths specified in the scenario, except for the row showing the contribution of changes in ‘RWAs or leverage exposure’. For this row alone, the impact is calculated on a constant exchange rate basis, </a:t>
            </a:r>
            <a:r>
              <a:rPr lang="en-GB" dirty="0" err="1"/>
              <a:t>ie</a:t>
            </a:r>
            <a:r>
              <a:rPr lang="en-GB" dirty="0"/>
              <a:t> based on exchange rates prevailing at the start of the test.</a:t>
            </a:r>
          </a:p>
          <a:p>
            <a:r>
              <a:rPr lang="en-GB" dirty="0"/>
              <a:t>(g) Expenses comprise administrative and staff expenses, excluding upfront variable remuneration which is included in discretionary distributions.</a:t>
            </a:r>
          </a:p>
          <a:p>
            <a:r>
              <a:rPr lang="en-GB" dirty="0"/>
              <a:t>(h) ‘Other’ comprises other profit and loss and other capital movements. Non-exhaustively, other profit and loss includes share of profit/loss of investment in associates and other income, and other capital movements include pension assets devaluation, prudential filters, accumulated other comprehensive income, internal ratings-based shortfall of credit risk adjustments to expected losses, and actuarial gain/loss from defined-benefit pension schemes.</a:t>
            </a:r>
          </a:p>
        </p:txBody>
      </p:sp>
      <p:sp>
        <p:nvSpPr>
          <p:cNvPr id="4" name="Slide Number Placeholder 3"/>
          <p:cNvSpPr>
            <a:spLocks noGrp="1"/>
          </p:cNvSpPr>
          <p:nvPr>
            <p:ph type="sldNum" sz="quarter" idx="10"/>
          </p:nvPr>
        </p:nvSpPr>
        <p:spPr/>
        <p:txBody>
          <a:bodyPr/>
          <a:lstStyle/>
          <a:p>
            <a:fld id="{A4BD646F-8598-4A42-B9DD-0C34F6AB908F}" type="slidenum">
              <a:rPr lang="en-GB" smtClean="0"/>
              <a:t>8</a:t>
            </a:fld>
            <a:endParaRPr lang="en-GB"/>
          </a:p>
        </p:txBody>
      </p:sp>
    </p:spTree>
    <p:extLst>
      <p:ext uri="{BB962C8B-B14F-4D97-AF65-F5344CB8AC3E}">
        <p14:creationId xmlns:p14="http://schemas.microsoft.com/office/powerpoint/2010/main" val="29338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 Cumulative impairment charge rates = (five-year total impairment charge) / (average gross on balance sheet exposures), where the denominator is a simple average of 2020, 2021, 2022, 2023 and 2024 year-end positions.</a:t>
            </a:r>
          </a:p>
          <a:p>
            <a:r>
              <a:rPr lang="en-GB" sz="1200" kern="1200" dirty="0">
                <a:solidFill>
                  <a:schemeClr val="tx1"/>
                </a:solidFill>
                <a:effectLst/>
                <a:latin typeface="+mn-lt"/>
                <a:ea typeface="+mn-ea"/>
                <a:cs typeface="+mn-cs"/>
              </a:rPr>
              <a:t>(b) Other wholesale lending is included in the total UK, total non-UK and total figures, but not in those for lending to businesses. Other wholesale lending consists of lending to financial institutions, housing associations, sovereigns, quasi-sovereigns and other wholesale counterparties.</a:t>
            </a:r>
          </a:p>
          <a:p>
            <a:r>
              <a:rPr lang="en-GB" sz="1200" kern="1200" dirty="0">
                <a:solidFill>
                  <a:schemeClr val="tx1"/>
                </a:solidFill>
                <a:effectLst/>
                <a:latin typeface="+mn-lt"/>
                <a:ea typeface="+mn-ea"/>
                <a:cs typeface="+mn-cs"/>
              </a:rPr>
              <a:t>(c) Non-UK figures in the 2019 ACS include the effect of the large depreciation in sterling in that exercise, which raises impairments when translated into sterling terms.</a:t>
            </a:r>
          </a:p>
          <a:p>
            <a:endParaRPr lang="en-GB" dirty="0"/>
          </a:p>
        </p:txBody>
      </p:sp>
      <p:sp>
        <p:nvSpPr>
          <p:cNvPr id="4" name="Slide Number Placeholder 3"/>
          <p:cNvSpPr>
            <a:spLocks noGrp="1"/>
          </p:cNvSpPr>
          <p:nvPr>
            <p:ph type="sldNum" sz="quarter" idx="10"/>
          </p:nvPr>
        </p:nvSpPr>
        <p:spPr/>
        <p:txBody>
          <a:bodyPr/>
          <a:lstStyle/>
          <a:p>
            <a:fld id="{A4BD646F-8598-4A42-B9DD-0C34F6AB908F}" type="slidenum">
              <a:rPr lang="en-GB" smtClean="0"/>
              <a:t>9</a:t>
            </a:fld>
            <a:endParaRPr lang="en-GB"/>
          </a:p>
        </p:txBody>
      </p:sp>
    </p:spTree>
    <p:extLst>
      <p:ext uri="{BB962C8B-B14F-4D97-AF65-F5344CB8AC3E}">
        <p14:creationId xmlns:p14="http://schemas.microsoft.com/office/powerpoint/2010/main" val="38831526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prstGeom prst="rect">
            <a:avLst/>
          </a:prstGeo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prstGeom prst="rect">
            <a:avLst/>
          </a:prstGeo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 name="Footer Placeholder 2"/>
          <p:cNvSpPr>
            <a:spLocks noGrp="1"/>
          </p:cNvSpPr>
          <p:nvPr>
            <p:ph type="ftr" sz="quarter" idx="18"/>
          </p:nvPr>
        </p:nvSpPr>
        <p:spPr>
          <a:xfrm>
            <a:off x="3051175" y="0"/>
            <a:ext cx="6096000" cy="458639"/>
          </a:xfrm>
        </p:spPr>
        <p:txBody>
          <a:bodyPr/>
          <a:lstStyle/>
          <a:p>
            <a:r>
              <a:rPr lang="en-GB" dirty="0"/>
              <a:t>Insert document classification (edit via 'Header &amp; Footer')</a:t>
            </a:r>
          </a:p>
        </p:txBody>
      </p:sp>
    </p:spTree>
    <p:extLst>
      <p:ext uri="{BB962C8B-B14F-4D97-AF65-F5344CB8AC3E}">
        <p14:creationId xmlns:p14="http://schemas.microsoft.com/office/powerpoint/2010/main" val="1126855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a:prstGeom prst="rect">
            <a:avLst/>
          </a:prstGeom>
        </p:spPr>
        <p:txBody>
          <a:bodyPr/>
          <a:lstStyle/>
          <a:p>
            <a:r>
              <a:rPr lang="en-US"/>
              <a:t>Click icon to add picture</a:t>
            </a:r>
            <a:endParaRPr lang="en-GB" dirty="0"/>
          </a:p>
        </p:txBody>
      </p:sp>
    </p:spTree>
    <p:extLst>
      <p:ext uri="{BB962C8B-B14F-4D97-AF65-F5344CB8AC3E}">
        <p14:creationId xmlns:p14="http://schemas.microsoft.com/office/powerpoint/2010/main" val="113275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a:prstGeom prst="rect">
            <a:avLst/>
          </a:prstGeom>
        </p:spPr>
        <p:txBody>
          <a:bodyPr/>
          <a:lstStyle/>
          <a:p>
            <a:r>
              <a:rPr lang="en-US"/>
              <a:t>Click icon to add picture</a:t>
            </a:r>
            <a:endParaRPr lang="en-GB" dirty="0"/>
          </a:p>
        </p:txBody>
      </p:sp>
    </p:spTree>
    <p:extLst>
      <p:ext uri="{BB962C8B-B14F-4D97-AF65-F5344CB8AC3E}">
        <p14:creationId xmlns:p14="http://schemas.microsoft.com/office/powerpoint/2010/main" val="1033342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a:prstGeom prst="rect">
            <a:avLst/>
          </a:prstGeom>
        </p:spPr>
        <p:txBody>
          <a:bodyPr/>
          <a:lstStyle/>
          <a:p>
            <a:r>
              <a:rPr lang="en-US"/>
              <a:t>Click icon to add chart</a:t>
            </a:r>
            <a:endParaRPr lang="en-GB"/>
          </a:p>
        </p:txBody>
      </p:sp>
    </p:spTree>
    <p:extLst>
      <p:ext uri="{BB962C8B-B14F-4D97-AF65-F5344CB8AC3E}">
        <p14:creationId xmlns:p14="http://schemas.microsoft.com/office/powerpoint/2010/main" val="30321421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a:prstGeom prst="rect">
            <a:avLst/>
          </a:prstGeom>
        </p:spPr>
        <p:txBody>
          <a:bodyPr/>
          <a:lstStyle/>
          <a:p>
            <a:r>
              <a:rPr lang="en-US"/>
              <a:t>Click icon to add picture</a:t>
            </a:r>
            <a:endParaRPr lang="en-GB"/>
          </a:p>
        </p:txBody>
      </p:sp>
    </p:spTree>
    <p:extLst>
      <p:ext uri="{BB962C8B-B14F-4D97-AF65-F5344CB8AC3E}">
        <p14:creationId xmlns:p14="http://schemas.microsoft.com/office/powerpoint/2010/main" val="763386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18263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5"/>
          </p:nvPr>
        </p:nvSpPr>
        <p:spPr>
          <a:xfrm>
            <a:off x="3051175" y="1752600"/>
            <a:ext cx="6096000" cy="4629150"/>
          </a:xfrm>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21586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5"/>
          </p:nvPr>
        </p:nvSpPr>
        <p:spPr>
          <a:xfrm>
            <a:off x="1533525" y="1752600"/>
            <a:ext cx="9131300" cy="4629150"/>
          </a:xfrm>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97833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6" hasCustomPrompt="1"/>
          </p:nvPr>
        </p:nvSpPr>
        <p:spPr>
          <a:xfrm>
            <a:off x="6096000" y="2741613"/>
            <a:ext cx="5638096" cy="3640137"/>
          </a:xfrm>
          <a:prstGeom prst="rect">
            <a:avLst/>
          </a:prstGeom>
        </p:spPr>
        <p:txBody>
          <a:bodyPr tIns="180000" rIns="457200"/>
          <a:lstStyle>
            <a:lvl1pPr>
              <a:defRPr>
                <a:solidFill>
                  <a:schemeClr val="accent2"/>
                </a:solidFill>
              </a:defRPr>
            </a:lvl1pPr>
            <a:lvl2pPr>
              <a:defRPr>
                <a:solidFill>
                  <a:schemeClr val="tx1"/>
                </a:solidFill>
              </a:defRPr>
            </a:lvl2pPr>
            <a:lvl4pPr>
              <a:defRPr>
                <a:solidFill>
                  <a:schemeClr val="accent2"/>
                </a:solidFill>
              </a:defRPr>
            </a:lvl4pPr>
          </a:lstStyle>
          <a:p>
            <a:pPr lvl="0"/>
            <a:r>
              <a:rPr lang="en-US" dirty="0"/>
              <a:t>Subtitle (Calibri 28pt): click to add text</a:t>
            </a:r>
          </a:p>
          <a:p>
            <a:pPr lvl="1"/>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2741613"/>
            <a:ext cx="5638096" cy="3640137"/>
          </a:xfrm>
          <a:prstGeom prst="rect">
            <a:avLst/>
          </a:prstGeom>
        </p:spPr>
        <p:txBody>
          <a:bodyPr tIns="180000" rIns="457200"/>
          <a:lstStyle>
            <a:lvl1pPr>
              <a:defRPr>
                <a:solidFill>
                  <a:schemeClr val="accent2"/>
                </a:solidFill>
              </a:defRPr>
            </a:lvl1pPr>
            <a:lvl2pPr>
              <a:defRPr>
                <a:solidFill>
                  <a:schemeClr val="tx1"/>
                </a:solidFill>
              </a:defRPr>
            </a:lvl2pPr>
            <a:lvl4pPr>
              <a:defRPr>
                <a:solidFill>
                  <a:schemeClr val="accent2"/>
                </a:solidFill>
              </a:defRPr>
            </a:lvl4pPr>
          </a:lstStyle>
          <a:p>
            <a:pPr lvl="0"/>
            <a:r>
              <a:rPr lang="en-US" dirty="0"/>
              <a:t>Subtitle (Calibri 28pt): click to add text</a:t>
            </a:r>
          </a:p>
          <a:p>
            <a:pPr lvl="1"/>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7" name="Picture Placeholder 6"/>
          <p:cNvSpPr>
            <a:spLocks noGrp="1"/>
          </p:cNvSpPr>
          <p:nvPr>
            <p:ph type="pic" sz="quarter" idx="18"/>
          </p:nvPr>
        </p:nvSpPr>
        <p:spPr>
          <a:xfrm>
            <a:off x="455296" y="1761172"/>
            <a:ext cx="964800" cy="964800"/>
          </a:xfrm>
          <a:prstGeom prst="rect">
            <a:avLst/>
          </a:prstGeom>
        </p:spPr>
        <p:txBody>
          <a:bodyPr/>
          <a:lstStyle>
            <a:lvl1pPr>
              <a:defRPr sz="16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a:defRPr sz="1600"/>
            </a:lvl1pPr>
          </a:lstStyle>
          <a:p>
            <a:r>
              <a:rPr lang="en-US"/>
              <a:t>Click icon to add picture</a:t>
            </a:r>
            <a:endParaRPr lang="en-GB" dirty="0"/>
          </a:p>
        </p:txBody>
      </p:sp>
    </p:spTree>
    <p:extLst>
      <p:ext uri="{BB962C8B-B14F-4D97-AF65-F5344CB8AC3E}">
        <p14:creationId xmlns:p14="http://schemas.microsoft.com/office/powerpoint/2010/main" val="4651855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801706" y="1764000"/>
            <a:ext cx="964800" cy="964800"/>
          </a:xfrm>
          <a:prstGeom prst="rect">
            <a:avLst/>
          </a:prstGeom>
        </p:spPr>
        <p:txBody>
          <a:bodyPr/>
          <a:lstStyle>
            <a:lvl1pPr>
              <a:defRPr lang="en-GB" sz="1600" dirty="0"/>
            </a:lvl1pPr>
          </a:lstStyle>
          <a:p>
            <a:r>
              <a:rPr lang="en-US"/>
              <a:t>Click icon to add picture</a:t>
            </a:r>
            <a:endParaRPr lang="en-GB" dirty="0"/>
          </a:p>
        </p:txBody>
      </p:sp>
      <p:sp>
        <p:nvSpPr>
          <p:cNvPr id="19" name="Picture Placeholder 6"/>
          <p:cNvSpPr>
            <a:spLocks noGrp="1"/>
          </p:cNvSpPr>
          <p:nvPr>
            <p:ph type="pic" sz="quarter" idx="19"/>
          </p:nvPr>
        </p:nvSpPr>
        <p:spPr>
          <a:xfrm>
            <a:off x="5612296" y="1764000"/>
            <a:ext cx="964800" cy="964800"/>
          </a:xfrm>
          <a:prstGeom prst="rect">
            <a:avLst/>
          </a:prstGeom>
        </p:spPr>
        <p:txBody>
          <a:bodyPr/>
          <a:lstStyle>
            <a:lvl1pPr>
              <a:defRPr lang="en-GB" sz="1600" dirty="0"/>
            </a:lvl1pPr>
          </a:lstStyle>
          <a:p>
            <a:r>
              <a:rPr lang="en-US"/>
              <a:t>Click icon to add picture</a:t>
            </a:r>
            <a:endParaRPr lang="en-GB" dirty="0"/>
          </a:p>
        </p:txBody>
      </p:sp>
      <p:sp>
        <p:nvSpPr>
          <p:cNvPr id="20" name="Picture Placeholder 6"/>
          <p:cNvSpPr>
            <a:spLocks noGrp="1"/>
          </p:cNvSpPr>
          <p:nvPr>
            <p:ph type="pic" sz="quarter" idx="20"/>
          </p:nvPr>
        </p:nvSpPr>
        <p:spPr>
          <a:xfrm>
            <a:off x="9422886" y="1764000"/>
            <a:ext cx="964800" cy="964800"/>
          </a:xfrm>
          <a:prstGeom prst="rect">
            <a:avLst/>
          </a:prstGeom>
        </p:spPr>
        <p:txBody>
          <a:bodyPr/>
          <a:lstStyle>
            <a:lvl1pPr>
              <a:defRPr lang="en-GB" sz="1600" dirty="0"/>
            </a:lvl1pPr>
          </a:lstStyle>
          <a:p>
            <a:r>
              <a:rPr lang="en-US"/>
              <a:t>Click icon to add picture</a:t>
            </a:r>
            <a:endParaRPr lang="en-GB" dirty="0"/>
          </a:p>
        </p:txBody>
      </p:sp>
      <p:sp>
        <p:nvSpPr>
          <p:cNvPr id="7" name="Text Placeholder 6"/>
          <p:cNvSpPr>
            <a:spLocks noGrp="1"/>
          </p:cNvSpPr>
          <p:nvPr>
            <p:ph type="body" sz="quarter" idx="21" hasCustomPrompt="1"/>
          </p:nvPr>
        </p:nvSpPr>
        <p:spPr>
          <a:xfrm>
            <a:off x="592106" y="2741613"/>
            <a:ext cx="3384000" cy="3640137"/>
          </a:xfrm>
        </p:spPr>
        <p:txBody>
          <a:bodyPr tIns="180000"/>
          <a:lstStyle>
            <a:lvl1pPr>
              <a:defRPr>
                <a:solidFill>
                  <a:schemeClr val="accent2"/>
                </a:solidFill>
              </a:defRPr>
            </a:lvl1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
        <p:nvSpPr>
          <p:cNvPr id="15" name="Text Placeholder 6"/>
          <p:cNvSpPr>
            <a:spLocks noGrp="1"/>
          </p:cNvSpPr>
          <p:nvPr>
            <p:ph type="body" sz="quarter" idx="22" hasCustomPrompt="1"/>
          </p:nvPr>
        </p:nvSpPr>
        <p:spPr>
          <a:xfrm>
            <a:off x="4393696" y="2741613"/>
            <a:ext cx="3384000" cy="3640137"/>
          </a:xfrm>
        </p:spPr>
        <p:txBody>
          <a:bodyPr tIns="180000"/>
          <a:lstStyle>
            <a:lvl1pPr>
              <a:defRPr>
                <a:solidFill>
                  <a:schemeClr val="accent2"/>
                </a:solidFill>
              </a:defRPr>
            </a:lvl1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
        <p:nvSpPr>
          <p:cNvPr id="21" name="Text Placeholder 6"/>
          <p:cNvSpPr>
            <a:spLocks noGrp="1"/>
          </p:cNvSpPr>
          <p:nvPr>
            <p:ph type="body" sz="quarter" idx="23" hasCustomPrompt="1"/>
          </p:nvPr>
        </p:nvSpPr>
        <p:spPr>
          <a:xfrm>
            <a:off x="8217007" y="2741613"/>
            <a:ext cx="3384000" cy="3640137"/>
          </a:xfrm>
        </p:spPr>
        <p:txBody>
          <a:bodyPr tIns="180000"/>
          <a:lstStyle>
            <a:lvl1pPr>
              <a:defRPr>
                <a:solidFill>
                  <a:schemeClr val="accent2"/>
                </a:solidFill>
              </a:defRPr>
            </a:lvl1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Tree>
    <p:extLst>
      <p:ext uri="{BB962C8B-B14F-4D97-AF65-F5344CB8AC3E}">
        <p14:creationId xmlns:p14="http://schemas.microsoft.com/office/powerpoint/2010/main" val="37154065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038350" y="1764000"/>
            <a:ext cx="964800" cy="964800"/>
          </a:xfrm>
          <a:prstGeom prst="rect">
            <a:avLst/>
          </a:prstGeom>
        </p:spPr>
        <p:txBody>
          <a:bodyPr/>
          <a:lstStyle>
            <a:lvl1pPr>
              <a:defRPr sz="1600"/>
            </a:lvl1pPr>
          </a:lstStyle>
          <a:p>
            <a:r>
              <a:rPr lang="en-US"/>
              <a:t>Click icon to add picture</a:t>
            </a:r>
            <a:endParaRPr lang="en-GB" dirty="0"/>
          </a:p>
        </p:txBody>
      </p:sp>
      <p:sp>
        <p:nvSpPr>
          <p:cNvPr id="17" name="Picture Placeholder 6"/>
          <p:cNvSpPr>
            <a:spLocks noGrp="1"/>
          </p:cNvSpPr>
          <p:nvPr>
            <p:ph type="pic" sz="quarter" idx="20"/>
          </p:nvPr>
        </p:nvSpPr>
        <p:spPr>
          <a:xfrm>
            <a:off x="10185600" y="1764000"/>
            <a:ext cx="964800" cy="964800"/>
          </a:xfrm>
          <a:prstGeom prst="rect">
            <a:avLst/>
          </a:prstGeom>
        </p:spPr>
        <p:txBody>
          <a:bodyPr/>
          <a:lstStyle>
            <a:lvl1pPr>
              <a:defRPr sz="1600"/>
            </a:lvl1pPr>
          </a:lstStyle>
          <a:p>
            <a:r>
              <a:rPr lang="en-US"/>
              <a:t>Click icon to add picture</a:t>
            </a:r>
            <a:endParaRPr lang="en-GB" dirty="0"/>
          </a:p>
        </p:txBody>
      </p:sp>
      <p:sp>
        <p:nvSpPr>
          <p:cNvPr id="18" name="Picture Placeholder 6"/>
          <p:cNvSpPr>
            <a:spLocks noGrp="1"/>
          </p:cNvSpPr>
          <p:nvPr>
            <p:ph type="pic" sz="quarter" idx="21"/>
          </p:nvPr>
        </p:nvSpPr>
        <p:spPr>
          <a:xfrm>
            <a:off x="4087433" y="1764000"/>
            <a:ext cx="964800" cy="964800"/>
          </a:xfrm>
          <a:prstGeom prst="rect">
            <a:avLst/>
          </a:prstGeom>
        </p:spPr>
        <p:txBody>
          <a:bodyPr/>
          <a:lstStyle>
            <a:lvl1pPr>
              <a:defRPr sz="1600"/>
            </a:lvl1pPr>
          </a:lstStyle>
          <a:p>
            <a:r>
              <a:rPr lang="en-US"/>
              <a:t>Click icon to add picture</a:t>
            </a:r>
            <a:endParaRPr lang="en-GB" dirty="0"/>
          </a:p>
        </p:txBody>
      </p:sp>
      <p:sp>
        <p:nvSpPr>
          <p:cNvPr id="20" name="Picture Placeholder 6"/>
          <p:cNvSpPr>
            <a:spLocks noGrp="1"/>
          </p:cNvSpPr>
          <p:nvPr>
            <p:ph type="pic" sz="quarter" idx="22"/>
          </p:nvPr>
        </p:nvSpPr>
        <p:spPr>
          <a:xfrm>
            <a:off x="7136516" y="1764000"/>
            <a:ext cx="964800" cy="964800"/>
          </a:xfrm>
          <a:prstGeom prst="rect">
            <a:avLst/>
          </a:prstGeom>
        </p:spPr>
        <p:txBody>
          <a:bodyPr/>
          <a:lstStyle>
            <a:lvl1pPr>
              <a:defRPr sz="1600"/>
            </a:lvl1pPr>
          </a:lstStyle>
          <a:p>
            <a:r>
              <a:rPr lang="en-US"/>
              <a:t>Click icon to add picture</a:t>
            </a:r>
            <a:endParaRPr lang="en-GB" dirty="0"/>
          </a:p>
        </p:txBody>
      </p:sp>
      <p:sp>
        <p:nvSpPr>
          <p:cNvPr id="23" name="Text Placeholder 8"/>
          <p:cNvSpPr>
            <a:spLocks noGrp="1"/>
          </p:cNvSpPr>
          <p:nvPr>
            <p:ph type="body" sz="quarter" idx="28" hasCustomPrompt="1"/>
          </p:nvPr>
        </p:nvSpPr>
        <p:spPr>
          <a:xfrm>
            <a:off x="3393226" y="2741613"/>
            <a:ext cx="2341563" cy="3038475"/>
          </a:xfrm>
        </p:spPr>
        <p:txBody>
          <a:bodyPr tIns="180000"/>
          <a:lstStyle>
            <a:lvl1pPr algn="ctr">
              <a:defRPr/>
            </a:lvl1pPr>
            <a:lvl2pPr algn="ctr">
              <a:defRPr/>
            </a:lvl2pPr>
            <a:lvl3pPr algn="ctr">
              <a:defRPr/>
            </a:lvl3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
        <p:nvSpPr>
          <p:cNvPr id="24" name="Text Placeholder 8"/>
          <p:cNvSpPr>
            <a:spLocks noGrp="1"/>
          </p:cNvSpPr>
          <p:nvPr>
            <p:ph type="body" sz="quarter" idx="29" hasCustomPrompt="1"/>
          </p:nvPr>
        </p:nvSpPr>
        <p:spPr>
          <a:xfrm>
            <a:off x="6446888" y="2741613"/>
            <a:ext cx="2341563" cy="3038475"/>
          </a:xfrm>
        </p:spPr>
        <p:txBody>
          <a:bodyPr tIns="180000"/>
          <a:lstStyle>
            <a:lvl1pPr algn="ctr">
              <a:defRPr/>
            </a:lvl1pPr>
            <a:lvl2pPr algn="ctr">
              <a:defRPr/>
            </a:lvl2pPr>
            <a:lvl3pPr algn="ctr">
              <a:defRPr/>
            </a:lvl3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
        <p:nvSpPr>
          <p:cNvPr id="25" name="Text Placeholder 8"/>
          <p:cNvSpPr>
            <a:spLocks noGrp="1"/>
          </p:cNvSpPr>
          <p:nvPr>
            <p:ph type="body" sz="quarter" idx="30" hasCustomPrompt="1"/>
          </p:nvPr>
        </p:nvSpPr>
        <p:spPr>
          <a:xfrm>
            <a:off x="9490864" y="2741613"/>
            <a:ext cx="2341563" cy="3038475"/>
          </a:xfrm>
        </p:spPr>
        <p:txBody>
          <a:bodyPr tIns="180000"/>
          <a:lstStyle>
            <a:lvl1pPr algn="ctr">
              <a:defRPr/>
            </a:lvl1pPr>
            <a:lvl2pPr algn="ctr">
              <a:defRPr/>
            </a:lvl2pPr>
            <a:lvl3pPr algn="ctr">
              <a:defRPr/>
            </a:lvl3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
        <p:nvSpPr>
          <p:cNvPr id="26" name="Text Placeholder 8"/>
          <p:cNvSpPr>
            <a:spLocks noGrp="1"/>
          </p:cNvSpPr>
          <p:nvPr>
            <p:ph type="body" sz="quarter" idx="31" hasCustomPrompt="1"/>
          </p:nvPr>
        </p:nvSpPr>
        <p:spPr>
          <a:xfrm>
            <a:off x="353218" y="2741613"/>
            <a:ext cx="2341563" cy="3038475"/>
          </a:xfrm>
        </p:spPr>
        <p:txBody>
          <a:bodyPr tIns="180000"/>
          <a:lstStyle>
            <a:lvl1pPr algn="ctr">
              <a:defRPr/>
            </a:lvl1pPr>
            <a:lvl2pPr algn="ctr">
              <a:defRPr/>
            </a:lvl2pPr>
            <a:lvl3pPr algn="ctr">
              <a:defRPr/>
            </a:lvl3pPr>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(Calibri 20pt)</a:t>
            </a:r>
          </a:p>
          <a:p>
            <a:pPr lvl="5"/>
            <a:r>
              <a:rPr lang="en-GB" dirty="0"/>
              <a:t>Source (Calibri 16pt)</a:t>
            </a:r>
          </a:p>
        </p:txBody>
      </p:sp>
    </p:spTree>
    <p:extLst>
      <p:ext uri="{BB962C8B-B14F-4D97-AF65-F5344CB8AC3E}">
        <p14:creationId xmlns:p14="http://schemas.microsoft.com/office/powerpoint/2010/main" val="88992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4" name="Footer Placeholder 3"/>
          <p:cNvSpPr>
            <a:spLocks noGrp="1"/>
          </p:cNvSpPr>
          <p:nvPr>
            <p:ph type="ftr" sz="quarter" idx="17"/>
          </p:nvPr>
        </p:nvSpPr>
        <p:spPr>
          <a:xfrm>
            <a:off x="3051175" y="1"/>
            <a:ext cx="6096000" cy="457200"/>
          </a:xfrm>
        </p:spPr>
        <p:txBody>
          <a:bodyPr/>
          <a:lstStyle/>
          <a:p>
            <a:r>
              <a:rPr lang="en-GB" dirty="0"/>
              <a:t>Insert document classification (edit via 'Header &amp; Footer')</a:t>
            </a:r>
          </a:p>
        </p:txBody>
      </p:sp>
    </p:spTree>
    <p:extLst>
      <p:ext uri="{BB962C8B-B14F-4D97-AF65-F5344CB8AC3E}">
        <p14:creationId xmlns:p14="http://schemas.microsoft.com/office/powerpoint/2010/main" val="2238757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1038350" y="1764000"/>
            <a:ext cx="964800" cy="964800"/>
          </a:xfrm>
          <a:prstGeom prst="rect">
            <a:avLst/>
          </a:prstGeom>
        </p:spPr>
        <p:txBody>
          <a:bodyPr/>
          <a:lstStyle>
            <a:lvl1pPr>
              <a:defRPr sz="1600"/>
            </a:lvl1pPr>
          </a:lstStyle>
          <a:p>
            <a:r>
              <a:rPr lang="en-US"/>
              <a:t>Click icon to add picture</a:t>
            </a:r>
            <a:endParaRPr lang="en-GB" dirty="0"/>
          </a:p>
        </p:txBody>
      </p:sp>
      <p:sp>
        <p:nvSpPr>
          <p:cNvPr id="18" name="Picture Placeholder 6"/>
          <p:cNvSpPr>
            <a:spLocks noGrp="1"/>
          </p:cNvSpPr>
          <p:nvPr>
            <p:ph type="pic" sz="quarter" idx="19"/>
          </p:nvPr>
        </p:nvSpPr>
        <p:spPr>
          <a:xfrm>
            <a:off x="5611976" y="1764000"/>
            <a:ext cx="964800" cy="964800"/>
          </a:xfrm>
          <a:prstGeom prst="rect">
            <a:avLst/>
          </a:prstGeom>
        </p:spPr>
        <p:txBody>
          <a:bodyPr/>
          <a:lstStyle>
            <a:lvl1pPr>
              <a:defRPr sz="1600"/>
            </a:lvl1pPr>
          </a:lstStyle>
          <a:p>
            <a:r>
              <a:rPr lang="en-US"/>
              <a:t>Click icon to add picture</a:t>
            </a:r>
            <a:endParaRPr lang="en-GB" dirty="0"/>
          </a:p>
        </p:txBody>
      </p:sp>
      <p:sp>
        <p:nvSpPr>
          <p:cNvPr id="28" name="Picture Placeholder 6"/>
          <p:cNvSpPr>
            <a:spLocks noGrp="1"/>
          </p:cNvSpPr>
          <p:nvPr>
            <p:ph type="pic" sz="quarter" idx="20"/>
          </p:nvPr>
        </p:nvSpPr>
        <p:spPr>
          <a:xfrm>
            <a:off x="10185600" y="1764000"/>
            <a:ext cx="964800" cy="964800"/>
          </a:xfrm>
          <a:prstGeom prst="rect">
            <a:avLst/>
          </a:prstGeom>
        </p:spPr>
        <p:txBody>
          <a:bodyPr/>
          <a:lstStyle>
            <a:lvl1pPr>
              <a:defRPr sz="1600"/>
            </a:lvl1pPr>
          </a:lstStyle>
          <a:p>
            <a:r>
              <a:rPr lang="en-US"/>
              <a:t>Click icon to add picture</a:t>
            </a:r>
            <a:endParaRPr lang="en-GB" dirty="0"/>
          </a:p>
        </p:txBody>
      </p:sp>
      <p:sp>
        <p:nvSpPr>
          <p:cNvPr id="29" name="Picture Placeholder 6"/>
          <p:cNvSpPr>
            <a:spLocks noGrp="1"/>
          </p:cNvSpPr>
          <p:nvPr>
            <p:ph type="pic" sz="quarter" idx="21"/>
          </p:nvPr>
        </p:nvSpPr>
        <p:spPr>
          <a:xfrm>
            <a:off x="3325163" y="1764000"/>
            <a:ext cx="964800" cy="964800"/>
          </a:xfrm>
          <a:prstGeom prst="rect">
            <a:avLst/>
          </a:prstGeom>
        </p:spPr>
        <p:txBody>
          <a:bodyPr/>
          <a:lstStyle>
            <a:lvl1pPr>
              <a:defRPr sz="1600"/>
            </a:lvl1pPr>
          </a:lstStyle>
          <a:p>
            <a:r>
              <a:rPr lang="en-US"/>
              <a:t>Click icon to add picture</a:t>
            </a:r>
            <a:endParaRPr lang="en-GB" dirty="0"/>
          </a:p>
        </p:txBody>
      </p:sp>
      <p:sp>
        <p:nvSpPr>
          <p:cNvPr id="30" name="Picture Placeholder 6"/>
          <p:cNvSpPr>
            <a:spLocks noGrp="1"/>
          </p:cNvSpPr>
          <p:nvPr>
            <p:ph type="pic" sz="quarter" idx="22"/>
          </p:nvPr>
        </p:nvSpPr>
        <p:spPr>
          <a:xfrm>
            <a:off x="7898789" y="1764000"/>
            <a:ext cx="964800" cy="964800"/>
          </a:xfrm>
          <a:prstGeom prst="rect">
            <a:avLst/>
          </a:prstGeom>
        </p:spPr>
        <p:txBody>
          <a:bodyPr/>
          <a:lstStyle>
            <a:lvl1pPr>
              <a:defRPr sz="1600"/>
            </a:lvl1pPr>
          </a:lstStyle>
          <a:p>
            <a:r>
              <a:rPr lang="en-US"/>
              <a:t>Click icon to add picture</a:t>
            </a:r>
            <a:endParaRPr lang="en-GB" dirty="0"/>
          </a:p>
        </p:txBody>
      </p:sp>
      <p:sp>
        <p:nvSpPr>
          <p:cNvPr id="9" name="Text Placeholder 8"/>
          <p:cNvSpPr>
            <a:spLocks noGrp="1"/>
          </p:cNvSpPr>
          <p:nvPr>
            <p:ph type="body" sz="quarter" idx="28" hasCustomPrompt="1"/>
          </p:nvPr>
        </p:nvSpPr>
        <p:spPr>
          <a:xfrm>
            <a:off x="559417" y="2741613"/>
            <a:ext cx="1929165" cy="3640137"/>
          </a:xfrm>
        </p:spPr>
        <p:txBody>
          <a:bodyPr tIns="180000"/>
          <a:lstStyle>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a:t>
            </a:r>
            <a:br>
              <a:rPr lang="en-GB" dirty="0"/>
            </a:br>
            <a:r>
              <a:rPr lang="en-GB" dirty="0"/>
              <a:t>(Calibri 20pt)</a:t>
            </a:r>
          </a:p>
          <a:p>
            <a:pPr lvl="5"/>
            <a:r>
              <a:rPr lang="en-GB" dirty="0"/>
              <a:t>Source (Calibri 16pt)</a:t>
            </a:r>
          </a:p>
        </p:txBody>
      </p:sp>
      <p:sp>
        <p:nvSpPr>
          <p:cNvPr id="34" name="Text Placeholder 8"/>
          <p:cNvSpPr>
            <a:spLocks noGrp="1"/>
          </p:cNvSpPr>
          <p:nvPr>
            <p:ph type="body" sz="quarter" idx="33" hasCustomPrompt="1"/>
          </p:nvPr>
        </p:nvSpPr>
        <p:spPr>
          <a:xfrm>
            <a:off x="9699185" y="2741613"/>
            <a:ext cx="1929165" cy="3640137"/>
          </a:xfrm>
        </p:spPr>
        <p:txBody>
          <a:bodyPr tIns="180000"/>
          <a:lstStyle>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a:t>
            </a:r>
            <a:br>
              <a:rPr lang="en-GB" dirty="0"/>
            </a:br>
            <a:r>
              <a:rPr lang="en-GB" dirty="0"/>
              <a:t>(Calibri 20pt)</a:t>
            </a:r>
          </a:p>
          <a:p>
            <a:pPr lvl="5"/>
            <a:r>
              <a:rPr lang="en-GB" dirty="0"/>
              <a:t>Source (Calibri 16pt)</a:t>
            </a:r>
          </a:p>
        </p:txBody>
      </p:sp>
      <p:sp>
        <p:nvSpPr>
          <p:cNvPr id="35" name="Text Placeholder 8"/>
          <p:cNvSpPr>
            <a:spLocks noGrp="1"/>
          </p:cNvSpPr>
          <p:nvPr>
            <p:ph type="body" sz="quarter" idx="34" hasCustomPrompt="1"/>
          </p:nvPr>
        </p:nvSpPr>
        <p:spPr>
          <a:xfrm>
            <a:off x="2844359" y="2741613"/>
            <a:ext cx="1929165" cy="3640137"/>
          </a:xfrm>
        </p:spPr>
        <p:txBody>
          <a:bodyPr tIns="180000"/>
          <a:lstStyle>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a:t>
            </a:r>
            <a:br>
              <a:rPr lang="en-GB" dirty="0"/>
            </a:br>
            <a:r>
              <a:rPr lang="en-GB" dirty="0"/>
              <a:t>(Calibri 20pt)</a:t>
            </a:r>
          </a:p>
          <a:p>
            <a:pPr lvl="5"/>
            <a:r>
              <a:rPr lang="en-GB" dirty="0"/>
              <a:t>Source (Calibri 16pt)</a:t>
            </a:r>
          </a:p>
        </p:txBody>
      </p:sp>
      <p:sp>
        <p:nvSpPr>
          <p:cNvPr id="36" name="Text Placeholder 8"/>
          <p:cNvSpPr>
            <a:spLocks noGrp="1"/>
          </p:cNvSpPr>
          <p:nvPr>
            <p:ph type="body" sz="quarter" idx="35" hasCustomPrompt="1"/>
          </p:nvPr>
        </p:nvSpPr>
        <p:spPr>
          <a:xfrm>
            <a:off x="5129301" y="2741613"/>
            <a:ext cx="1929165" cy="3640137"/>
          </a:xfrm>
        </p:spPr>
        <p:txBody>
          <a:bodyPr tIns="180000"/>
          <a:lstStyle>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a:t>
            </a:r>
            <a:br>
              <a:rPr lang="en-GB" dirty="0"/>
            </a:br>
            <a:r>
              <a:rPr lang="en-GB" dirty="0"/>
              <a:t>(Calibri 20pt)</a:t>
            </a:r>
          </a:p>
          <a:p>
            <a:pPr lvl="5"/>
            <a:r>
              <a:rPr lang="en-GB" dirty="0"/>
              <a:t>Source (Calibri 16pt)</a:t>
            </a:r>
          </a:p>
        </p:txBody>
      </p:sp>
      <p:sp>
        <p:nvSpPr>
          <p:cNvPr id="37" name="Text Placeholder 8"/>
          <p:cNvSpPr>
            <a:spLocks noGrp="1"/>
          </p:cNvSpPr>
          <p:nvPr>
            <p:ph type="body" sz="quarter" idx="36" hasCustomPrompt="1"/>
          </p:nvPr>
        </p:nvSpPr>
        <p:spPr>
          <a:xfrm>
            <a:off x="7414243" y="2741613"/>
            <a:ext cx="1929165" cy="3640137"/>
          </a:xfrm>
        </p:spPr>
        <p:txBody>
          <a:bodyPr tIns="180000"/>
          <a:lstStyle>
            <a:lvl4pPr algn="ctr">
              <a:defRPr>
                <a:solidFill>
                  <a:schemeClr val="accent2"/>
                </a:solidFill>
              </a:defRPr>
            </a:lvl4pPr>
            <a:lvl5pPr algn="ctr">
              <a:defRPr/>
            </a:lvl5pPr>
            <a:lvl6pPr algn="ctr">
              <a:defRPr/>
            </a:lvl6pPr>
          </a:lstStyle>
          <a:p>
            <a:pPr lvl="3"/>
            <a:r>
              <a:rPr lang="en-GB" dirty="0"/>
              <a:t>Subtitle (Calibri 28pt)</a:t>
            </a:r>
          </a:p>
          <a:p>
            <a:pPr lvl="4"/>
            <a:r>
              <a:rPr lang="en-GB" dirty="0"/>
              <a:t>Body text </a:t>
            </a:r>
            <a:br>
              <a:rPr lang="en-GB" dirty="0"/>
            </a:br>
            <a:r>
              <a:rPr lang="en-GB" dirty="0"/>
              <a:t>(Calibri 20pt)</a:t>
            </a:r>
          </a:p>
          <a:p>
            <a:pPr lvl="5"/>
            <a:r>
              <a:rPr lang="en-GB" dirty="0"/>
              <a:t>Source (Calibri 16pt)</a:t>
            </a:r>
          </a:p>
        </p:txBody>
      </p:sp>
    </p:spTree>
    <p:extLst>
      <p:ext uri="{BB962C8B-B14F-4D97-AF65-F5344CB8AC3E}">
        <p14:creationId xmlns:p14="http://schemas.microsoft.com/office/powerpoint/2010/main" val="26899230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7990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prstGeom prst="rect">
            <a:avLst/>
          </a:prstGeo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 name="Footer Placeholder 2"/>
          <p:cNvSpPr>
            <a:spLocks noGrp="1"/>
          </p:cNvSpPr>
          <p:nvPr>
            <p:ph type="ftr" sz="quarter" idx="17"/>
          </p:nvPr>
        </p:nvSpPr>
        <p:spPr>
          <a:xfrm>
            <a:off x="3051175" y="0"/>
            <a:ext cx="6096000" cy="457739"/>
          </a:xfrm>
        </p:spPr>
        <p:txBody>
          <a:bodyPr/>
          <a:lstStyle/>
          <a:p>
            <a:r>
              <a:rPr lang="en-GB"/>
              <a:t>Insert document classification (edit via 'Header &amp; Footer')</a:t>
            </a:r>
            <a:endParaRPr lang="en-GB" dirty="0"/>
          </a:p>
        </p:txBody>
      </p:sp>
    </p:spTree>
    <p:extLst>
      <p:ext uri="{BB962C8B-B14F-4D97-AF65-F5344CB8AC3E}">
        <p14:creationId xmlns:p14="http://schemas.microsoft.com/office/powerpoint/2010/main" val="1254776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prstGeom prst="rect">
            <a:avLst/>
          </a:prstGeo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a:prstGeom prst="rect">
            <a:avLst/>
          </a:prstGeo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 name="Footer Placeholder 2"/>
          <p:cNvSpPr>
            <a:spLocks noGrp="1"/>
          </p:cNvSpPr>
          <p:nvPr>
            <p:ph type="ftr" sz="quarter" idx="17"/>
          </p:nvPr>
        </p:nvSpPr>
        <p:spPr>
          <a:xfrm>
            <a:off x="3051175" y="0"/>
            <a:ext cx="6096000" cy="457200"/>
          </a:xfrm>
        </p:spPr>
        <p:txBody>
          <a:bodyPr/>
          <a:lstStyle/>
          <a:p>
            <a:r>
              <a:rPr lang="en-GB" dirty="0"/>
              <a:t>Insert document classification (edit via 'Header &amp; Footer')</a:t>
            </a:r>
          </a:p>
        </p:txBody>
      </p:sp>
    </p:spTree>
    <p:extLst>
      <p:ext uri="{BB962C8B-B14F-4D97-AF65-F5344CB8AC3E}">
        <p14:creationId xmlns:p14="http://schemas.microsoft.com/office/powerpoint/2010/main" val="2567171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prstGeom prst="rect">
            <a:avLst/>
          </a:prstGeo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a:prstGeom prst="rect">
            <a:avLst/>
          </a:prstGeo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3" name="Footer Placeholder 2"/>
          <p:cNvSpPr>
            <a:spLocks noGrp="1"/>
          </p:cNvSpPr>
          <p:nvPr>
            <p:ph type="ftr" sz="quarter" idx="18"/>
          </p:nvPr>
        </p:nvSpPr>
        <p:spPr>
          <a:xfrm>
            <a:off x="3051175" y="0"/>
            <a:ext cx="6096000" cy="457200"/>
          </a:xfrm>
        </p:spPr>
        <p:txBody>
          <a:bodyPr/>
          <a:lstStyle/>
          <a:p>
            <a:r>
              <a:rPr lang="en-GB" dirty="0"/>
              <a:t>Insert document classification (edit via 'Header &amp; Footer')</a:t>
            </a:r>
          </a:p>
        </p:txBody>
      </p:sp>
    </p:spTree>
    <p:extLst>
      <p:ext uri="{BB962C8B-B14F-4D97-AF65-F5344CB8AC3E}">
        <p14:creationId xmlns:p14="http://schemas.microsoft.com/office/powerpoint/2010/main" val="3957185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a:prstGeom prst="rect">
            <a:avLst/>
          </a:prstGeo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prstGeom prst="rect">
            <a:avLst/>
          </a:prstGeo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prstGeom prst="rect">
            <a:avLst/>
          </a:prstGeo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a:prstGeom prst="rect">
            <a:avLst/>
          </a:prstGeo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 name="Footer Placeholder 2"/>
          <p:cNvSpPr>
            <a:spLocks noGrp="1"/>
          </p:cNvSpPr>
          <p:nvPr>
            <p:ph type="ftr" sz="quarter" idx="18"/>
          </p:nvPr>
        </p:nvSpPr>
        <p:spPr>
          <a:xfrm>
            <a:off x="3051175" y="0"/>
            <a:ext cx="6096000" cy="456303"/>
          </a:xfrm>
        </p:spPr>
        <p:txBody>
          <a:bodyPr/>
          <a:lstStyle/>
          <a:p>
            <a:r>
              <a:rPr lang="en-GB" dirty="0"/>
              <a:t>Insert document classification (edit via 'Header &amp; Footer')</a:t>
            </a:r>
          </a:p>
        </p:txBody>
      </p:sp>
    </p:spTree>
    <p:extLst>
      <p:ext uri="{BB962C8B-B14F-4D97-AF65-F5344CB8AC3E}">
        <p14:creationId xmlns:p14="http://schemas.microsoft.com/office/powerpoint/2010/main" val="2114869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940767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Title and table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57200" y="1752283"/>
            <a:ext cx="11277600" cy="4629466"/>
          </a:xfrm>
          <a:prstGeom prst="rect">
            <a:avLst/>
          </a:prstGeom>
        </p:spPr>
        <p:txBody>
          <a:bodyPr/>
          <a:lstStyle/>
          <a:p>
            <a:r>
              <a:rPr lang="en-US"/>
              <a:t>Click icon to add table</a:t>
            </a:r>
            <a:endParaRPr lang="en-GB"/>
          </a:p>
        </p:txBody>
      </p:sp>
    </p:spTree>
    <p:extLst>
      <p:ext uri="{BB962C8B-B14F-4D97-AF65-F5344CB8AC3E}">
        <p14:creationId xmlns:p14="http://schemas.microsoft.com/office/powerpoint/2010/main" val="3676338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a:prstGeom prst="rect">
            <a:avLst/>
          </a:prstGeom>
        </p:spPr>
        <p:txBody>
          <a:bodyPr/>
          <a:lstStyle/>
          <a:p>
            <a:r>
              <a:rPr lang="en-US"/>
              <a:t>Click icon to add picture</a:t>
            </a:r>
            <a:endParaRPr lang="en-GB"/>
          </a:p>
        </p:txBody>
      </p:sp>
    </p:spTree>
    <p:extLst>
      <p:ext uri="{BB962C8B-B14F-4D97-AF65-F5344CB8AC3E}">
        <p14:creationId xmlns:p14="http://schemas.microsoft.com/office/powerpoint/2010/main" val="3414855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defRPr>
            </a:lvl1pPr>
          </a:lstStyle>
          <a:p>
            <a:fld id="{B0B34E4B-25F1-4D72-B319-B9B5A0ABC919}" type="slidenum">
              <a:rPr lang="en-GB" smtClean="0"/>
              <a:t>‹#›</a:t>
            </a:fld>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 name="Text Placeholder 2"/>
          <p:cNvSpPr>
            <a:spLocks noGrp="1"/>
          </p:cNvSpPr>
          <p:nvPr>
            <p:ph type="body" idx="1"/>
          </p:nvPr>
        </p:nvSpPr>
        <p:spPr>
          <a:xfrm>
            <a:off x="4572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endParaRPr lang="en-GB" dirty="0"/>
          </a:p>
        </p:txBody>
      </p:sp>
    </p:spTree>
    <p:extLst>
      <p:ext uri="{BB962C8B-B14F-4D97-AF65-F5344CB8AC3E}">
        <p14:creationId xmlns:p14="http://schemas.microsoft.com/office/powerpoint/2010/main" val="25584689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800" kern="1200">
          <a:solidFill>
            <a:schemeClr val="tx1"/>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188" y="1329027"/>
            <a:ext cx="11277600" cy="508033"/>
          </a:xfrm>
        </p:spPr>
        <p:txBody>
          <a:bodyPr/>
          <a:lstStyle/>
          <a:p>
            <a:r>
              <a:rPr lang="en-GB" sz="2800" b="0" dirty="0"/>
              <a:t>The results of the 2021 SST of UK banks Charts and Tables</a:t>
            </a:r>
          </a:p>
        </p:txBody>
      </p:sp>
    </p:spTree>
    <p:extLst>
      <p:ext uri="{BB962C8B-B14F-4D97-AF65-F5344CB8AC3E}">
        <p14:creationId xmlns:p14="http://schemas.microsoft.com/office/powerpoint/2010/main" val="114942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5: Around 60% of impairments over the stress scenario are incurred on UK exposures, and the split of total impairments between retail and corporate is fairly even</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370014"/>
            <a:ext cx="9253944" cy="369332"/>
          </a:xfrm>
          <a:prstGeom prst="rect">
            <a:avLst/>
          </a:prstGeom>
          <a:noFill/>
        </p:spPr>
        <p:txBody>
          <a:bodyPr wrap="none" rtlCol="0">
            <a:spAutoFit/>
          </a:bodyPr>
          <a:lstStyle/>
          <a:p>
            <a:r>
              <a:rPr lang="en-GB" dirty="0"/>
              <a:t>Aggregate cumulative impairment charges (and rates) over the five years of the stress (2021–25) </a:t>
            </a:r>
          </a:p>
        </p:txBody>
      </p:sp>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2380891" y="2416174"/>
            <a:ext cx="6314535" cy="3121983"/>
          </a:xfrm>
          <a:prstGeom prst="rect">
            <a:avLst/>
          </a:prstGeom>
        </p:spPr>
      </p:pic>
      <p:sp>
        <p:nvSpPr>
          <p:cNvPr id="9" name="TextBox 8"/>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spTree>
    <p:extLst>
      <p:ext uri="{BB962C8B-B14F-4D97-AF65-F5344CB8AC3E}">
        <p14:creationId xmlns:p14="http://schemas.microsoft.com/office/powerpoint/2010/main" val="4153426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6: Aggregate risk weights are projected to rise materially in the scenario</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273229"/>
            <a:ext cx="6472413" cy="369332"/>
          </a:xfrm>
          <a:prstGeom prst="rect">
            <a:avLst/>
          </a:prstGeom>
          <a:noFill/>
        </p:spPr>
        <p:txBody>
          <a:bodyPr wrap="none" rtlCol="0">
            <a:spAutoFit/>
          </a:bodyPr>
          <a:lstStyle/>
          <a:p>
            <a:r>
              <a:rPr lang="en-GB" dirty="0"/>
              <a:t>Participating banks’ historical and projected aggregate risk weights </a:t>
            </a: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2564922" y="2248408"/>
            <a:ext cx="6441056" cy="3370264"/>
          </a:xfrm>
          <a:prstGeom prst="rect">
            <a:avLst/>
          </a:prstGeom>
        </p:spPr>
      </p:pic>
      <p:sp>
        <p:nvSpPr>
          <p:cNvPr id="8" name="TextBox 7"/>
          <p:cNvSpPr txBox="1"/>
          <p:nvPr/>
        </p:nvSpPr>
        <p:spPr>
          <a:xfrm>
            <a:off x="381698" y="6079542"/>
            <a:ext cx="10565200" cy="646331"/>
          </a:xfrm>
          <a:prstGeom prst="rect">
            <a:avLst/>
          </a:prstGeom>
          <a:noFill/>
        </p:spPr>
        <p:txBody>
          <a:bodyPr wrap="none" rtlCol="0">
            <a:spAutoFit/>
          </a:bodyPr>
          <a:lstStyle/>
          <a:p>
            <a:pPr algn="ctr"/>
            <a:r>
              <a:rPr lang="en-GB" dirty="0"/>
              <a:t>Sources: Banks’ published accounts and related public disclosures, participating banks’ STDF data submissions, </a:t>
            </a:r>
          </a:p>
          <a:p>
            <a:pPr algn="ctr"/>
            <a:r>
              <a:rPr lang="en-GB" dirty="0"/>
              <a:t>PRA regulatory returns, Bank analysis and calculations.</a:t>
            </a:r>
          </a:p>
        </p:txBody>
      </p:sp>
    </p:spTree>
    <p:extLst>
      <p:ext uri="{BB962C8B-B14F-4D97-AF65-F5344CB8AC3E}">
        <p14:creationId xmlns:p14="http://schemas.microsoft.com/office/powerpoint/2010/main" val="3961392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7: Banks make substantial losses in the first year of the stress </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278159"/>
            <a:ext cx="3997697" cy="369332"/>
          </a:xfrm>
          <a:prstGeom prst="rect">
            <a:avLst/>
          </a:prstGeom>
          <a:noFill/>
        </p:spPr>
        <p:txBody>
          <a:bodyPr wrap="none" rtlCol="0">
            <a:spAutoFit/>
          </a:bodyPr>
          <a:lstStyle/>
          <a:p>
            <a:r>
              <a:rPr lang="en-GB" dirty="0"/>
              <a:t>Cumulative profit before tax in 2021 SST </a:t>
            </a: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2737451" y="2156681"/>
            <a:ext cx="6454876" cy="3128436"/>
          </a:xfrm>
          <a:prstGeom prst="rect">
            <a:avLst/>
          </a:prstGeom>
        </p:spPr>
      </p:pic>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spTree>
    <p:extLst>
      <p:ext uri="{BB962C8B-B14F-4D97-AF65-F5344CB8AC3E}">
        <p14:creationId xmlns:p14="http://schemas.microsoft.com/office/powerpoint/2010/main" val="1570708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8: Both sterling and non-sterling loan margins are lower in the SST than the 2019 ACS</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370014"/>
            <a:ext cx="5289140" cy="369332"/>
          </a:xfrm>
          <a:prstGeom prst="rect">
            <a:avLst/>
          </a:prstGeom>
          <a:noFill/>
        </p:spPr>
        <p:txBody>
          <a:bodyPr wrap="none" rtlCol="0">
            <a:spAutoFit/>
          </a:bodyPr>
          <a:lstStyle/>
          <a:p>
            <a:r>
              <a:rPr lang="en-GB" dirty="0"/>
              <a:t>Sterling and non-sterling loan margins in the 2021 SST </a:t>
            </a: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2670953" y="2145103"/>
            <a:ext cx="6772095" cy="3118826"/>
          </a:xfrm>
          <a:prstGeom prst="rect">
            <a:avLst/>
          </a:prstGeom>
        </p:spPr>
      </p:pic>
      <p:sp>
        <p:nvSpPr>
          <p:cNvPr id="11" name="TextBox 10"/>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spTree>
    <p:extLst>
      <p:ext uri="{BB962C8B-B14F-4D97-AF65-F5344CB8AC3E}">
        <p14:creationId xmlns:p14="http://schemas.microsoft.com/office/powerpoint/2010/main" val="40577786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Table D: While the overall fall in the capital ratio in the SST is similar to the 2019 ACS, the drivers are different</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73131" y="1354051"/>
            <a:ext cx="11286167" cy="646331"/>
          </a:xfrm>
          <a:prstGeom prst="rect">
            <a:avLst/>
          </a:prstGeom>
          <a:noFill/>
        </p:spPr>
        <p:txBody>
          <a:bodyPr wrap="none" rtlCol="0">
            <a:spAutoFit/>
          </a:bodyPr>
          <a:lstStyle/>
          <a:p>
            <a:r>
              <a:rPr lang="en-GB" dirty="0"/>
              <a:t>Contributions to the changes in the aggregate CET1 capital ratio between the start and low points of the 2021 SST and </a:t>
            </a:r>
          </a:p>
          <a:p>
            <a:r>
              <a:rPr lang="en-GB" dirty="0"/>
              <a:t>2019 ACS </a:t>
            </a:r>
          </a:p>
        </p:txBody>
      </p:sp>
      <p:sp>
        <p:nvSpPr>
          <p:cNvPr id="11" name="TextBox 10"/>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graphicFrame>
        <p:nvGraphicFramePr>
          <p:cNvPr id="5" name="Table 4"/>
          <p:cNvGraphicFramePr>
            <a:graphicFrameLocks noGrp="1"/>
          </p:cNvGraphicFramePr>
          <p:nvPr>
            <p:extLst>
              <p:ext uri="{D42A27DB-BD31-4B8C-83A1-F6EECF244321}">
                <p14:modId xmlns:p14="http://schemas.microsoft.com/office/powerpoint/2010/main" val="2371887310"/>
              </p:ext>
            </p:extLst>
          </p:nvPr>
        </p:nvGraphicFramePr>
        <p:xfrm>
          <a:off x="3164616" y="1858097"/>
          <a:ext cx="5450298" cy="4232151"/>
        </p:xfrm>
        <a:graphic>
          <a:graphicData uri="http://schemas.openxmlformats.org/drawingml/2006/table">
            <a:tbl>
              <a:tblPr firstRow="1" firstCol="1" bandRow="1">
                <a:tableStyleId>{5C22544A-7EE6-4342-B048-85BDC9FD1C3A}</a:tableStyleId>
              </a:tblPr>
              <a:tblGrid>
                <a:gridCol w="3245439">
                  <a:extLst>
                    <a:ext uri="{9D8B030D-6E8A-4147-A177-3AD203B41FA5}">
                      <a16:colId xmlns:a16="http://schemas.microsoft.com/office/drawing/2014/main" val="3660145348"/>
                    </a:ext>
                  </a:extLst>
                </a:gridCol>
                <a:gridCol w="238031">
                  <a:extLst>
                    <a:ext uri="{9D8B030D-6E8A-4147-A177-3AD203B41FA5}">
                      <a16:colId xmlns:a16="http://schemas.microsoft.com/office/drawing/2014/main" val="1747807707"/>
                    </a:ext>
                  </a:extLst>
                </a:gridCol>
                <a:gridCol w="1083663">
                  <a:extLst>
                    <a:ext uri="{9D8B030D-6E8A-4147-A177-3AD203B41FA5}">
                      <a16:colId xmlns:a16="http://schemas.microsoft.com/office/drawing/2014/main" val="247280736"/>
                    </a:ext>
                  </a:extLst>
                </a:gridCol>
                <a:gridCol w="883165">
                  <a:extLst>
                    <a:ext uri="{9D8B030D-6E8A-4147-A177-3AD203B41FA5}">
                      <a16:colId xmlns:a16="http://schemas.microsoft.com/office/drawing/2014/main" val="111806737"/>
                    </a:ext>
                  </a:extLst>
                </a:gridCol>
              </a:tblGrid>
              <a:tr h="201531">
                <a:tc>
                  <a:txBody>
                    <a:bodyPr/>
                    <a:lstStyle/>
                    <a:p>
                      <a:pPr>
                        <a:lnSpc>
                          <a:spcPct val="115000"/>
                        </a:lnSpc>
                        <a:spcBef>
                          <a:spcPts val="600"/>
                        </a:spcBef>
                        <a:spcAft>
                          <a:spcPts val="600"/>
                        </a:spcAft>
                      </a:pPr>
                      <a:r>
                        <a:rPr lang="en-GB" sz="1100">
                          <a:effectLst/>
                        </a:rPr>
                        <a:t>Percentage points (unless otherwise stated)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lgn="ctr">
                        <a:lnSpc>
                          <a:spcPct val="115000"/>
                        </a:lnSpc>
                        <a:spcBef>
                          <a:spcPts val="600"/>
                        </a:spcBef>
                        <a:spcAft>
                          <a:spcPts val="600"/>
                        </a:spcAft>
                      </a:pPr>
                      <a:r>
                        <a:rPr lang="en-GB" sz="1100">
                          <a:effectLst/>
                        </a:rPr>
                        <a:t>CET1 ratio</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88813847"/>
                  </a:ext>
                </a:extLst>
              </a:tr>
              <a:tr h="201531">
                <a:tc gridSpan="2">
                  <a:txBody>
                    <a:bodyPr/>
                    <a:lstStyle/>
                    <a:p>
                      <a:pPr>
                        <a:lnSpc>
                          <a:spcPct val="115000"/>
                        </a:lnSpc>
                        <a:spcBef>
                          <a:spcPts val="600"/>
                        </a:spcBef>
                        <a:spcAft>
                          <a:spcPts val="60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Bef>
                          <a:spcPts val="600"/>
                        </a:spcBef>
                        <a:spcAft>
                          <a:spcPts val="600"/>
                        </a:spcAft>
                      </a:pPr>
                      <a:r>
                        <a:rPr lang="en-GB" sz="1100">
                          <a:effectLst/>
                        </a:rPr>
                        <a:t>2021 SST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2019 ACS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05245654"/>
                  </a:ext>
                </a:extLst>
              </a:tr>
              <a:tr h="201531">
                <a:tc gridSpan="2">
                  <a:txBody>
                    <a:bodyPr/>
                    <a:lstStyle/>
                    <a:p>
                      <a:pPr>
                        <a:lnSpc>
                          <a:spcPct val="115000"/>
                        </a:lnSpc>
                        <a:spcBef>
                          <a:spcPts val="600"/>
                        </a:spcBef>
                        <a:spcAft>
                          <a:spcPts val="600"/>
                        </a:spcAft>
                      </a:pPr>
                      <a:r>
                        <a:rPr lang="en-GB" sz="1100">
                          <a:effectLst/>
                        </a:rPr>
                        <a:t>End-2020/2018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16.2%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14.5%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82479504"/>
                  </a:ext>
                </a:extLst>
              </a:tr>
              <a:tr h="201531">
                <a:tc gridSpan="2">
                  <a:txBody>
                    <a:bodyPr/>
                    <a:lstStyle/>
                    <a:p>
                      <a:pPr>
                        <a:lnSpc>
                          <a:spcPct val="115000"/>
                        </a:lnSpc>
                        <a:spcBef>
                          <a:spcPts val="600"/>
                        </a:spcBef>
                        <a:spcAft>
                          <a:spcPts val="600"/>
                        </a:spcAft>
                      </a:pPr>
                      <a:r>
                        <a:rPr lang="en-GB" sz="1100">
                          <a:effectLst/>
                        </a:rPr>
                        <a:t>End-2020/2018 excluding software assets benefit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15.9%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14.5%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88337292"/>
                  </a:ext>
                </a:extLst>
              </a:tr>
              <a:tr h="201531">
                <a:tc gridSpan="2">
                  <a:txBody>
                    <a:bodyPr/>
                    <a:lstStyle/>
                    <a:p>
                      <a:pPr>
                        <a:lnSpc>
                          <a:spcPct val="115000"/>
                        </a:lnSpc>
                        <a:spcBef>
                          <a:spcPts val="600"/>
                        </a:spcBef>
                        <a:spcAft>
                          <a:spcPts val="600"/>
                        </a:spcAft>
                      </a:pPr>
                      <a:r>
                        <a:rPr lang="en-GB" sz="1100" dirty="0">
                          <a:effectLst/>
                        </a:rPr>
                        <a:t>   Impairments (including IFRS 9 relief)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-4.9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11401971"/>
                  </a:ext>
                </a:extLst>
              </a:tr>
              <a:tr h="201531">
                <a:tc gridSpan="2">
                  <a:txBody>
                    <a:bodyPr/>
                    <a:lstStyle/>
                    <a:p>
                      <a:pPr>
                        <a:lnSpc>
                          <a:spcPct val="115000"/>
                        </a:lnSpc>
                        <a:spcBef>
                          <a:spcPts val="600"/>
                        </a:spcBef>
                        <a:spcAft>
                          <a:spcPts val="600"/>
                        </a:spcAft>
                      </a:pPr>
                      <a:r>
                        <a:rPr lang="en-GB" sz="1100">
                          <a:effectLst/>
                        </a:rPr>
                        <a:t>   RWAs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323469544"/>
                  </a:ext>
                </a:extLst>
              </a:tr>
              <a:tr h="201531">
                <a:tc gridSpan="2">
                  <a:txBody>
                    <a:bodyPr/>
                    <a:lstStyle/>
                    <a:p>
                      <a:pPr>
                        <a:lnSpc>
                          <a:spcPct val="115000"/>
                        </a:lnSpc>
                        <a:spcBef>
                          <a:spcPts val="600"/>
                        </a:spcBef>
                        <a:spcAft>
                          <a:spcPts val="600"/>
                        </a:spcAft>
                      </a:pPr>
                      <a:r>
                        <a:rPr lang="en-GB" sz="1100">
                          <a:effectLst/>
                        </a:rPr>
                        <a:t>   Misconduct costs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22272346"/>
                  </a:ext>
                </a:extLst>
              </a:tr>
              <a:tr h="201531">
                <a:tc gridSpan="2">
                  <a:txBody>
                    <a:bodyPr/>
                    <a:lstStyle/>
                    <a:p>
                      <a:pPr>
                        <a:lnSpc>
                          <a:spcPct val="115000"/>
                        </a:lnSpc>
                        <a:spcBef>
                          <a:spcPts val="600"/>
                        </a:spcBef>
                        <a:spcAft>
                          <a:spcPts val="600"/>
                        </a:spcAft>
                      </a:pPr>
                      <a:r>
                        <a:rPr lang="en-GB" sz="1100">
                          <a:effectLst/>
                        </a:rPr>
                        <a:t>   Net interest income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9.7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3373495"/>
                  </a:ext>
                </a:extLst>
              </a:tr>
              <a:tr h="201531">
                <a:tc gridSpan="2">
                  <a:txBody>
                    <a:bodyPr/>
                    <a:lstStyle/>
                    <a:p>
                      <a:pPr>
                        <a:lnSpc>
                          <a:spcPct val="115000"/>
                        </a:lnSpc>
                        <a:spcBef>
                          <a:spcPts val="600"/>
                        </a:spcBef>
                        <a:spcAft>
                          <a:spcPts val="600"/>
                        </a:spcAft>
                      </a:pPr>
                      <a:r>
                        <a:rPr lang="en-GB" sz="1100">
                          <a:effectLst/>
                        </a:rPr>
                        <a:t>      of which sterling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89302287"/>
                  </a:ext>
                </a:extLst>
              </a:tr>
              <a:tr h="201531">
                <a:tc gridSpan="2">
                  <a:txBody>
                    <a:bodyPr/>
                    <a:lstStyle/>
                    <a:p>
                      <a:pPr>
                        <a:lnSpc>
                          <a:spcPct val="115000"/>
                        </a:lnSpc>
                        <a:spcBef>
                          <a:spcPts val="600"/>
                        </a:spcBef>
                        <a:spcAft>
                          <a:spcPts val="600"/>
                        </a:spcAft>
                      </a:pPr>
                      <a:r>
                        <a:rPr lang="en-GB" sz="1100">
                          <a:effectLst/>
                        </a:rPr>
                        <a:t>      of which non-sterling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2.4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007772859"/>
                  </a:ext>
                </a:extLst>
              </a:tr>
              <a:tr h="201531">
                <a:tc gridSpan="2">
                  <a:txBody>
                    <a:bodyPr/>
                    <a:lstStyle/>
                    <a:p>
                      <a:pPr>
                        <a:lnSpc>
                          <a:spcPct val="115000"/>
                        </a:lnSpc>
                        <a:spcBef>
                          <a:spcPts val="600"/>
                        </a:spcBef>
                        <a:spcAft>
                          <a:spcPts val="600"/>
                        </a:spcAft>
                      </a:pPr>
                      <a:r>
                        <a:rPr lang="en-GB" sz="1100">
                          <a:effectLst/>
                        </a:rPr>
                        <a:t>   Net fee and commission income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2.6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148926945"/>
                  </a:ext>
                </a:extLst>
              </a:tr>
              <a:tr h="201531">
                <a:tc gridSpan="2">
                  <a:txBody>
                    <a:bodyPr/>
                    <a:lstStyle/>
                    <a:p>
                      <a:pPr>
                        <a:lnSpc>
                          <a:spcPct val="115000"/>
                        </a:lnSpc>
                        <a:spcBef>
                          <a:spcPts val="600"/>
                        </a:spcBef>
                        <a:spcAft>
                          <a:spcPts val="600"/>
                        </a:spcAft>
                      </a:pPr>
                      <a:r>
                        <a:rPr lang="en-GB" sz="1100">
                          <a:effectLst/>
                        </a:rPr>
                        <a:t>   Trading operations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9249835"/>
                  </a:ext>
                </a:extLst>
              </a:tr>
              <a:tr h="201531">
                <a:tc gridSpan="2">
                  <a:txBody>
                    <a:bodyPr/>
                    <a:lstStyle/>
                    <a:p>
                      <a:pPr>
                        <a:lnSpc>
                          <a:spcPct val="115000"/>
                        </a:lnSpc>
                        <a:spcBef>
                          <a:spcPts val="600"/>
                        </a:spcBef>
                        <a:spcAft>
                          <a:spcPts val="600"/>
                        </a:spcAft>
                      </a:pPr>
                      <a:r>
                        <a:rPr lang="en-GB" sz="1100">
                          <a:effectLst/>
                        </a:rPr>
                        <a:t>Discretionary distributions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630810527"/>
                  </a:ext>
                </a:extLst>
              </a:tr>
              <a:tr h="201531">
                <a:tc gridSpan="2">
                  <a:txBody>
                    <a:bodyPr/>
                    <a:lstStyle/>
                    <a:p>
                      <a:pPr>
                        <a:lnSpc>
                          <a:spcPct val="115000"/>
                        </a:lnSpc>
                        <a:spcBef>
                          <a:spcPts val="600"/>
                        </a:spcBef>
                        <a:spcAft>
                          <a:spcPts val="600"/>
                        </a:spcAft>
                      </a:pPr>
                      <a:r>
                        <a:rPr lang="en-GB" sz="1100">
                          <a:effectLst/>
                        </a:rPr>
                        <a:t>      of which dividends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81346473"/>
                  </a:ext>
                </a:extLst>
              </a:tr>
              <a:tr h="201531">
                <a:tc gridSpan="2">
                  <a:txBody>
                    <a:bodyPr/>
                    <a:lstStyle/>
                    <a:p>
                      <a:pPr>
                        <a:lnSpc>
                          <a:spcPct val="115000"/>
                        </a:lnSpc>
                        <a:spcBef>
                          <a:spcPts val="600"/>
                        </a:spcBef>
                        <a:spcAft>
                          <a:spcPts val="600"/>
                        </a:spcAft>
                      </a:pPr>
                      <a:r>
                        <a:rPr lang="en-GB" sz="1100">
                          <a:effectLst/>
                        </a:rPr>
                        <a:t>      of which variable remuneration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97030380"/>
                  </a:ext>
                </a:extLst>
              </a:tr>
              <a:tr h="201531">
                <a:tc gridSpan="2">
                  <a:txBody>
                    <a:bodyPr/>
                    <a:lstStyle/>
                    <a:p>
                      <a:pPr>
                        <a:lnSpc>
                          <a:spcPct val="115000"/>
                        </a:lnSpc>
                        <a:spcBef>
                          <a:spcPts val="600"/>
                        </a:spcBef>
                        <a:spcAft>
                          <a:spcPts val="600"/>
                        </a:spcAft>
                      </a:pPr>
                      <a:r>
                        <a:rPr lang="en-GB" sz="1100">
                          <a:effectLst/>
                        </a:rPr>
                        <a:t>      of which AT1 coupons and other distributions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220112691"/>
                  </a:ext>
                </a:extLst>
              </a:tr>
              <a:tr h="201531">
                <a:tc gridSpan="2">
                  <a:txBody>
                    <a:bodyPr/>
                    <a:lstStyle/>
                    <a:p>
                      <a:pPr>
                        <a:lnSpc>
                          <a:spcPct val="115000"/>
                        </a:lnSpc>
                        <a:spcBef>
                          <a:spcPts val="600"/>
                        </a:spcBef>
                        <a:spcAft>
                          <a:spcPts val="600"/>
                        </a:spcAft>
                      </a:pPr>
                      <a:r>
                        <a:rPr lang="en-GB" sz="1100">
                          <a:effectLst/>
                        </a:rPr>
                        <a:t>   Expenses and taxes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27461198"/>
                  </a:ext>
                </a:extLst>
              </a:tr>
              <a:tr h="201531">
                <a:tc gridSpan="2">
                  <a:txBody>
                    <a:bodyPr/>
                    <a:lstStyle/>
                    <a:p>
                      <a:pPr>
                        <a:lnSpc>
                          <a:spcPct val="115000"/>
                        </a:lnSpc>
                        <a:spcBef>
                          <a:spcPts val="600"/>
                        </a:spcBef>
                        <a:spcAft>
                          <a:spcPts val="600"/>
                        </a:spcAft>
                      </a:pPr>
                      <a:r>
                        <a:rPr lang="en-GB" sz="1100">
                          <a:effectLst/>
                        </a:rPr>
                        <a:t>   Other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838538450"/>
                  </a:ext>
                </a:extLst>
              </a:tr>
              <a:tr h="201531">
                <a:tc gridSpan="2">
                  <a:txBody>
                    <a:bodyPr/>
                    <a:lstStyle/>
                    <a:p>
                      <a:pPr>
                        <a:lnSpc>
                          <a:spcPct val="115000"/>
                        </a:lnSpc>
                        <a:spcBef>
                          <a:spcPts val="600"/>
                        </a:spcBef>
                        <a:spcAft>
                          <a:spcPts val="600"/>
                        </a:spcAft>
                      </a:pPr>
                      <a:r>
                        <a:rPr lang="en-GB" sz="1100">
                          <a:effectLst/>
                        </a:rPr>
                        <a:t>Stress low point (before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9.3%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14683410"/>
                  </a:ext>
                </a:extLst>
              </a:tr>
              <a:tr h="201531">
                <a:tc gridSpan="2">
                  <a:txBody>
                    <a:bodyPr/>
                    <a:lstStyle/>
                    <a:p>
                      <a:pPr>
                        <a:lnSpc>
                          <a:spcPct val="115000"/>
                        </a:lnSpc>
                        <a:spcBef>
                          <a:spcPts val="600"/>
                        </a:spcBef>
                        <a:spcAft>
                          <a:spcPts val="600"/>
                        </a:spcAft>
                      </a:pPr>
                      <a:r>
                        <a:rPr lang="en-GB" sz="1100">
                          <a:effectLst/>
                        </a:rPr>
                        <a:t>Impact of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9059823"/>
                  </a:ext>
                </a:extLst>
              </a:tr>
              <a:tr h="201531">
                <a:tc gridSpan="2">
                  <a:txBody>
                    <a:bodyPr/>
                    <a:lstStyle/>
                    <a:p>
                      <a:pPr>
                        <a:lnSpc>
                          <a:spcPct val="115000"/>
                        </a:lnSpc>
                        <a:spcBef>
                          <a:spcPts val="600"/>
                        </a:spcBef>
                        <a:spcAft>
                          <a:spcPts val="600"/>
                        </a:spcAft>
                      </a:pPr>
                      <a:r>
                        <a:rPr lang="en-GB" sz="1100">
                          <a:effectLst/>
                        </a:rPr>
                        <a:t>Stress low point (after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GB"/>
                    </a:p>
                  </a:txBody>
                  <a:tcPr/>
                </a:tc>
                <a:tc>
                  <a:txBody>
                    <a:bodyPr/>
                    <a:lstStyle/>
                    <a:p>
                      <a:pPr algn="ctr">
                        <a:lnSpc>
                          <a:spcPct val="115000"/>
                        </a:lnSpc>
                        <a:spcBef>
                          <a:spcPts val="600"/>
                        </a:spcBef>
                        <a:spcAft>
                          <a:spcPts val="600"/>
                        </a:spcAft>
                      </a:pPr>
                      <a:r>
                        <a:rPr lang="en-GB" sz="1100">
                          <a:effectLst/>
                        </a:rPr>
                        <a:t>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dirty="0">
                          <a:effectLst/>
                        </a:rPr>
                        <a:t>9.9%</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978911138"/>
                  </a:ext>
                </a:extLst>
              </a:tr>
            </a:tbl>
          </a:graphicData>
        </a:graphic>
      </p:graphicFrame>
    </p:spTree>
    <p:extLst>
      <p:ext uri="{BB962C8B-B14F-4D97-AF65-F5344CB8AC3E}">
        <p14:creationId xmlns:p14="http://schemas.microsoft.com/office/powerpoint/2010/main" val="4098205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A: While they have picked up in recent years, interbank exposures remain far lower than at the beginning of the financial crisis</a:t>
            </a:r>
          </a:p>
        </p:txBody>
      </p:sp>
      <p:sp>
        <p:nvSpPr>
          <p:cNvPr id="3" name="TextBox 2"/>
          <p:cNvSpPr txBox="1"/>
          <p:nvPr/>
        </p:nvSpPr>
        <p:spPr>
          <a:xfrm>
            <a:off x="381698" y="1370014"/>
            <a:ext cx="4593693" cy="369332"/>
          </a:xfrm>
          <a:prstGeom prst="rect">
            <a:avLst/>
          </a:prstGeom>
          <a:noFill/>
        </p:spPr>
        <p:txBody>
          <a:bodyPr wrap="none" rtlCol="0">
            <a:spAutoFit/>
          </a:bodyPr>
          <a:lstStyle/>
          <a:p>
            <a:r>
              <a:rPr lang="en-GB" dirty="0"/>
              <a:t>Aggregate exposures between major UK banks </a:t>
            </a: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163019" y="2052877"/>
            <a:ext cx="6061494" cy="3025206"/>
          </a:xfrm>
          <a:prstGeom prst="rect">
            <a:avLst/>
          </a:prstGeom>
        </p:spPr>
      </p:pic>
      <p:sp>
        <p:nvSpPr>
          <p:cNvPr id="8" name="TextBox 7"/>
          <p:cNvSpPr txBox="1"/>
          <p:nvPr/>
        </p:nvSpPr>
        <p:spPr>
          <a:xfrm>
            <a:off x="1242204" y="6216769"/>
            <a:ext cx="10110525" cy="369332"/>
          </a:xfrm>
          <a:prstGeom prst="rect">
            <a:avLst/>
          </a:prstGeom>
          <a:noFill/>
        </p:spPr>
        <p:txBody>
          <a:bodyPr wrap="none" rtlCol="0">
            <a:spAutoFit/>
          </a:bodyPr>
          <a:lstStyle/>
          <a:p>
            <a:r>
              <a:rPr lang="en-GB" dirty="0"/>
              <a:t>Sources: Large exposures data, participating banks’ STDF data submissions, Bank analysis and calculations.</a:t>
            </a:r>
          </a:p>
        </p:txBody>
      </p:sp>
    </p:spTree>
    <p:extLst>
      <p:ext uri="{BB962C8B-B14F-4D97-AF65-F5344CB8AC3E}">
        <p14:creationId xmlns:p14="http://schemas.microsoft.com/office/powerpoint/2010/main" val="2722094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1: Banks started the stress test with a strong capital position in aggregate, and even at the low point remain some way above the reference rate</a:t>
            </a:r>
          </a:p>
        </p:txBody>
      </p:sp>
      <p:sp>
        <p:nvSpPr>
          <p:cNvPr id="3" name="TextBox 2"/>
          <p:cNvSpPr txBox="1"/>
          <p:nvPr/>
        </p:nvSpPr>
        <p:spPr>
          <a:xfrm>
            <a:off x="381698" y="1370014"/>
            <a:ext cx="8071953" cy="369332"/>
          </a:xfrm>
          <a:prstGeom prst="rect">
            <a:avLst/>
          </a:prstGeom>
          <a:noFill/>
        </p:spPr>
        <p:txBody>
          <a:bodyPr wrap="none" rtlCol="0">
            <a:spAutoFit/>
          </a:bodyPr>
          <a:lstStyle/>
          <a:p>
            <a:r>
              <a:rPr lang="en-GB" dirty="0"/>
              <a:t>Aggregate CET1 capital ratio of major UK banks and impact of the 2021 SST scenario</a:t>
            </a:r>
            <a:r>
              <a:rPr lang="en-GB" baseline="30000" dirty="0"/>
              <a:t> </a:t>
            </a:r>
            <a:endParaRPr lang="en-GB"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2576422" y="1960861"/>
            <a:ext cx="6291532" cy="3370263"/>
          </a:xfrm>
          <a:prstGeom prst="rect">
            <a:avLst/>
          </a:prstGeom>
        </p:spPr>
      </p:pic>
      <p:sp>
        <p:nvSpPr>
          <p:cNvPr id="8" name="TextBox 7"/>
          <p:cNvSpPr txBox="1"/>
          <p:nvPr/>
        </p:nvSpPr>
        <p:spPr>
          <a:xfrm>
            <a:off x="1211886" y="6064525"/>
            <a:ext cx="10447412" cy="646331"/>
          </a:xfrm>
          <a:prstGeom prst="rect">
            <a:avLst/>
          </a:prstGeom>
          <a:noFill/>
        </p:spPr>
        <p:txBody>
          <a:bodyPr wrap="none" rtlCol="0">
            <a:spAutoFit/>
          </a:bodyPr>
          <a:lstStyle/>
          <a:p>
            <a:r>
              <a:rPr lang="en-GB" dirty="0"/>
              <a:t>Sources: Participating banks’ Stress Testing Data Framework (STDF) data submissions, PRA regulatory returns, </a:t>
            </a:r>
          </a:p>
          <a:p>
            <a:pPr algn="ctr"/>
            <a:r>
              <a:rPr lang="en-GB" dirty="0"/>
              <a:t>published accounts, Bank analysis and calculations.</a:t>
            </a:r>
          </a:p>
        </p:txBody>
      </p:sp>
    </p:spTree>
    <p:extLst>
      <p:ext uri="{BB962C8B-B14F-4D97-AF65-F5344CB8AC3E}">
        <p14:creationId xmlns:p14="http://schemas.microsoft.com/office/powerpoint/2010/main" val="1080319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2: The impact of the SST is broadly consistent with last year’s RST and the 2019 ACS, but the capital low point is higher</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370014"/>
            <a:ext cx="3387722" cy="369332"/>
          </a:xfrm>
          <a:prstGeom prst="rect">
            <a:avLst/>
          </a:prstGeom>
          <a:noFill/>
        </p:spPr>
        <p:txBody>
          <a:bodyPr wrap="none" rtlCol="0">
            <a:spAutoFit/>
          </a:bodyPr>
          <a:lstStyle/>
          <a:p>
            <a:r>
              <a:rPr lang="en-GB" dirty="0"/>
              <a:t>Impact of recent Bank stress tests </a:t>
            </a: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1771291" y="2168107"/>
            <a:ext cx="7246188" cy="3255034"/>
          </a:xfrm>
          <a:prstGeom prst="rect">
            <a:avLst/>
          </a:prstGeom>
        </p:spPr>
      </p:pic>
      <p:sp>
        <p:nvSpPr>
          <p:cNvPr id="8" name="TextBox 7"/>
          <p:cNvSpPr txBox="1"/>
          <p:nvPr/>
        </p:nvSpPr>
        <p:spPr>
          <a:xfrm>
            <a:off x="1265208" y="6297282"/>
            <a:ext cx="9932078" cy="369332"/>
          </a:xfrm>
          <a:prstGeom prst="rect">
            <a:avLst/>
          </a:prstGeom>
          <a:noFill/>
        </p:spPr>
        <p:txBody>
          <a:bodyPr wrap="none" rtlCol="0">
            <a:spAutoFit/>
          </a:bodyPr>
          <a:lstStyle/>
          <a:p>
            <a:r>
              <a:rPr lang="en-GB" dirty="0"/>
              <a:t>Sources: Participating banks’ STDF data submissions, published accounts, Bank analysis and calculations.</a:t>
            </a:r>
          </a:p>
        </p:txBody>
      </p:sp>
    </p:spTree>
    <p:extLst>
      <p:ext uri="{BB962C8B-B14F-4D97-AF65-F5344CB8AC3E}">
        <p14:creationId xmlns:p14="http://schemas.microsoft.com/office/powerpoint/2010/main" val="898619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3: The 2021 SST is a very severe path for the economy, and more so in some respects than the 2019 ACS</a:t>
            </a:r>
          </a:p>
        </p:txBody>
      </p:sp>
      <p:sp>
        <p:nvSpPr>
          <p:cNvPr id="3" name="TextBox 2"/>
          <p:cNvSpPr txBox="1"/>
          <p:nvPr/>
        </p:nvSpPr>
        <p:spPr>
          <a:xfrm>
            <a:off x="381698" y="1370014"/>
            <a:ext cx="9021059" cy="369332"/>
          </a:xfrm>
          <a:prstGeom prst="rect">
            <a:avLst/>
          </a:prstGeom>
          <a:noFill/>
        </p:spPr>
        <p:txBody>
          <a:bodyPr wrap="none" rtlCol="0">
            <a:spAutoFit/>
          </a:bodyPr>
          <a:lstStyle/>
          <a:p>
            <a:r>
              <a:rPr lang="en-GB" dirty="0"/>
              <a:t>Peak-to-trough changes in key variables (and peak in unemployment): 2019 ACS and 2021 SST </a:t>
            </a: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2827145" y="2007157"/>
            <a:ext cx="6575611" cy="3438986"/>
          </a:xfrm>
          <a:prstGeom prst="rect">
            <a:avLst/>
          </a:prstGeom>
        </p:spPr>
      </p:pic>
      <p:sp>
        <p:nvSpPr>
          <p:cNvPr id="10" name="TextBox 9"/>
          <p:cNvSpPr txBox="1"/>
          <p:nvPr/>
        </p:nvSpPr>
        <p:spPr>
          <a:xfrm>
            <a:off x="3784121" y="6320286"/>
            <a:ext cx="4675254" cy="369332"/>
          </a:xfrm>
          <a:prstGeom prst="rect">
            <a:avLst/>
          </a:prstGeom>
          <a:noFill/>
        </p:spPr>
        <p:txBody>
          <a:bodyPr wrap="none" rtlCol="0">
            <a:spAutoFit/>
          </a:bodyPr>
          <a:lstStyle/>
          <a:p>
            <a:r>
              <a:rPr lang="en-GB" dirty="0"/>
              <a:t>Sources: Bank of England and Bank calculations.</a:t>
            </a:r>
          </a:p>
        </p:txBody>
      </p:sp>
    </p:spTree>
    <p:extLst>
      <p:ext uri="{BB962C8B-B14F-4D97-AF65-F5344CB8AC3E}">
        <p14:creationId xmlns:p14="http://schemas.microsoft.com/office/powerpoint/2010/main" val="3391909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Chart 4: All banks remain above their CET1 capital ratio reference rates in the SST</a:t>
            </a:r>
          </a:p>
        </p:txBody>
      </p:sp>
      <p:sp>
        <p:nvSpPr>
          <p:cNvPr id="4" name="Text Placeholder 3"/>
          <p:cNvSpPr>
            <a:spLocks noGrp="1"/>
          </p:cNvSpPr>
          <p:nvPr>
            <p:ph type="body" sz="quarter" idx="13"/>
          </p:nvPr>
        </p:nvSpPr>
        <p:spPr>
          <a:xfrm>
            <a:off x="457200" y="1370014"/>
            <a:ext cx="11448691" cy="5202236"/>
          </a:xfrm>
        </p:spPr>
        <p:txBody>
          <a:bodyPr/>
          <a:lstStyle/>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a:p>
            <a:pPr marL="288000" lvl="1" indent="0" fontAlgn="ctr">
              <a:buNone/>
            </a:pPr>
            <a:endParaRPr lang="en-GB" b="1" i="1" dirty="0"/>
          </a:p>
        </p:txBody>
      </p:sp>
      <p:sp>
        <p:nvSpPr>
          <p:cNvPr id="3" name="TextBox 2"/>
          <p:cNvSpPr txBox="1"/>
          <p:nvPr/>
        </p:nvSpPr>
        <p:spPr>
          <a:xfrm>
            <a:off x="381698" y="1227460"/>
            <a:ext cx="4928593" cy="369332"/>
          </a:xfrm>
          <a:prstGeom prst="rect">
            <a:avLst/>
          </a:prstGeom>
          <a:noFill/>
        </p:spPr>
        <p:txBody>
          <a:bodyPr wrap="none" rtlCol="0">
            <a:spAutoFit/>
          </a:bodyPr>
          <a:lstStyle/>
          <a:p>
            <a:r>
              <a:rPr lang="en-GB" dirty="0"/>
              <a:t>Projected CET1 capital ratios in the stress scenario </a:t>
            </a: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2873152" y="1961149"/>
            <a:ext cx="6374364" cy="3726534"/>
          </a:xfrm>
          <a:prstGeom prst="rect">
            <a:avLst/>
          </a:prstGeom>
        </p:spPr>
      </p:pic>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spTree>
    <p:extLst>
      <p:ext uri="{BB962C8B-B14F-4D97-AF65-F5344CB8AC3E}">
        <p14:creationId xmlns:p14="http://schemas.microsoft.com/office/powerpoint/2010/main" val="1183518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Table A: All banks remain above their CET1 capital and Tier 1 leverage ratio reference rates in the SST</a:t>
            </a:r>
          </a:p>
        </p:txBody>
      </p:sp>
      <p:sp>
        <p:nvSpPr>
          <p:cNvPr id="3" name="TextBox 2"/>
          <p:cNvSpPr txBox="1"/>
          <p:nvPr/>
        </p:nvSpPr>
        <p:spPr>
          <a:xfrm>
            <a:off x="381698" y="1342479"/>
            <a:ext cx="5122941" cy="369332"/>
          </a:xfrm>
          <a:prstGeom prst="rect">
            <a:avLst/>
          </a:prstGeom>
          <a:noFill/>
        </p:spPr>
        <p:txBody>
          <a:bodyPr wrap="none" rtlCol="0">
            <a:spAutoFit/>
          </a:bodyPr>
          <a:lstStyle/>
          <a:p>
            <a:r>
              <a:rPr lang="en-GB" dirty="0"/>
              <a:t>Results of the 2021 SST on a transitional IFRS 9 basis </a:t>
            </a:r>
          </a:p>
        </p:txBody>
      </p:sp>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graphicFrame>
        <p:nvGraphicFramePr>
          <p:cNvPr id="7" name="Table 6"/>
          <p:cNvGraphicFramePr>
            <a:graphicFrameLocks noGrp="1"/>
          </p:cNvGraphicFramePr>
          <p:nvPr>
            <p:extLst>
              <p:ext uri="{D42A27DB-BD31-4B8C-83A1-F6EECF244321}">
                <p14:modId xmlns:p14="http://schemas.microsoft.com/office/powerpoint/2010/main" val="2722094045"/>
              </p:ext>
            </p:extLst>
          </p:nvPr>
        </p:nvGraphicFramePr>
        <p:xfrm>
          <a:off x="2047338" y="1995579"/>
          <a:ext cx="7706263" cy="3526187"/>
        </p:xfrm>
        <a:graphic>
          <a:graphicData uri="http://schemas.openxmlformats.org/drawingml/2006/table">
            <a:tbl>
              <a:tblPr firstRow="1" firstCol="1" bandRow="1">
                <a:tableStyleId>{5C22544A-7EE6-4342-B048-85BDC9FD1C3A}</a:tableStyleId>
              </a:tblPr>
              <a:tblGrid>
                <a:gridCol w="1256405">
                  <a:extLst>
                    <a:ext uri="{9D8B030D-6E8A-4147-A177-3AD203B41FA5}">
                      <a16:colId xmlns:a16="http://schemas.microsoft.com/office/drawing/2014/main" val="543704353"/>
                    </a:ext>
                  </a:extLst>
                </a:gridCol>
                <a:gridCol w="568358">
                  <a:extLst>
                    <a:ext uri="{9D8B030D-6E8A-4147-A177-3AD203B41FA5}">
                      <a16:colId xmlns:a16="http://schemas.microsoft.com/office/drawing/2014/main" val="438958736"/>
                    </a:ext>
                  </a:extLst>
                </a:gridCol>
                <a:gridCol w="948154">
                  <a:extLst>
                    <a:ext uri="{9D8B030D-6E8A-4147-A177-3AD203B41FA5}">
                      <a16:colId xmlns:a16="http://schemas.microsoft.com/office/drawing/2014/main" val="4182362084"/>
                    </a:ext>
                  </a:extLst>
                </a:gridCol>
                <a:gridCol w="948154">
                  <a:extLst>
                    <a:ext uri="{9D8B030D-6E8A-4147-A177-3AD203B41FA5}">
                      <a16:colId xmlns:a16="http://schemas.microsoft.com/office/drawing/2014/main" val="591802506"/>
                    </a:ext>
                  </a:extLst>
                </a:gridCol>
                <a:gridCol w="818435">
                  <a:extLst>
                    <a:ext uri="{9D8B030D-6E8A-4147-A177-3AD203B41FA5}">
                      <a16:colId xmlns:a16="http://schemas.microsoft.com/office/drawing/2014/main" val="463543938"/>
                    </a:ext>
                  </a:extLst>
                </a:gridCol>
                <a:gridCol w="603128">
                  <a:extLst>
                    <a:ext uri="{9D8B030D-6E8A-4147-A177-3AD203B41FA5}">
                      <a16:colId xmlns:a16="http://schemas.microsoft.com/office/drawing/2014/main" val="3638538492"/>
                    </a:ext>
                  </a:extLst>
                </a:gridCol>
                <a:gridCol w="853205">
                  <a:extLst>
                    <a:ext uri="{9D8B030D-6E8A-4147-A177-3AD203B41FA5}">
                      <a16:colId xmlns:a16="http://schemas.microsoft.com/office/drawing/2014/main" val="2303638946"/>
                    </a:ext>
                  </a:extLst>
                </a:gridCol>
                <a:gridCol w="855212">
                  <a:extLst>
                    <a:ext uri="{9D8B030D-6E8A-4147-A177-3AD203B41FA5}">
                      <a16:colId xmlns:a16="http://schemas.microsoft.com/office/drawing/2014/main" val="2203640823"/>
                    </a:ext>
                  </a:extLst>
                </a:gridCol>
                <a:gridCol w="855212">
                  <a:extLst>
                    <a:ext uri="{9D8B030D-6E8A-4147-A177-3AD203B41FA5}">
                      <a16:colId xmlns:a16="http://schemas.microsoft.com/office/drawing/2014/main" val="1248150690"/>
                    </a:ext>
                  </a:extLst>
                </a:gridCol>
              </a:tblGrid>
              <a:tr h="198470">
                <a:tc rowSpan="2">
                  <a:txBody>
                    <a:bodyPr/>
                    <a:lstStyle/>
                    <a:p>
                      <a:pPr>
                        <a:lnSpc>
                          <a:spcPct val="115000"/>
                        </a:lnSpc>
                        <a:spcBef>
                          <a:spcPts val="600"/>
                        </a:spcBef>
                        <a:spcAft>
                          <a:spcPts val="600"/>
                        </a:spcAft>
                      </a:pPr>
                      <a:r>
                        <a:rPr lang="en-GB" sz="1100" dirty="0">
                          <a:effectLst/>
                        </a:rPr>
                        <a:t>Per cent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4">
                  <a:txBody>
                    <a:bodyPr/>
                    <a:lstStyle/>
                    <a:p>
                      <a:pPr algn="ctr">
                        <a:lnSpc>
                          <a:spcPct val="115000"/>
                        </a:lnSpc>
                        <a:spcBef>
                          <a:spcPts val="600"/>
                        </a:spcBef>
                        <a:spcAft>
                          <a:spcPts val="600"/>
                        </a:spcAft>
                      </a:pPr>
                      <a:r>
                        <a:rPr lang="en-GB" sz="1100">
                          <a:effectLst/>
                        </a:rPr>
                        <a:t>CET1 capital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115000"/>
                        </a:lnSpc>
                        <a:spcBef>
                          <a:spcPts val="600"/>
                        </a:spcBef>
                        <a:spcAft>
                          <a:spcPts val="600"/>
                        </a:spcAft>
                      </a:pPr>
                      <a:r>
                        <a:rPr lang="en-GB" sz="1100">
                          <a:effectLst/>
                        </a:rPr>
                        <a:t>Tier 1 leverage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46536914"/>
                  </a:ext>
                </a:extLst>
              </a:tr>
              <a:tr h="1034942">
                <a:tc vMerge="1">
                  <a:txBody>
                    <a:bodyPr/>
                    <a:lstStyle/>
                    <a:p>
                      <a:endParaRPr lang="en-GB"/>
                    </a:p>
                  </a:txBody>
                  <a:tcPr/>
                </a:tc>
                <a:tc>
                  <a:txBody>
                    <a:bodyPr/>
                    <a:lstStyle/>
                    <a:p>
                      <a:pPr algn="ctr">
                        <a:lnSpc>
                          <a:spcPct val="115000"/>
                        </a:lnSpc>
                        <a:spcBef>
                          <a:spcPts val="600"/>
                        </a:spcBef>
                        <a:spcAft>
                          <a:spcPts val="600"/>
                        </a:spcAft>
                      </a:pPr>
                      <a:r>
                        <a:rPr lang="en-GB" sz="1100">
                          <a:effectLst/>
                        </a:rPr>
                        <a:t>Dec. 2020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Low point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Change (excluding effect of software assets)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Reference rate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Dec. 2020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Low point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dirty="0">
                          <a:effectLst/>
                        </a:rPr>
                        <a:t>Change (excluding effect of software assets)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Reference rate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25176944"/>
                  </a:ext>
                </a:extLst>
              </a:tr>
              <a:tr h="211790">
                <a:tc>
                  <a:txBody>
                    <a:bodyPr/>
                    <a:lstStyle/>
                    <a:p>
                      <a:pPr>
                        <a:lnSpc>
                          <a:spcPct val="115000"/>
                        </a:lnSpc>
                        <a:spcBef>
                          <a:spcPts val="600"/>
                        </a:spcBef>
                        <a:spcAft>
                          <a:spcPts val="600"/>
                        </a:spcAft>
                      </a:pPr>
                      <a:r>
                        <a:rPr lang="en-GB" sz="1100">
                          <a:effectLst/>
                        </a:rPr>
                        <a:t>Barclays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9.4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350393755"/>
                  </a:ext>
                </a:extLst>
              </a:tr>
              <a:tr h="222137">
                <a:tc>
                  <a:txBody>
                    <a:bodyPr/>
                    <a:lstStyle/>
                    <a:p>
                      <a:pPr>
                        <a:lnSpc>
                          <a:spcPct val="115000"/>
                        </a:lnSpc>
                        <a:spcBef>
                          <a:spcPts val="600"/>
                        </a:spcBef>
                        <a:spcAft>
                          <a:spcPts val="600"/>
                        </a:spcAft>
                      </a:pPr>
                      <a:r>
                        <a:rPr lang="en-GB" sz="1100">
                          <a:effectLst/>
                        </a:rPr>
                        <a:t>HSBC</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887038922"/>
                  </a:ext>
                </a:extLst>
              </a:tr>
              <a:tr h="406609">
                <a:tc>
                  <a:txBody>
                    <a:bodyPr/>
                    <a:lstStyle/>
                    <a:p>
                      <a:pPr>
                        <a:lnSpc>
                          <a:spcPct val="115000"/>
                        </a:lnSpc>
                        <a:spcBef>
                          <a:spcPts val="600"/>
                        </a:spcBef>
                        <a:spcAft>
                          <a:spcPts val="600"/>
                        </a:spcAft>
                      </a:pPr>
                      <a:r>
                        <a:rPr lang="en-GB" sz="1100">
                          <a:effectLst/>
                        </a:rPr>
                        <a:t>Lloyds Banking Group</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951099674"/>
                  </a:ext>
                </a:extLst>
              </a:tr>
              <a:tr h="211790">
                <a:tc>
                  <a:txBody>
                    <a:bodyPr/>
                    <a:lstStyle/>
                    <a:p>
                      <a:pPr>
                        <a:lnSpc>
                          <a:spcPct val="115000"/>
                        </a:lnSpc>
                        <a:spcBef>
                          <a:spcPts val="600"/>
                        </a:spcBef>
                        <a:spcAft>
                          <a:spcPts val="600"/>
                        </a:spcAft>
                      </a:pPr>
                      <a:r>
                        <a:rPr lang="en-GB" sz="1100">
                          <a:effectLst/>
                        </a:rPr>
                        <a:t>Nationwide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36.2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-19.1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74818862"/>
                  </a:ext>
                </a:extLst>
              </a:tr>
              <a:tr h="211790">
                <a:tc>
                  <a:txBody>
                    <a:bodyPr/>
                    <a:lstStyle/>
                    <a:p>
                      <a:pPr>
                        <a:lnSpc>
                          <a:spcPct val="115000"/>
                        </a:lnSpc>
                        <a:spcBef>
                          <a:spcPts val="600"/>
                        </a:spcBef>
                        <a:spcAft>
                          <a:spcPts val="600"/>
                        </a:spcAft>
                      </a:pPr>
                      <a:r>
                        <a:rPr lang="en-GB" sz="1100">
                          <a:effectLst/>
                        </a:rPr>
                        <a:t>NatWest Group</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18.5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918243156"/>
                  </a:ext>
                </a:extLst>
              </a:tr>
              <a:tr h="198470">
                <a:tc>
                  <a:txBody>
                    <a:bodyPr/>
                    <a:lstStyle/>
                    <a:p>
                      <a:pPr>
                        <a:lnSpc>
                          <a:spcPct val="115000"/>
                        </a:lnSpc>
                        <a:spcBef>
                          <a:spcPts val="600"/>
                        </a:spcBef>
                        <a:spcAft>
                          <a:spcPts val="600"/>
                        </a:spcAft>
                      </a:pPr>
                      <a:r>
                        <a:rPr lang="en-GB" sz="1100">
                          <a:effectLst/>
                        </a:rPr>
                        <a:t>Santander 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62864610"/>
                  </a:ext>
                </a:extLst>
              </a:tr>
              <a:tr h="406609">
                <a:tc>
                  <a:txBody>
                    <a:bodyPr/>
                    <a:lstStyle/>
                    <a:p>
                      <a:pPr>
                        <a:lnSpc>
                          <a:spcPct val="115000"/>
                        </a:lnSpc>
                        <a:spcBef>
                          <a:spcPts val="600"/>
                        </a:spcBef>
                        <a:spcAft>
                          <a:spcPts val="600"/>
                        </a:spcAft>
                      </a:pPr>
                      <a:r>
                        <a:rPr lang="en-GB" sz="1100">
                          <a:effectLst/>
                        </a:rPr>
                        <a:t>Standard Chartered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266749748"/>
                  </a:ext>
                </a:extLst>
              </a:tr>
              <a:tr h="211790">
                <a:tc>
                  <a:txBody>
                    <a:bodyPr/>
                    <a:lstStyle/>
                    <a:p>
                      <a:pPr>
                        <a:lnSpc>
                          <a:spcPct val="115000"/>
                        </a:lnSpc>
                        <a:spcBef>
                          <a:spcPts val="600"/>
                        </a:spcBef>
                        <a:spcAft>
                          <a:spcPts val="600"/>
                        </a:spcAft>
                      </a:pPr>
                      <a:r>
                        <a:rPr lang="en-GB" sz="1100">
                          <a:effectLst/>
                        </a:rPr>
                        <a:t>Virgin Money 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100480128"/>
                  </a:ext>
                </a:extLst>
              </a:tr>
              <a:tr h="211790">
                <a:tc>
                  <a:txBody>
                    <a:bodyPr/>
                    <a:lstStyle/>
                    <a:p>
                      <a:pPr>
                        <a:lnSpc>
                          <a:spcPct val="115000"/>
                        </a:lnSpc>
                        <a:spcBef>
                          <a:spcPts val="600"/>
                        </a:spcBef>
                        <a:spcAft>
                          <a:spcPts val="600"/>
                        </a:spcAft>
                      </a:pPr>
                      <a:r>
                        <a:rPr lang="en-GB" sz="1100">
                          <a:effectLst/>
                        </a:rPr>
                        <a:t>Aggregate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dirty="0">
                          <a:effectLst/>
                        </a:rPr>
                        <a:t>3.7</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41912204"/>
                  </a:ext>
                </a:extLst>
              </a:tr>
            </a:tbl>
          </a:graphicData>
        </a:graphic>
      </p:graphicFrame>
    </p:spTree>
    <p:extLst>
      <p:ext uri="{BB962C8B-B14F-4D97-AF65-F5344CB8AC3E}">
        <p14:creationId xmlns:p14="http://schemas.microsoft.com/office/powerpoint/2010/main" val="580130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Table 1: While banks are not assessed on a non-transitional basis, even on this basis all banks remain above their CET1 capital and Tier 1 leverage ratio reference rates</a:t>
            </a:r>
          </a:p>
        </p:txBody>
      </p:sp>
      <p:sp>
        <p:nvSpPr>
          <p:cNvPr id="3" name="TextBox 2"/>
          <p:cNvSpPr txBox="1"/>
          <p:nvPr/>
        </p:nvSpPr>
        <p:spPr>
          <a:xfrm>
            <a:off x="381698" y="1342479"/>
            <a:ext cx="5558958" cy="369332"/>
          </a:xfrm>
          <a:prstGeom prst="rect">
            <a:avLst/>
          </a:prstGeom>
          <a:noFill/>
        </p:spPr>
        <p:txBody>
          <a:bodyPr wrap="none" rtlCol="0">
            <a:spAutoFit/>
          </a:bodyPr>
          <a:lstStyle/>
          <a:p>
            <a:r>
              <a:rPr lang="en-GB" dirty="0"/>
              <a:t>Results of the 2021 SST on a non-transitional IFRS 9 basis </a:t>
            </a:r>
          </a:p>
        </p:txBody>
      </p:sp>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graphicFrame>
        <p:nvGraphicFramePr>
          <p:cNvPr id="4" name="Table 3"/>
          <p:cNvGraphicFramePr>
            <a:graphicFrameLocks noGrp="1"/>
          </p:cNvGraphicFramePr>
          <p:nvPr>
            <p:extLst>
              <p:ext uri="{D42A27DB-BD31-4B8C-83A1-F6EECF244321}">
                <p14:modId xmlns:p14="http://schemas.microsoft.com/office/powerpoint/2010/main" val="1776143100"/>
              </p:ext>
            </p:extLst>
          </p:nvPr>
        </p:nvGraphicFramePr>
        <p:xfrm>
          <a:off x="2029651" y="2031338"/>
          <a:ext cx="7775402" cy="3541326"/>
        </p:xfrm>
        <a:graphic>
          <a:graphicData uri="http://schemas.openxmlformats.org/drawingml/2006/table">
            <a:tbl>
              <a:tblPr firstRow="1" firstCol="1" bandRow="1">
                <a:tableStyleId>{5C22544A-7EE6-4342-B048-85BDC9FD1C3A}</a:tableStyleId>
              </a:tblPr>
              <a:tblGrid>
                <a:gridCol w="1267677">
                  <a:extLst>
                    <a:ext uri="{9D8B030D-6E8A-4147-A177-3AD203B41FA5}">
                      <a16:colId xmlns:a16="http://schemas.microsoft.com/office/drawing/2014/main" val="1289085137"/>
                    </a:ext>
                  </a:extLst>
                </a:gridCol>
                <a:gridCol w="573457">
                  <a:extLst>
                    <a:ext uri="{9D8B030D-6E8A-4147-A177-3AD203B41FA5}">
                      <a16:colId xmlns:a16="http://schemas.microsoft.com/office/drawing/2014/main" val="1817318151"/>
                    </a:ext>
                  </a:extLst>
                </a:gridCol>
                <a:gridCol w="956661">
                  <a:extLst>
                    <a:ext uri="{9D8B030D-6E8A-4147-A177-3AD203B41FA5}">
                      <a16:colId xmlns:a16="http://schemas.microsoft.com/office/drawing/2014/main" val="551229196"/>
                    </a:ext>
                  </a:extLst>
                </a:gridCol>
                <a:gridCol w="956661">
                  <a:extLst>
                    <a:ext uri="{9D8B030D-6E8A-4147-A177-3AD203B41FA5}">
                      <a16:colId xmlns:a16="http://schemas.microsoft.com/office/drawing/2014/main" val="2701170282"/>
                    </a:ext>
                  </a:extLst>
                </a:gridCol>
                <a:gridCol w="825778">
                  <a:extLst>
                    <a:ext uri="{9D8B030D-6E8A-4147-A177-3AD203B41FA5}">
                      <a16:colId xmlns:a16="http://schemas.microsoft.com/office/drawing/2014/main" val="929313629"/>
                    </a:ext>
                  </a:extLst>
                </a:gridCol>
                <a:gridCol w="608538">
                  <a:extLst>
                    <a:ext uri="{9D8B030D-6E8A-4147-A177-3AD203B41FA5}">
                      <a16:colId xmlns:a16="http://schemas.microsoft.com/office/drawing/2014/main" val="293394879"/>
                    </a:ext>
                  </a:extLst>
                </a:gridCol>
                <a:gridCol w="860860">
                  <a:extLst>
                    <a:ext uri="{9D8B030D-6E8A-4147-A177-3AD203B41FA5}">
                      <a16:colId xmlns:a16="http://schemas.microsoft.com/office/drawing/2014/main" val="1322883303"/>
                    </a:ext>
                  </a:extLst>
                </a:gridCol>
                <a:gridCol w="862885">
                  <a:extLst>
                    <a:ext uri="{9D8B030D-6E8A-4147-A177-3AD203B41FA5}">
                      <a16:colId xmlns:a16="http://schemas.microsoft.com/office/drawing/2014/main" val="3996313377"/>
                    </a:ext>
                  </a:extLst>
                </a:gridCol>
                <a:gridCol w="862885">
                  <a:extLst>
                    <a:ext uri="{9D8B030D-6E8A-4147-A177-3AD203B41FA5}">
                      <a16:colId xmlns:a16="http://schemas.microsoft.com/office/drawing/2014/main" val="4221213126"/>
                    </a:ext>
                  </a:extLst>
                </a:gridCol>
              </a:tblGrid>
              <a:tr h="205048">
                <a:tc rowSpan="2">
                  <a:txBody>
                    <a:bodyPr/>
                    <a:lstStyle/>
                    <a:p>
                      <a:pPr>
                        <a:lnSpc>
                          <a:spcPct val="115000"/>
                        </a:lnSpc>
                        <a:spcBef>
                          <a:spcPts val="600"/>
                        </a:spcBef>
                        <a:spcAft>
                          <a:spcPts val="600"/>
                        </a:spcAft>
                      </a:pPr>
                      <a:r>
                        <a:rPr lang="en-GB" sz="1100" dirty="0">
                          <a:effectLst/>
                        </a:rPr>
                        <a:t>Per cent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4">
                  <a:txBody>
                    <a:bodyPr/>
                    <a:lstStyle/>
                    <a:p>
                      <a:pPr algn="ctr">
                        <a:lnSpc>
                          <a:spcPct val="115000"/>
                        </a:lnSpc>
                        <a:spcBef>
                          <a:spcPts val="600"/>
                        </a:spcBef>
                        <a:spcAft>
                          <a:spcPts val="600"/>
                        </a:spcAft>
                      </a:pPr>
                      <a:r>
                        <a:rPr lang="en-GB" sz="1100">
                          <a:effectLst/>
                        </a:rPr>
                        <a:t>CET1 capital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115000"/>
                        </a:lnSpc>
                        <a:spcBef>
                          <a:spcPts val="600"/>
                        </a:spcBef>
                        <a:spcAft>
                          <a:spcPts val="600"/>
                        </a:spcAft>
                      </a:pPr>
                      <a:r>
                        <a:rPr lang="en-GB" sz="1100">
                          <a:effectLst/>
                        </a:rPr>
                        <a:t>Tier 1 leverage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34555217"/>
                  </a:ext>
                </a:extLst>
              </a:tr>
              <a:tr h="1032711">
                <a:tc vMerge="1">
                  <a:txBody>
                    <a:bodyPr/>
                    <a:lstStyle/>
                    <a:p>
                      <a:endParaRPr lang="en-GB"/>
                    </a:p>
                  </a:txBody>
                  <a:tcPr/>
                </a:tc>
                <a:tc>
                  <a:txBody>
                    <a:bodyPr/>
                    <a:lstStyle/>
                    <a:p>
                      <a:pPr algn="ctr">
                        <a:lnSpc>
                          <a:spcPct val="115000"/>
                        </a:lnSpc>
                        <a:spcBef>
                          <a:spcPts val="600"/>
                        </a:spcBef>
                        <a:spcAft>
                          <a:spcPts val="600"/>
                        </a:spcAft>
                      </a:pPr>
                      <a:r>
                        <a:rPr lang="en-GB" sz="1100">
                          <a:effectLst/>
                        </a:rPr>
                        <a:t>Dec. 2020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Low point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Change (excluding effect of software assets)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Reference rate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Dec. 2020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Low point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Change (excluding effect of software assets)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Reference rate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2002008"/>
                  </a:ext>
                </a:extLst>
              </a:tr>
              <a:tr h="211334">
                <a:tc>
                  <a:txBody>
                    <a:bodyPr/>
                    <a:lstStyle/>
                    <a:p>
                      <a:pPr>
                        <a:lnSpc>
                          <a:spcPct val="115000"/>
                        </a:lnSpc>
                        <a:spcBef>
                          <a:spcPts val="600"/>
                        </a:spcBef>
                        <a:spcAft>
                          <a:spcPts val="600"/>
                        </a:spcAft>
                      </a:pPr>
                      <a:r>
                        <a:rPr lang="en-GB" sz="1100">
                          <a:effectLst/>
                        </a:rPr>
                        <a:t>Barclays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14.3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094793589"/>
                  </a:ext>
                </a:extLst>
              </a:tr>
              <a:tr h="221659">
                <a:tc>
                  <a:txBody>
                    <a:bodyPr/>
                    <a:lstStyle/>
                    <a:p>
                      <a:pPr>
                        <a:lnSpc>
                          <a:spcPct val="115000"/>
                        </a:lnSpc>
                        <a:spcBef>
                          <a:spcPts val="600"/>
                        </a:spcBef>
                        <a:spcAft>
                          <a:spcPts val="600"/>
                        </a:spcAft>
                      </a:pPr>
                      <a:r>
                        <a:rPr lang="en-GB" sz="1100">
                          <a:effectLst/>
                        </a:rPr>
                        <a:t>HSBC</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9.8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865133382"/>
                  </a:ext>
                </a:extLst>
              </a:tr>
              <a:tr h="410095">
                <a:tc>
                  <a:txBody>
                    <a:bodyPr/>
                    <a:lstStyle/>
                    <a:p>
                      <a:pPr>
                        <a:lnSpc>
                          <a:spcPct val="115000"/>
                        </a:lnSpc>
                        <a:spcBef>
                          <a:spcPts val="600"/>
                        </a:spcBef>
                        <a:spcAft>
                          <a:spcPts val="600"/>
                        </a:spcAft>
                      </a:pPr>
                      <a:r>
                        <a:rPr lang="en-GB" sz="1100">
                          <a:effectLst/>
                        </a:rPr>
                        <a:t>Lloyds Banking Group</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03277055"/>
                  </a:ext>
                </a:extLst>
              </a:tr>
              <a:tr h="211334">
                <a:tc>
                  <a:txBody>
                    <a:bodyPr/>
                    <a:lstStyle/>
                    <a:p>
                      <a:pPr>
                        <a:lnSpc>
                          <a:spcPct val="115000"/>
                        </a:lnSpc>
                        <a:spcBef>
                          <a:spcPts val="600"/>
                        </a:spcBef>
                        <a:spcAft>
                          <a:spcPts val="600"/>
                        </a:spcAft>
                      </a:pPr>
                      <a:r>
                        <a:rPr lang="en-GB" sz="1100">
                          <a:effectLst/>
                        </a:rPr>
                        <a:t>Nationwide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35.6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16.9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-18.6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43416064"/>
                  </a:ext>
                </a:extLst>
              </a:tr>
              <a:tr h="211334">
                <a:tc>
                  <a:txBody>
                    <a:bodyPr/>
                    <a:lstStyle/>
                    <a:p>
                      <a:pPr>
                        <a:lnSpc>
                          <a:spcPct val="115000"/>
                        </a:lnSpc>
                        <a:spcBef>
                          <a:spcPts val="600"/>
                        </a:spcBef>
                        <a:spcAft>
                          <a:spcPts val="600"/>
                        </a:spcAft>
                      </a:pPr>
                      <a:r>
                        <a:rPr lang="en-GB" sz="1100">
                          <a:effectLst/>
                        </a:rPr>
                        <a:t>NatWest Group</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17.5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248461689"/>
                  </a:ext>
                </a:extLst>
              </a:tr>
              <a:tr h="205048">
                <a:tc>
                  <a:txBody>
                    <a:bodyPr/>
                    <a:lstStyle/>
                    <a:p>
                      <a:pPr>
                        <a:lnSpc>
                          <a:spcPct val="115000"/>
                        </a:lnSpc>
                        <a:spcBef>
                          <a:spcPts val="600"/>
                        </a:spcBef>
                        <a:spcAft>
                          <a:spcPts val="600"/>
                        </a:spcAft>
                      </a:pPr>
                      <a:r>
                        <a:rPr lang="en-GB" sz="1100">
                          <a:effectLst/>
                        </a:rPr>
                        <a:t>Santander 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22585124"/>
                  </a:ext>
                </a:extLst>
              </a:tr>
              <a:tr h="410095">
                <a:tc>
                  <a:txBody>
                    <a:bodyPr/>
                    <a:lstStyle/>
                    <a:p>
                      <a:pPr>
                        <a:lnSpc>
                          <a:spcPct val="115000"/>
                        </a:lnSpc>
                        <a:spcBef>
                          <a:spcPts val="600"/>
                        </a:spcBef>
                        <a:spcAft>
                          <a:spcPts val="600"/>
                        </a:spcAft>
                      </a:pPr>
                      <a:r>
                        <a:rPr lang="en-GB" sz="1100">
                          <a:effectLst/>
                        </a:rPr>
                        <a:t>Standard Chartered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14.3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40100283"/>
                  </a:ext>
                </a:extLst>
              </a:tr>
              <a:tr h="211334">
                <a:tc>
                  <a:txBody>
                    <a:bodyPr/>
                    <a:lstStyle/>
                    <a:p>
                      <a:pPr>
                        <a:lnSpc>
                          <a:spcPct val="115000"/>
                        </a:lnSpc>
                        <a:spcBef>
                          <a:spcPts val="600"/>
                        </a:spcBef>
                        <a:spcAft>
                          <a:spcPts val="600"/>
                        </a:spcAft>
                      </a:pPr>
                      <a:r>
                        <a:rPr lang="en-GB" sz="1100">
                          <a:effectLst/>
                        </a:rPr>
                        <a:t>Virgin Money 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3.3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01843672"/>
                  </a:ext>
                </a:extLst>
              </a:tr>
              <a:tr h="211334">
                <a:tc>
                  <a:txBody>
                    <a:bodyPr/>
                    <a:lstStyle/>
                    <a:p>
                      <a:pPr>
                        <a:lnSpc>
                          <a:spcPct val="115000"/>
                        </a:lnSpc>
                        <a:spcBef>
                          <a:spcPts val="600"/>
                        </a:spcBef>
                        <a:spcAft>
                          <a:spcPts val="600"/>
                        </a:spcAft>
                      </a:pPr>
                      <a:r>
                        <a:rPr lang="en-GB" sz="1100">
                          <a:effectLst/>
                        </a:rPr>
                        <a:t>Aggregate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15.7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9.9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dirty="0">
                          <a:effectLst/>
                        </a:rPr>
                        <a:t>3.5</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02149220"/>
                  </a:ext>
                </a:extLst>
              </a:tr>
            </a:tbl>
          </a:graphicData>
        </a:graphic>
      </p:graphicFrame>
    </p:spTree>
    <p:extLst>
      <p:ext uri="{BB962C8B-B14F-4D97-AF65-F5344CB8AC3E}">
        <p14:creationId xmlns:p14="http://schemas.microsoft.com/office/powerpoint/2010/main" val="915297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Table B: Impairments and higher RWAs are key drivers of lower capital ratios</a:t>
            </a:r>
          </a:p>
        </p:txBody>
      </p:sp>
      <p:sp>
        <p:nvSpPr>
          <p:cNvPr id="3" name="TextBox 2"/>
          <p:cNvSpPr txBox="1"/>
          <p:nvPr/>
        </p:nvSpPr>
        <p:spPr>
          <a:xfrm>
            <a:off x="381698" y="1227460"/>
            <a:ext cx="11059759" cy="646331"/>
          </a:xfrm>
          <a:prstGeom prst="rect">
            <a:avLst/>
          </a:prstGeom>
          <a:noFill/>
        </p:spPr>
        <p:txBody>
          <a:bodyPr wrap="none" rtlCol="0">
            <a:spAutoFit/>
          </a:bodyPr>
          <a:lstStyle/>
          <a:p>
            <a:r>
              <a:rPr lang="en-GB" dirty="0"/>
              <a:t>Contributions to the changes in the aggregate CET1 capital ratio and Tier 1 leverage ratio between the start and low </a:t>
            </a:r>
          </a:p>
          <a:p>
            <a:r>
              <a:rPr lang="en-GB" dirty="0"/>
              <a:t>points of the 2021 SST </a:t>
            </a:r>
          </a:p>
        </p:txBody>
      </p:sp>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graphicFrame>
        <p:nvGraphicFramePr>
          <p:cNvPr id="5" name="Table 4"/>
          <p:cNvGraphicFramePr>
            <a:graphicFrameLocks noGrp="1"/>
          </p:cNvGraphicFramePr>
          <p:nvPr>
            <p:extLst>
              <p:ext uri="{D42A27DB-BD31-4B8C-83A1-F6EECF244321}">
                <p14:modId xmlns:p14="http://schemas.microsoft.com/office/powerpoint/2010/main" val="767386031"/>
              </p:ext>
            </p:extLst>
          </p:nvPr>
        </p:nvGraphicFramePr>
        <p:xfrm>
          <a:off x="3103724" y="1977041"/>
          <a:ext cx="6235809" cy="4032680"/>
        </p:xfrm>
        <a:graphic>
          <a:graphicData uri="http://schemas.openxmlformats.org/drawingml/2006/table">
            <a:tbl>
              <a:tblPr firstRow="1" firstCol="1" bandRow="1">
                <a:tableStyleId>{5C22544A-7EE6-4342-B048-85BDC9FD1C3A}</a:tableStyleId>
              </a:tblPr>
              <a:tblGrid>
                <a:gridCol w="3330002">
                  <a:extLst>
                    <a:ext uri="{9D8B030D-6E8A-4147-A177-3AD203B41FA5}">
                      <a16:colId xmlns:a16="http://schemas.microsoft.com/office/drawing/2014/main" val="3069145205"/>
                    </a:ext>
                  </a:extLst>
                </a:gridCol>
                <a:gridCol w="1079142">
                  <a:extLst>
                    <a:ext uri="{9D8B030D-6E8A-4147-A177-3AD203B41FA5}">
                      <a16:colId xmlns:a16="http://schemas.microsoft.com/office/drawing/2014/main" val="1137901675"/>
                    </a:ext>
                  </a:extLst>
                </a:gridCol>
                <a:gridCol w="1826665">
                  <a:extLst>
                    <a:ext uri="{9D8B030D-6E8A-4147-A177-3AD203B41FA5}">
                      <a16:colId xmlns:a16="http://schemas.microsoft.com/office/drawing/2014/main" val="1315643611"/>
                    </a:ext>
                  </a:extLst>
                </a:gridCol>
              </a:tblGrid>
              <a:tr h="201634">
                <a:tc>
                  <a:txBody>
                    <a:bodyPr/>
                    <a:lstStyle/>
                    <a:p>
                      <a:pPr>
                        <a:lnSpc>
                          <a:spcPct val="115000"/>
                        </a:lnSpc>
                        <a:spcBef>
                          <a:spcPts val="600"/>
                        </a:spcBef>
                        <a:spcAft>
                          <a:spcPts val="600"/>
                        </a:spcAft>
                      </a:pPr>
                      <a:r>
                        <a:rPr lang="en-GB" sz="1100">
                          <a:effectLst/>
                        </a:rPr>
                        <a:t>Percentage points (unless otherwise stated)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CET1 ratio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Bef>
                          <a:spcPts val="600"/>
                        </a:spcBef>
                        <a:spcAft>
                          <a:spcPts val="600"/>
                        </a:spcAft>
                      </a:pPr>
                      <a:r>
                        <a:rPr lang="en-GB" sz="1100">
                          <a:effectLst/>
                        </a:rPr>
                        <a:t>Tier 1 leverage ratio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5331234"/>
                  </a:ext>
                </a:extLst>
              </a:tr>
              <a:tr h="201634">
                <a:tc>
                  <a:txBody>
                    <a:bodyPr/>
                    <a:lstStyle/>
                    <a:p>
                      <a:pPr>
                        <a:lnSpc>
                          <a:spcPct val="115000"/>
                        </a:lnSpc>
                        <a:spcBef>
                          <a:spcPts val="600"/>
                        </a:spcBef>
                        <a:spcAft>
                          <a:spcPts val="600"/>
                        </a:spcAft>
                      </a:pPr>
                      <a:r>
                        <a:rPr lang="en-GB" sz="1100">
                          <a:effectLst/>
                        </a:rPr>
                        <a:t>End-2020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879059914"/>
                  </a:ext>
                </a:extLst>
              </a:tr>
              <a:tr h="201634">
                <a:tc>
                  <a:txBody>
                    <a:bodyPr/>
                    <a:lstStyle/>
                    <a:p>
                      <a:pPr>
                        <a:lnSpc>
                          <a:spcPct val="115000"/>
                        </a:lnSpc>
                        <a:spcBef>
                          <a:spcPts val="600"/>
                        </a:spcBef>
                        <a:spcAft>
                          <a:spcPts val="600"/>
                        </a:spcAft>
                      </a:pPr>
                      <a:r>
                        <a:rPr lang="en-GB" sz="1100">
                          <a:effectLst/>
                        </a:rPr>
                        <a:t>End-2020 excluding software assets benefit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1336016"/>
                  </a:ext>
                </a:extLst>
              </a:tr>
              <a:tr h="201634">
                <a:tc>
                  <a:txBody>
                    <a:bodyPr/>
                    <a:lstStyle/>
                    <a:p>
                      <a:pPr>
                        <a:lnSpc>
                          <a:spcPct val="115000"/>
                        </a:lnSpc>
                        <a:spcBef>
                          <a:spcPts val="600"/>
                        </a:spcBef>
                        <a:spcAft>
                          <a:spcPts val="600"/>
                        </a:spcAft>
                      </a:pPr>
                      <a:r>
                        <a:rPr lang="en-GB" sz="1100">
                          <a:effectLst/>
                        </a:rPr>
                        <a:t>   Impairments (including IFRS 9 relief)</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92009191"/>
                  </a:ext>
                </a:extLst>
              </a:tr>
              <a:tr h="201634">
                <a:tc>
                  <a:txBody>
                    <a:bodyPr/>
                    <a:lstStyle/>
                    <a:p>
                      <a:pPr>
                        <a:lnSpc>
                          <a:spcPct val="115000"/>
                        </a:lnSpc>
                        <a:spcBef>
                          <a:spcPts val="600"/>
                        </a:spcBef>
                        <a:spcAft>
                          <a:spcPts val="600"/>
                        </a:spcAft>
                      </a:pPr>
                      <a:r>
                        <a:rPr lang="en-GB" sz="1100">
                          <a:effectLst/>
                        </a:rPr>
                        <a:t>   RWAs or leverage exposure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2368064"/>
                  </a:ext>
                </a:extLst>
              </a:tr>
              <a:tr h="201634">
                <a:tc>
                  <a:txBody>
                    <a:bodyPr/>
                    <a:lstStyle/>
                    <a:p>
                      <a:pPr>
                        <a:lnSpc>
                          <a:spcPct val="115000"/>
                        </a:lnSpc>
                        <a:spcBef>
                          <a:spcPts val="600"/>
                        </a:spcBef>
                        <a:spcAft>
                          <a:spcPts val="600"/>
                        </a:spcAft>
                      </a:pPr>
                      <a:r>
                        <a:rPr lang="en-GB" sz="1100">
                          <a:effectLst/>
                        </a:rPr>
                        <a:t>   Misconduct costs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085311328"/>
                  </a:ext>
                </a:extLst>
              </a:tr>
              <a:tr h="201634">
                <a:tc>
                  <a:txBody>
                    <a:bodyPr/>
                    <a:lstStyle/>
                    <a:p>
                      <a:pPr>
                        <a:lnSpc>
                          <a:spcPct val="115000"/>
                        </a:lnSpc>
                        <a:spcBef>
                          <a:spcPts val="600"/>
                        </a:spcBef>
                        <a:spcAft>
                          <a:spcPts val="600"/>
                        </a:spcAft>
                      </a:pPr>
                      <a:r>
                        <a:rPr lang="en-GB" sz="1100">
                          <a:effectLst/>
                        </a:rPr>
                        <a:t>   Net interest income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96133746"/>
                  </a:ext>
                </a:extLst>
              </a:tr>
              <a:tr h="201634">
                <a:tc>
                  <a:txBody>
                    <a:bodyPr/>
                    <a:lstStyle/>
                    <a:p>
                      <a:pPr>
                        <a:lnSpc>
                          <a:spcPct val="115000"/>
                        </a:lnSpc>
                        <a:spcBef>
                          <a:spcPts val="600"/>
                        </a:spcBef>
                        <a:spcAft>
                          <a:spcPts val="600"/>
                        </a:spcAft>
                      </a:pPr>
                      <a:r>
                        <a:rPr lang="en-GB" sz="1100">
                          <a:effectLst/>
                        </a:rPr>
                        <a:t>      of which sterling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6396941"/>
                  </a:ext>
                </a:extLst>
              </a:tr>
              <a:tr h="201634">
                <a:tc>
                  <a:txBody>
                    <a:bodyPr/>
                    <a:lstStyle/>
                    <a:p>
                      <a:pPr>
                        <a:lnSpc>
                          <a:spcPct val="115000"/>
                        </a:lnSpc>
                        <a:spcBef>
                          <a:spcPts val="600"/>
                        </a:spcBef>
                        <a:spcAft>
                          <a:spcPts val="600"/>
                        </a:spcAft>
                      </a:pPr>
                      <a:r>
                        <a:rPr lang="en-GB" sz="1100">
                          <a:effectLst/>
                        </a:rPr>
                        <a:t>      of which non-sterling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12284836"/>
                  </a:ext>
                </a:extLst>
              </a:tr>
              <a:tr h="201634">
                <a:tc>
                  <a:txBody>
                    <a:bodyPr/>
                    <a:lstStyle/>
                    <a:p>
                      <a:pPr>
                        <a:lnSpc>
                          <a:spcPct val="115000"/>
                        </a:lnSpc>
                        <a:spcBef>
                          <a:spcPts val="600"/>
                        </a:spcBef>
                        <a:spcAft>
                          <a:spcPts val="600"/>
                        </a:spcAft>
                      </a:pPr>
                      <a:r>
                        <a:rPr lang="en-GB" sz="1100">
                          <a:effectLst/>
                        </a:rPr>
                        <a:t>   Net fee and commission income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235739909"/>
                  </a:ext>
                </a:extLst>
              </a:tr>
              <a:tr h="201634">
                <a:tc>
                  <a:txBody>
                    <a:bodyPr/>
                    <a:lstStyle/>
                    <a:p>
                      <a:pPr>
                        <a:lnSpc>
                          <a:spcPct val="115000"/>
                        </a:lnSpc>
                        <a:spcBef>
                          <a:spcPts val="600"/>
                        </a:spcBef>
                        <a:spcAft>
                          <a:spcPts val="600"/>
                        </a:spcAft>
                      </a:pPr>
                      <a:r>
                        <a:rPr lang="en-GB" sz="1100">
                          <a:effectLst/>
                        </a:rPr>
                        <a:t>   Trading operations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00819629"/>
                  </a:ext>
                </a:extLst>
              </a:tr>
              <a:tr h="201634">
                <a:tc>
                  <a:txBody>
                    <a:bodyPr/>
                    <a:lstStyle/>
                    <a:p>
                      <a:pPr>
                        <a:lnSpc>
                          <a:spcPct val="115000"/>
                        </a:lnSpc>
                        <a:spcBef>
                          <a:spcPts val="600"/>
                        </a:spcBef>
                        <a:spcAft>
                          <a:spcPts val="600"/>
                        </a:spcAft>
                      </a:pPr>
                      <a:r>
                        <a:rPr lang="en-GB" sz="1100">
                          <a:effectLst/>
                        </a:rPr>
                        <a:t>   Discretionary distributions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867563792"/>
                  </a:ext>
                </a:extLst>
              </a:tr>
              <a:tr h="201634">
                <a:tc>
                  <a:txBody>
                    <a:bodyPr/>
                    <a:lstStyle/>
                    <a:p>
                      <a:pPr>
                        <a:lnSpc>
                          <a:spcPct val="115000"/>
                        </a:lnSpc>
                        <a:spcBef>
                          <a:spcPts val="600"/>
                        </a:spcBef>
                        <a:spcAft>
                          <a:spcPts val="600"/>
                        </a:spcAft>
                      </a:pPr>
                      <a:r>
                        <a:rPr lang="en-GB" sz="1100">
                          <a:effectLst/>
                        </a:rPr>
                        <a:t>      of which dividends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55121731"/>
                  </a:ext>
                </a:extLst>
              </a:tr>
              <a:tr h="201634">
                <a:tc>
                  <a:txBody>
                    <a:bodyPr/>
                    <a:lstStyle/>
                    <a:p>
                      <a:pPr>
                        <a:lnSpc>
                          <a:spcPct val="115000"/>
                        </a:lnSpc>
                        <a:spcBef>
                          <a:spcPts val="600"/>
                        </a:spcBef>
                        <a:spcAft>
                          <a:spcPts val="600"/>
                        </a:spcAft>
                      </a:pPr>
                      <a:r>
                        <a:rPr lang="en-GB" sz="1100">
                          <a:effectLst/>
                        </a:rPr>
                        <a:t>      of which variable remuneration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23958042"/>
                  </a:ext>
                </a:extLst>
              </a:tr>
              <a:tr h="201634">
                <a:tc>
                  <a:txBody>
                    <a:bodyPr/>
                    <a:lstStyle/>
                    <a:p>
                      <a:pPr>
                        <a:lnSpc>
                          <a:spcPct val="115000"/>
                        </a:lnSpc>
                        <a:spcBef>
                          <a:spcPts val="600"/>
                        </a:spcBef>
                        <a:spcAft>
                          <a:spcPts val="600"/>
                        </a:spcAft>
                      </a:pPr>
                      <a:r>
                        <a:rPr lang="en-GB" sz="1100">
                          <a:effectLst/>
                        </a:rPr>
                        <a:t>      of which AT1 coupons and other distributions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991456059"/>
                  </a:ext>
                </a:extLst>
              </a:tr>
              <a:tr h="201634">
                <a:tc>
                  <a:txBody>
                    <a:bodyPr/>
                    <a:lstStyle/>
                    <a:p>
                      <a:pPr>
                        <a:lnSpc>
                          <a:spcPct val="115000"/>
                        </a:lnSpc>
                        <a:spcBef>
                          <a:spcPts val="600"/>
                        </a:spcBef>
                        <a:spcAft>
                          <a:spcPts val="600"/>
                        </a:spcAft>
                      </a:pPr>
                      <a:r>
                        <a:rPr lang="en-GB" sz="1100">
                          <a:effectLst/>
                        </a:rPr>
                        <a:t>   Expenses and taxes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44236779"/>
                  </a:ext>
                </a:extLst>
              </a:tr>
              <a:tr h="201634">
                <a:tc>
                  <a:txBody>
                    <a:bodyPr/>
                    <a:lstStyle/>
                    <a:p>
                      <a:pPr>
                        <a:lnSpc>
                          <a:spcPct val="115000"/>
                        </a:lnSpc>
                        <a:spcBef>
                          <a:spcPts val="600"/>
                        </a:spcBef>
                        <a:spcAft>
                          <a:spcPts val="600"/>
                        </a:spcAft>
                      </a:pPr>
                      <a:r>
                        <a:rPr lang="en-GB" sz="1100">
                          <a:effectLst/>
                        </a:rPr>
                        <a:t>   Other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871785937"/>
                  </a:ext>
                </a:extLst>
              </a:tr>
              <a:tr h="201634">
                <a:tc>
                  <a:txBody>
                    <a:bodyPr/>
                    <a:lstStyle/>
                    <a:p>
                      <a:pPr>
                        <a:lnSpc>
                          <a:spcPct val="115000"/>
                        </a:lnSpc>
                        <a:spcBef>
                          <a:spcPts val="600"/>
                        </a:spcBef>
                        <a:spcAft>
                          <a:spcPts val="600"/>
                        </a:spcAft>
                      </a:pPr>
                      <a:r>
                        <a:rPr lang="en-GB" sz="1100">
                          <a:effectLst/>
                        </a:rPr>
                        <a:t>Stress low point (before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997310494"/>
                  </a:ext>
                </a:extLst>
              </a:tr>
              <a:tr h="201634">
                <a:tc>
                  <a:txBody>
                    <a:bodyPr/>
                    <a:lstStyle/>
                    <a:p>
                      <a:pPr>
                        <a:lnSpc>
                          <a:spcPct val="115000"/>
                        </a:lnSpc>
                        <a:spcBef>
                          <a:spcPts val="600"/>
                        </a:spcBef>
                        <a:spcAft>
                          <a:spcPts val="600"/>
                        </a:spcAft>
                      </a:pPr>
                      <a:r>
                        <a:rPr lang="en-GB" sz="1100">
                          <a:effectLst/>
                        </a:rPr>
                        <a:t>Impact of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91873602"/>
                  </a:ext>
                </a:extLst>
              </a:tr>
              <a:tr h="201634">
                <a:tc>
                  <a:txBody>
                    <a:bodyPr/>
                    <a:lstStyle/>
                    <a:p>
                      <a:pPr>
                        <a:lnSpc>
                          <a:spcPct val="115000"/>
                        </a:lnSpc>
                        <a:spcBef>
                          <a:spcPts val="600"/>
                        </a:spcBef>
                        <a:spcAft>
                          <a:spcPts val="600"/>
                        </a:spcAft>
                      </a:pPr>
                      <a:r>
                        <a:rPr lang="en-GB" sz="1100">
                          <a:effectLst/>
                        </a:rPr>
                        <a:t>Stress low point (after AT1 conversion)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a:effectLst/>
                        </a:rPr>
                        <a:t>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15000"/>
                        </a:lnSpc>
                        <a:spcBef>
                          <a:spcPts val="600"/>
                        </a:spcBef>
                        <a:spcAft>
                          <a:spcPts val="600"/>
                        </a:spcAft>
                      </a:pPr>
                      <a:r>
                        <a:rPr lang="en-GB" sz="1100" dirty="0">
                          <a:effectLst/>
                        </a:rPr>
                        <a:t>4.8%</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14817000"/>
                  </a:ext>
                </a:extLst>
              </a:tr>
            </a:tbl>
          </a:graphicData>
        </a:graphic>
      </p:graphicFrame>
    </p:spTree>
    <p:extLst>
      <p:ext uri="{BB962C8B-B14F-4D97-AF65-F5344CB8AC3E}">
        <p14:creationId xmlns:p14="http://schemas.microsoft.com/office/powerpoint/2010/main" val="732311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698" y="719427"/>
            <a:ext cx="11277600" cy="508033"/>
          </a:xfrm>
        </p:spPr>
        <p:txBody>
          <a:bodyPr/>
          <a:lstStyle/>
          <a:p>
            <a:r>
              <a:rPr lang="en-GB" sz="2400" dirty="0"/>
              <a:t>Table C: Impairments are estimated at over £90 billion over the five years of the SST</a:t>
            </a:r>
          </a:p>
        </p:txBody>
      </p:sp>
      <p:sp>
        <p:nvSpPr>
          <p:cNvPr id="3" name="TextBox 2"/>
          <p:cNvSpPr txBox="1"/>
          <p:nvPr/>
        </p:nvSpPr>
        <p:spPr>
          <a:xfrm>
            <a:off x="381698" y="1227460"/>
            <a:ext cx="8101385" cy="369332"/>
          </a:xfrm>
          <a:prstGeom prst="rect">
            <a:avLst/>
          </a:prstGeom>
          <a:noFill/>
        </p:spPr>
        <p:txBody>
          <a:bodyPr wrap="none" rtlCol="0">
            <a:spAutoFit/>
          </a:bodyPr>
          <a:lstStyle/>
          <a:p>
            <a:r>
              <a:rPr lang="en-GB" dirty="0"/>
              <a:t>Aggregate cumulative impairment charges and rates over the five years of the stress </a:t>
            </a:r>
          </a:p>
        </p:txBody>
      </p:sp>
      <p:sp>
        <p:nvSpPr>
          <p:cNvPr id="8" name="TextBox 7"/>
          <p:cNvSpPr txBox="1"/>
          <p:nvPr/>
        </p:nvSpPr>
        <p:spPr>
          <a:xfrm>
            <a:off x="1782793" y="6274278"/>
            <a:ext cx="8022261" cy="369332"/>
          </a:xfrm>
          <a:prstGeom prst="rect">
            <a:avLst/>
          </a:prstGeom>
          <a:noFill/>
        </p:spPr>
        <p:txBody>
          <a:bodyPr wrap="none" rtlCol="0">
            <a:spAutoFit/>
          </a:bodyPr>
          <a:lstStyle/>
          <a:p>
            <a:r>
              <a:rPr lang="en-GB" dirty="0"/>
              <a:t>Sources: Participating banks’ STDF data submissions, Bank analysis and calculations.</a:t>
            </a:r>
          </a:p>
        </p:txBody>
      </p:sp>
      <p:graphicFrame>
        <p:nvGraphicFramePr>
          <p:cNvPr id="4" name="Table 3"/>
          <p:cNvGraphicFramePr>
            <a:graphicFrameLocks noGrp="1"/>
          </p:cNvGraphicFramePr>
          <p:nvPr>
            <p:extLst>
              <p:ext uri="{D42A27DB-BD31-4B8C-83A1-F6EECF244321}">
                <p14:modId xmlns:p14="http://schemas.microsoft.com/office/powerpoint/2010/main" val="2062642507"/>
              </p:ext>
            </p:extLst>
          </p:nvPr>
        </p:nvGraphicFramePr>
        <p:xfrm>
          <a:off x="1740565" y="2051374"/>
          <a:ext cx="7725489" cy="3693818"/>
        </p:xfrm>
        <a:graphic>
          <a:graphicData uri="http://schemas.openxmlformats.org/drawingml/2006/table">
            <a:tbl>
              <a:tblPr firstRow="1" firstCol="1" bandRow="1">
                <a:tableStyleId>{5C22544A-7EE6-4342-B048-85BDC9FD1C3A}</a:tableStyleId>
              </a:tblPr>
              <a:tblGrid>
                <a:gridCol w="2230159">
                  <a:extLst>
                    <a:ext uri="{9D8B030D-6E8A-4147-A177-3AD203B41FA5}">
                      <a16:colId xmlns:a16="http://schemas.microsoft.com/office/drawing/2014/main" val="3300640281"/>
                    </a:ext>
                  </a:extLst>
                </a:gridCol>
                <a:gridCol w="1380646">
                  <a:extLst>
                    <a:ext uri="{9D8B030D-6E8A-4147-A177-3AD203B41FA5}">
                      <a16:colId xmlns:a16="http://schemas.microsoft.com/office/drawing/2014/main" val="451576866"/>
                    </a:ext>
                  </a:extLst>
                </a:gridCol>
                <a:gridCol w="1380646">
                  <a:extLst>
                    <a:ext uri="{9D8B030D-6E8A-4147-A177-3AD203B41FA5}">
                      <a16:colId xmlns:a16="http://schemas.microsoft.com/office/drawing/2014/main" val="1635305998"/>
                    </a:ext>
                  </a:extLst>
                </a:gridCol>
                <a:gridCol w="192990">
                  <a:extLst>
                    <a:ext uri="{9D8B030D-6E8A-4147-A177-3AD203B41FA5}">
                      <a16:colId xmlns:a16="http://schemas.microsoft.com/office/drawing/2014/main" val="2701839521"/>
                    </a:ext>
                  </a:extLst>
                </a:gridCol>
                <a:gridCol w="1380646">
                  <a:extLst>
                    <a:ext uri="{9D8B030D-6E8A-4147-A177-3AD203B41FA5}">
                      <a16:colId xmlns:a16="http://schemas.microsoft.com/office/drawing/2014/main" val="2160365539"/>
                    </a:ext>
                  </a:extLst>
                </a:gridCol>
                <a:gridCol w="1160402">
                  <a:extLst>
                    <a:ext uri="{9D8B030D-6E8A-4147-A177-3AD203B41FA5}">
                      <a16:colId xmlns:a16="http://schemas.microsoft.com/office/drawing/2014/main" val="3659986021"/>
                    </a:ext>
                  </a:extLst>
                </a:gridCol>
              </a:tblGrid>
              <a:tr h="231278">
                <a:tc rowSpan="2">
                  <a:txBody>
                    <a:bodyPr/>
                    <a:lstStyle/>
                    <a:p>
                      <a:pPr>
                        <a:lnSpc>
                          <a:spcPct val="115000"/>
                        </a:lnSpc>
                        <a:spcAft>
                          <a:spcPts val="1000"/>
                        </a:spcAft>
                      </a:pPr>
                      <a:r>
                        <a:rPr lang="en-GB" sz="11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2021 SST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gridSpan="3">
                  <a:txBody>
                    <a:bodyPr/>
                    <a:lstStyle/>
                    <a:p>
                      <a:pPr algn="ctr">
                        <a:lnSpc>
                          <a:spcPct val="115000"/>
                        </a:lnSpc>
                        <a:spcAft>
                          <a:spcPts val="1000"/>
                        </a:spcAft>
                      </a:pPr>
                      <a:r>
                        <a:rPr lang="en-GB" sz="1100">
                          <a:effectLst/>
                        </a:rPr>
                        <a:t>2019 ACS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23861983"/>
                  </a:ext>
                </a:extLst>
              </a:tr>
              <a:tr h="476961">
                <a:tc vMerge="1">
                  <a:txBody>
                    <a:bodyPr/>
                    <a:lstStyle/>
                    <a:p>
                      <a:endParaRPr lang="en-GB"/>
                    </a:p>
                  </a:txBody>
                  <a:tcPr/>
                </a:tc>
                <a:tc>
                  <a:txBody>
                    <a:bodyPr/>
                    <a:lstStyle/>
                    <a:p>
                      <a:pPr algn="ctr">
                        <a:lnSpc>
                          <a:spcPct val="115000"/>
                        </a:lnSpc>
                        <a:spcAft>
                          <a:spcPts val="1000"/>
                        </a:spcAft>
                      </a:pPr>
                      <a:r>
                        <a:rPr lang="en-GB" sz="1100">
                          <a:effectLst/>
                        </a:rPr>
                        <a:t>Charge (£ billion)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Rate (per cent)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Charge (£ billion)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Rate (per cent)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3814330"/>
                  </a:ext>
                </a:extLst>
              </a:tr>
              <a:tr h="248434">
                <a:tc>
                  <a:txBody>
                    <a:bodyPr/>
                    <a:lstStyle/>
                    <a:p>
                      <a:pPr>
                        <a:lnSpc>
                          <a:spcPct val="115000"/>
                        </a:lnSpc>
                        <a:spcAft>
                          <a:spcPts val="1000"/>
                        </a:spcAft>
                      </a:pPr>
                      <a:r>
                        <a:rPr lang="en-GB" sz="1100">
                          <a:effectLst/>
                        </a:rPr>
                        <a:t>UK lending to businesses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21.6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9.5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81795674"/>
                  </a:ext>
                </a:extLst>
              </a:tr>
              <a:tr h="260573">
                <a:tc>
                  <a:txBody>
                    <a:bodyPr/>
                    <a:lstStyle/>
                    <a:p>
                      <a:pPr>
                        <a:lnSpc>
                          <a:spcPct val="115000"/>
                        </a:lnSpc>
                        <a:spcAft>
                          <a:spcPts val="1000"/>
                        </a:spcAft>
                      </a:pPr>
                      <a:r>
                        <a:rPr lang="en-GB" sz="1100">
                          <a:effectLst/>
                        </a:rPr>
                        <a:t>   of which leveraged lending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1.9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3.2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0779412"/>
                  </a:ext>
                </a:extLst>
              </a:tr>
              <a:tr h="248434">
                <a:tc>
                  <a:txBody>
                    <a:bodyPr/>
                    <a:lstStyle/>
                    <a:p>
                      <a:pPr>
                        <a:lnSpc>
                          <a:spcPct val="115000"/>
                        </a:lnSpc>
                        <a:spcAft>
                          <a:spcPts val="1000"/>
                        </a:spcAft>
                      </a:pPr>
                      <a:r>
                        <a:rPr lang="en-GB" sz="1100">
                          <a:effectLst/>
                        </a:rPr>
                        <a:t>UK lending to individuals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31.7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2.5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47.8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4.2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1380143"/>
                  </a:ext>
                </a:extLst>
              </a:tr>
              <a:tr h="476961">
                <a:tc>
                  <a:txBody>
                    <a:bodyPr/>
                    <a:lstStyle/>
                    <a:p>
                      <a:pPr>
                        <a:lnSpc>
                          <a:spcPct val="115000"/>
                        </a:lnSpc>
                        <a:spcAft>
                          <a:spcPts val="1000"/>
                        </a:spcAft>
                      </a:pPr>
                      <a:r>
                        <a:rPr lang="en-GB" sz="1100">
                          <a:effectLst/>
                        </a:rPr>
                        <a:t>   of which UK consumer credit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26.1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24.3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31.2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27.8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7228577"/>
                  </a:ext>
                </a:extLst>
              </a:tr>
              <a:tr h="248434">
                <a:tc>
                  <a:txBody>
                    <a:bodyPr/>
                    <a:lstStyle/>
                    <a:p>
                      <a:pPr>
                        <a:lnSpc>
                          <a:spcPct val="115000"/>
                        </a:lnSpc>
                        <a:spcAft>
                          <a:spcPts val="1000"/>
                        </a:spcAft>
                      </a:pPr>
                      <a:r>
                        <a:rPr lang="en-GB" sz="1100">
                          <a:effectLst/>
                        </a:rPr>
                        <a:t>   of which UK mortgages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16.6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93861222"/>
                  </a:ext>
                </a:extLst>
              </a:tr>
              <a:tr h="260573">
                <a:tc>
                  <a:txBody>
                    <a:bodyPr/>
                    <a:lstStyle/>
                    <a:p>
                      <a:pPr>
                        <a:lnSpc>
                          <a:spcPct val="115000"/>
                        </a:lnSpc>
                        <a:spcAft>
                          <a:spcPts val="1000"/>
                        </a:spcAft>
                      </a:pPr>
                      <a:r>
                        <a:rPr lang="en-GB" sz="1100">
                          <a:effectLst/>
                        </a:rPr>
                        <a:t>Total 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54.0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3.2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76.2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4.9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9110006"/>
                  </a:ext>
                </a:extLst>
              </a:tr>
              <a:tr h="248434">
                <a:tc>
                  <a:txBody>
                    <a:bodyPr/>
                    <a:lstStyle/>
                    <a:p>
                      <a:pPr>
                        <a:lnSpc>
                          <a:spcPct val="115000"/>
                        </a:lnSpc>
                        <a:spcAft>
                          <a:spcPts val="1000"/>
                        </a:spcAft>
                      </a:pPr>
                      <a:r>
                        <a:rPr lang="en-GB" sz="1100">
                          <a:effectLst/>
                        </a:rPr>
                        <a:t>Non-UK lending to businesses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21.0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4.0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43.2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5507372"/>
                  </a:ext>
                </a:extLst>
              </a:tr>
              <a:tr h="248434">
                <a:tc>
                  <a:txBody>
                    <a:bodyPr/>
                    <a:lstStyle/>
                    <a:p>
                      <a:pPr>
                        <a:lnSpc>
                          <a:spcPct val="115000"/>
                        </a:lnSpc>
                        <a:spcAft>
                          <a:spcPts val="1000"/>
                        </a:spcAft>
                      </a:pPr>
                      <a:r>
                        <a:rPr lang="en-GB" sz="1100">
                          <a:effectLst/>
                        </a:rPr>
                        <a:t>   of which leveraged lending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168956"/>
                  </a:ext>
                </a:extLst>
              </a:tr>
              <a:tr h="248434">
                <a:tc>
                  <a:txBody>
                    <a:bodyPr/>
                    <a:lstStyle/>
                    <a:p>
                      <a:pPr>
                        <a:lnSpc>
                          <a:spcPct val="115000"/>
                        </a:lnSpc>
                        <a:spcAft>
                          <a:spcPts val="1000"/>
                        </a:spcAft>
                      </a:pPr>
                      <a:r>
                        <a:rPr lang="en-GB" sz="1100">
                          <a:effectLst/>
                        </a:rPr>
                        <a:t>Non-UK lending to individuals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15.2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28.6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86246975"/>
                  </a:ext>
                </a:extLst>
              </a:tr>
              <a:tr h="248434">
                <a:tc>
                  <a:txBody>
                    <a:bodyPr/>
                    <a:lstStyle/>
                    <a:p>
                      <a:pPr>
                        <a:lnSpc>
                          <a:spcPct val="115000"/>
                        </a:lnSpc>
                        <a:spcAft>
                          <a:spcPts val="1000"/>
                        </a:spcAft>
                      </a:pPr>
                      <a:r>
                        <a:rPr lang="en-GB" sz="1100">
                          <a:effectLst/>
                        </a:rPr>
                        <a:t>Total non-UK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37.4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2.4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74.5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4.2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18191710"/>
                  </a:ext>
                </a:extLst>
              </a:tr>
              <a:tr h="248434">
                <a:tc>
                  <a:txBody>
                    <a:bodyPr/>
                    <a:lstStyle/>
                    <a:p>
                      <a:pPr>
                        <a:lnSpc>
                          <a:spcPct val="115000"/>
                        </a:lnSpc>
                        <a:spcAft>
                          <a:spcPts val="1000"/>
                        </a:spcAft>
                      </a:pPr>
                      <a:r>
                        <a:rPr lang="en-GB" sz="1100">
                          <a:effectLst/>
                        </a:rPr>
                        <a:t>Total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a:effectLst/>
                        </a:rPr>
                        <a:t>91.5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15000"/>
                        </a:lnSpc>
                        <a:spcAft>
                          <a:spcPts val="1000"/>
                        </a:spcAft>
                      </a:pPr>
                      <a:r>
                        <a:rPr lang="en-GB" sz="1100">
                          <a:effectLst/>
                        </a:rPr>
                        <a:t>2.8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lnSpc>
                          <a:spcPct val="115000"/>
                        </a:lnSpc>
                        <a:spcAft>
                          <a:spcPts val="1000"/>
                        </a:spcAft>
                      </a:pPr>
                      <a:r>
                        <a:rPr lang="en-GB" sz="1100">
                          <a:effectLst/>
                        </a:rPr>
                        <a:t>150.7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GB" sz="1100" dirty="0">
                          <a:effectLst/>
                        </a:rPr>
                        <a:t>4.5</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1681836"/>
                  </a:ext>
                </a:extLst>
              </a:tr>
            </a:tbl>
          </a:graphicData>
        </a:graphic>
      </p:graphicFrame>
    </p:spTree>
    <p:extLst>
      <p:ext uri="{BB962C8B-B14F-4D97-AF65-F5344CB8AC3E}">
        <p14:creationId xmlns:p14="http://schemas.microsoft.com/office/powerpoint/2010/main" val="856561637"/>
      </p:ext>
    </p:extLst>
  </p:cSld>
  <p:clrMapOvr>
    <a:masterClrMapping/>
  </p:clrMapOvr>
</p:sld>
</file>

<file path=ppt/theme/theme1.xml><?xml version="1.0" encoding="utf-8"?>
<a:theme xmlns:a="http://schemas.openxmlformats.org/drawingml/2006/main" name="Bank LINKS Template">
  <a:themeElements>
    <a:clrScheme name="Bank Blue">
      <a:dk1>
        <a:srgbClr val="00294E"/>
      </a:dk1>
      <a:lt1>
        <a:srgbClr val="FFFFFF"/>
      </a:lt1>
      <a:dk2>
        <a:srgbClr val="00294E"/>
      </a:dk2>
      <a:lt2>
        <a:srgbClr val="E7E6E6"/>
      </a:lt2>
      <a:accent1>
        <a:srgbClr val="00294E"/>
      </a:accent1>
      <a:accent2>
        <a:srgbClr val="1488CA"/>
      </a:accent2>
      <a:accent3>
        <a:srgbClr val="85C9F0"/>
      </a:accent3>
      <a:accent4>
        <a:srgbClr val="6B7E87"/>
      </a:accent4>
      <a:accent5>
        <a:srgbClr val="C8CCCF"/>
      </a:accent5>
      <a:accent6>
        <a:srgbClr val="EBEBEB"/>
      </a:accent6>
      <a:hlink>
        <a:srgbClr val="1488CA"/>
      </a:hlink>
      <a:folHlink>
        <a:srgbClr val="85C9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 Internal PowerPoint Template (updated Nov 19).PPTX" id="{88F7CBB9-935F-445B-B3F0-C11650BED002}" vid="{0E8C7FCB-55A5-4A2B-84A7-721BBFFF9C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7270</TotalTime>
  <Words>3622</Words>
  <Application>Microsoft Office PowerPoint</Application>
  <PresentationFormat>Widescreen</PresentationFormat>
  <Paragraphs>506</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Bank LINKS Template</vt:lpstr>
      <vt:lpstr>The results of the 2021 SST of UK banks Charts and Tables</vt:lpstr>
      <vt:lpstr>Chart 1: Banks started the stress test with a strong capital position in aggregate, and even at the low point remain some way above the reference rate</vt:lpstr>
      <vt:lpstr>Chart 2: The impact of the SST is broadly consistent with last year’s RST and the 2019 ACS, but the capital low point is higher</vt:lpstr>
      <vt:lpstr>Chart 3: The 2021 SST is a very severe path for the economy, and more so in some respects than the 2019 ACS</vt:lpstr>
      <vt:lpstr>Chart 4: All banks remain above their CET1 capital ratio reference rates in the SST</vt:lpstr>
      <vt:lpstr>Table A: All banks remain above their CET1 capital and Tier 1 leverage ratio reference rates in the SST</vt:lpstr>
      <vt:lpstr>Table 1: While banks are not assessed on a non-transitional basis, even on this basis all banks remain above their CET1 capital and Tier 1 leverage ratio reference rates</vt:lpstr>
      <vt:lpstr>Table B: Impairments and higher RWAs are key drivers of lower capital ratios</vt:lpstr>
      <vt:lpstr>Table C: Impairments are estimated at over £90 billion over the five years of the SST</vt:lpstr>
      <vt:lpstr>Chart 5: Around 60% of impairments over the stress scenario are incurred on UK exposures, and the split of total impairments between retail and corporate is fairly even</vt:lpstr>
      <vt:lpstr>Chart 6: Aggregate risk weights are projected to rise materially in the scenario</vt:lpstr>
      <vt:lpstr>Chart 7: Banks make substantial losses in the first year of the stress </vt:lpstr>
      <vt:lpstr>Chart 8: Both sterling and non-sterling loan margins are lower in the SST than the 2019 ACS</vt:lpstr>
      <vt:lpstr>Table D: While the overall fall in the capital ratio in the SST is similar to the 2019 ACS, the drivers are different</vt:lpstr>
      <vt:lpstr>Chart A: While they have picked up in recent years, interbank exposures remain far lower than at the beginning of the financial crisis</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Wheeler, Tracy</dc:creator>
  <cp:lastModifiedBy>Bailey, Pauline</cp:lastModifiedBy>
  <cp:revision>150</cp:revision>
  <dcterms:created xsi:type="dcterms:W3CDTF">2021-04-26T09:48:08Z</dcterms:created>
  <dcterms:modified xsi:type="dcterms:W3CDTF">2023-01-03T15:51:02Z</dcterms:modified>
</cp:coreProperties>
</file>