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2"/>
  </p:notesMasterIdLst>
  <p:sldIdLst>
    <p:sldId id="364" r:id="rId2"/>
    <p:sldId id="372" r:id="rId3"/>
    <p:sldId id="373" r:id="rId4"/>
    <p:sldId id="374" r:id="rId5"/>
    <p:sldId id="375" r:id="rId6"/>
    <p:sldId id="376" r:id="rId7"/>
    <p:sldId id="377" r:id="rId8"/>
    <p:sldId id="378" r:id="rId9"/>
    <p:sldId id="379" r:id="rId10"/>
    <p:sldId id="380"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81567" autoAdjust="0"/>
  </p:normalViewPr>
  <p:slideViewPr>
    <p:cSldViewPr snapToGrid="0" showGuides="1">
      <p:cViewPr varScale="1">
        <p:scale>
          <a:sx n="60" d="100"/>
          <a:sy n="60" d="100"/>
        </p:scale>
        <p:origin x="84" y="816"/>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13/12/2021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Sources: Bank of England, HM Land Registry, ONS and Bank calculations. </a:t>
            </a:r>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658013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Source: FCA Product Sales Data and Bank calculations. </a:t>
            </a:r>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24030112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200" b="0" i="0" u="none" strike="noStrike" kern="1200" baseline="0" dirty="0" smtClean="0">
                <a:solidFill>
                  <a:schemeClr val="tx1"/>
                </a:solidFill>
                <a:latin typeface="+mn-lt"/>
                <a:ea typeface="+mn-ea"/>
                <a:cs typeface="+mn-cs"/>
              </a:rPr>
              <a:t>Sources: FCA Product Sales Data, ONS and Bank calculations. </a:t>
            </a:r>
          </a:p>
          <a:p>
            <a:pPr marL="0" indent="0">
              <a:buNone/>
            </a:pPr>
            <a:endParaRPr lang="en-GB" sz="1200" b="0" i="0" u="none" strike="noStrike" kern="1200" baseline="0" dirty="0" smtClean="0">
              <a:solidFill>
                <a:schemeClr val="tx1"/>
              </a:solidFill>
              <a:latin typeface="+mn-lt"/>
              <a:ea typeface="+mn-ea"/>
              <a:cs typeface="+mn-cs"/>
            </a:endParaRPr>
          </a:p>
          <a:p>
            <a:pPr marL="0" indent="0">
              <a:buNone/>
            </a:pPr>
            <a:r>
              <a:rPr lang="en-GB" sz="1200" b="0" i="0" u="none" strike="noStrike" kern="1200" baseline="0" dirty="0" smtClean="0">
                <a:solidFill>
                  <a:schemeClr val="tx1"/>
                </a:solidFill>
                <a:latin typeface="+mn-lt"/>
                <a:ea typeface="+mn-ea"/>
                <a:cs typeface="+mn-cs"/>
              </a:rPr>
              <a:t>(a) Household debt other than mortgage debt has been assumed to grow as a constant share of household incomes over the scenario.</a:t>
            </a:r>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39837431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200" b="0" i="0" u="none" strike="noStrike" kern="1200" baseline="0" dirty="0" smtClean="0">
                <a:solidFill>
                  <a:schemeClr val="tx1"/>
                </a:solidFill>
                <a:latin typeface="+mn-lt"/>
                <a:ea typeface="+mn-ea"/>
                <a:cs typeface="+mn-cs"/>
              </a:rPr>
              <a:t>Sources: FCA Product Sales Data and Bank calculations. </a:t>
            </a:r>
          </a:p>
          <a:p>
            <a:pPr marL="0" indent="0">
              <a:buNone/>
            </a:pPr>
            <a:endParaRPr lang="en-GB" sz="1200" b="0" i="0" u="none" strike="noStrike" kern="1200" baseline="0" dirty="0" smtClean="0">
              <a:solidFill>
                <a:schemeClr val="tx1"/>
              </a:solidFill>
              <a:latin typeface="+mn-lt"/>
              <a:ea typeface="+mn-ea"/>
              <a:cs typeface="+mn-cs"/>
            </a:endParaRPr>
          </a:p>
          <a:p>
            <a:pPr marL="0" indent="0">
              <a:buNone/>
            </a:pPr>
            <a:r>
              <a:rPr lang="en-GB" sz="1200" b="0" i="0" u="none" strike="noStrike" kern="1200" baseline="0" dirty="0" smtClean="0">
                <a:solidFill>
                  <a:schemeClr val="tx1"/>
                </a:solidFill>
                <a:latin typeface="+mn-lt"/>
                <a:ea typeface="+mn-ea"/>
                <a:cs typeface="+mn-cs"/>
              </a:rPr>
              <a:t>(a)The 6,000 mortgages concentrated between LTI ratios of 4.4 and 4.5, shown by the red and yellow bars, </a:t>
            </a:r>
            <a:r>
              <a:rPr lang="en-GB" sz="1200" b="0" i="0" u="none" strike="noStrike" kern="1200" baseline="0" dirty="0" err="1" smtClean="0">
                <a:solidFill>
                  <a:schemeClr val="tx1"/>
                </a:solidFill>
                <a:latin typeface="+mn-lt"/>
                <a:ea typeface="+mn-ea"/>
                <a:cs typeface="+mn-cs"/>
              </a:rPr>
              <a:t>isthe</a:t>
            </a:r>
            <a:r>
              <a:rPr lang="en-GB" sz="1200" b="0" i="0" u="none" strike="noStrike" kern="1200" baseline="0" dirty="0" smtClean="0">
                <a:solidFill>
                  <a:schemeClr val="tx1"/>
                </a:solidFill>
                <a:latin typeface="+mn-lt"/>
                <a:ea typeface="+mn-ea"/>
                <a:cs typeface="+mn-cs"/>
              </a:rPr>
              <a:t> number greater than would be implied by a linear trend in increase from LTI ratios between 3 and 4.4.</a:t>
            </a:r>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19725288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200" b="0" i="0" u="none" strike="noStrike" kern="1200" baseline="0" dirty="0" smtClean="0">
                <a:solidFill>
                  <a:schemeClr val="tx1"/>
                </a:solidFill>
                <a:latin typeface="+mn-lt"/>
                <a:ea typeface="+mn-ea"/>
                <a:cs typeface="+mn-cs"/>
              </a:rPr>
              <a:t>Sources: FCA Product Sales Data and Bank calculations. </a:t>
            </a:r>
          </a:p>
          <a:p>
            <a:pPr marL="0" indent="0">
              <a:buNone/>
            </a:pPr>
            <a:endParaRPr lang="en-GB" sz="1200" b="0" i="0" u="none" strike="noStrike" kern="1200" baseline="0" dirty="0" smtClean="0">
              <a:solidFill>
                <a:schemeClr val="tx1"/>
              </a:solidFill>
              <a:latin typeface="+mn-lt"/>
              <a:ea typeface="+mn-ea"/>
              <a:cs typeface="+mn-cs"/>
            </a:endParaRPr>
          </a:p>
          <a:p>
            <a:pPr marL="228600" indent="-228600">
              <a:buAutoNum type="alphaLcParenBoth"/>
            </a:pPr>
            <a:r>
              <a:rPr lang="en-GB" sz="1200" b="0" i="0" u="none" strike="noStrike" kern="1200" baseline="0" dirty="0" smtClean="0">
                <a:solidFill>
                  <a:schemeClr val="tx1"/>
                </a:solidFill>
                <a:latin typeface="+mn-lt"/>
                <a:ea typeface="+mn-ea"/>
                <a:cs typeface="+mn-cs"/>
              </a:rPr>
              <a:t>These </a:t>
            </a:r>
            <a:r>
              <a:rPr lang="en-GB" sz="1200" b="0" i="0" u="none" strike="noStrike" kern="1200" baseline="0" dirty="0" smtClean="0">
                <a:solidFill>
                  <a:schemeClr val="tx1"/>
                </a:solidFill>
                <a:latin typeface="+mn-lt"/>
                <a:ea typeface="+mn-ea"/>
                <a:cs typeface="+mn-cs"/>
              </a:rPr>
              <a:t>figures represent the proportion of renters constrained by given factors assuming that borrowers cannot benefit from sources other than their own savings to raise deposits. </a:t>
            </a:r>
          </a:p>
          <a:p>
            <a:pPr marL="228600" indent="-228600">
              <a:buAutoNum type="alphaLcParenBoth"/>
            </a:pPr>
            <a:r>
              <a:rPr lang="en-GB" sz="1200" b="0" i="0" u="none" strike="noStrike" kern="1200" baseline="0" dirty="0" smtClean="0">
                <a:solidFill>
                  <a:schemeClr val="tx1"/>
                </a:solidFill>
                <a:latin typeface="+mn-lt"/>
                <a:ea typeface="+mn-ea"/>
                <a:cs typeface="+mn-cs"/>
              </a:rPr>
              <a:t>(b) The LTI cap is set at 5.5 to reflect an upper bound on lenders’ risk appetite for lending to first-time buyers </a:t>
            </a:r>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7</a:t>
            </a:fld>
            <a:endParaRPr lang="en-GB"/>
          </a:p>
        </p:txBody>
      </p:sp>
    </p:spTree>
    <p:extLst>
      <p:ext uri="{BB962C8B-B14F-4D97-AF65-F5344CB8AC3E}">
        <p14:creationId xmlns:p14="http://schemas.microsoft.com/office/powerpoint/2010/main" val="25396985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200" b="0" i="0" u="none" strike="noStrike" kern="1200" baseline="0" dirty="0" smtClean="0">
                <a:solidFill>
                  <a:schemeClr val="tx1"/>
                </a:solidFill>
                <a:latin typeface="+mn-lt"/>
                <a:ea typeface="+mn-ea"/>
                <a:cs typeface="+mn-cs"/>
              </a:rPr>
              <a:t>Sources: FCA Product Sales Data and Bank calculations. </a:t>
            </a:r>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8</a:t>
            </a:fld>
            <a:endParaRPr lang="en-GB"/>
          </a:p>
        </p:txBody>
      </p:sp>
    </p:spTree>
    <p:extLst>
      <p:ext uri="{BB962C8B-B14F-4D97-AF65-F5344CB8AC3E}">
        <p14:creationId xmlns:p14="http://schemas.microsoft.com/office/powerpoint/2010/main" val="20168665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PSD data are only available since 2005 Q2. The PSD include regulated mortgage contracts only, and therefore exclude other regulated home finance products such as home purchase plans and home reversions, and unregulated products such as buy-to-let mortgages. Data from 1993 to 2004 are from the Survey of Mortgage Lenders, which was operated by the Council of Mortgage Lenders, and earlier data are from the 5% Sample Survey of Building Society Mortgages. There is a break in the data between 2004 and 2005 caused by the change in data sources – the PSD covers all regulated mortgage lending whereas the earlier data are a sample of the mortgage market. Data for 1992 are missing, chart values are interpolated for this period. </a:t>
            </a:r>
          </a:p>
          <a:p>
            <a:pPr marL="0" indent="0">
              <a:buNone/>
            </a:pPr>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10</a:t>
            </a:fld>
            <a:endParaRPr lang="en-GB"/>
          </a:p>
        </p:txBody>
      </p:sp>
    </p:spTree>
    <p:extLst>
      <p:ext uri="{BB962C8B-B14F-4D97-AF65-F5344CB8AC3E}">
        <p14:creationId xmlns:p14="http://schemas.microsoft.com/office/powerpoint/2010/main" val="25053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smtClean="0"/>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smtClean="0"/>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Large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13/12/2021</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a:t>
            </a:r>
            <a:br>
              <a:rPr lang="en-US" dirty="0" smtClean="0"/>
            </a:br>
            <a:r>
              <a:rPr lang="en-US" dirty="0" smtClean="0"/>
              <a:t>(Calibri 28pt): click to add text</a:t>
            </a:r>
          </a:p>
          <a:p>
            <a:pPr lvl="1"/>
            <a:r>
              <a:rPr lang="en-US" dirty="0" smtClean="0"/>
              <a:t>Subtitle </a:t>
            </a:r>
            <a:br>
              <a:rPr lang="en-US" dirty="0" smtClean="0"/>
            </a:br>
            <a:r>
              <a:rPr lang="en-US" dirty="0" smtClean="0"/>
              <a:t>(Calibri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smtClean="0"/>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13/12/2021</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smtClean="0"/>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13/12/2021</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smtClean="0"/>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13/12/2021</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13/12/2021</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smtClean="0"/>
              <a:t>Bulleted subtitle (Calibri 28pt): click to add text</a:t>
            </a:r>
          </a:p>
          <a:p>
            <a:pPr lvl="2"/>
            <a:r>
              <a:rPr lang="en-US" dirty="0" smtClean="0"/>
              <a:t>Bulleted body text (Calibri 20pt)</a:t>
            </a:r>
          </a:p>
          <a:p>
            <a:pPr lvl="4"/>
            <a:r>
              <a:rPr lang="en-US" dirty="0" smtClean="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13/12/2021</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smtClean="0"/>
              <a:t>Bulleted subtitle (Calibri 28pt): click to add text</a:t>
            </a:r>
          </a:p>
          <a:p>
            <a:pPr lvl="2"/>
            <a:r>
              <a:rPr lang="en-US" dirty="0" smtClean="0"/>
              <a:t>Bulleted body text (Calibri 20pt)</a:t>
            </a:r>
          </a:p>
          <a:p>
            <a:pPr lvl="4"/>
            <a:r>
              <a:rPr lang="en-US" dirty="0" smtClean="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13/12/2021</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smtClean="0"/>
              <a:t>Subtitle (Calibri 28pt): click to add text</a:t>
            </a:r>
          </a:p>
          <a:p>
            <a:pPr lvl="0"/>
            <a:r>
              <a:rPr lang="en-US" dirty="0" smtClean="0"/>
              <a:t>Bulleted 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smtClean="0"/>
              <a:t>Subtitle (Calibri 28pt): click to add text</a:t>
            </a:r>
          </a:p>
          <a:p>
            <a:pPr lvl="0"/>
            <a:r>
              <a:rPr lang="en-US" dirty="0" smtClean="0"/>
              <a:t>Bulleted 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13/12/2021</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13/12/2021</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13/12/2021</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smtClean="0"/>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smtClean="0"/>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13/12/2021</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smtClean="0"/>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smtClean="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smtClean="0"/>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smtClean="0"/>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smtClean="0"/>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smtClean="0"/>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13/12/2021</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slide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Small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13/12/2021</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smtClean="0"/>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Medium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13/12/2021</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smtClean="0"/>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mtClean="0"/>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13/12/2021</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Autofit/>
          </a:bodyPr>
          <a:lstStyle/>
          <a:p>
            <a:pPr marL="0" indent="0">
              <a:buNone/>
            </a:pPr>
            <a:r>
              <a:rPr lang="en-GB" dirty="0" smtClean="0">
                <a:solidFill>
                  <a:srgbClr val="660066"/>
                </a:solidFill>
              </a:rPr>
              <a:t>In </a:t>
            </a:r>
            <a:r>
              <a:rPr lang="en-GB" dirty="0">
                <a:solidFill>
                  <a:srgbClr val="660066"/>
                </a:solidFill>
              </a:rPr>
              <a:t>focus - The FPC's review of its mortgage market recommendations</a:t>
            </a:r>
          </a:p>
        </p:txBody>
      </p:sp>
    </p:spTree>
    <p:extLst>
      <p:ext uri="{BB962C8B-B14F-4D97-AF65-F5344CB8AC3E}">
        <p14:creationId xmlns:p14="http://schemas.microsoft.com/office/powerpoint/2010/main" val="18770276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Chart A</a:t>
            </a:r>
            <a:r>
              <a:rPr lang="en-GB" b="0" dirty="0" smtClean="0"/>
              <a:t>: </a:t>
            </a:r>
            <a:r>
              <a:rPr lang="en-GB" b="0" dirty="0"/>
              <a:t>LTI ratios had drifted up significantly between the 1980s and 2014 </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6414" y="1871661"/>
            <a:ext cx="7919172" cy="3571878"/>
          </a:xfrm>
          <a:prstGeom prst="rect">
            <a:avLst/>
          </a:prstGeom>
        </p:spPr>
      </p:pic>
      <p:sp>
        <p:nvSpPr>
          <p:cNvPr id="5" name="Rectangle 4"/>
          <p:cNvSpPr/>
          <p:nvPr/>
        </p:nvSpPr>
        <p:spPr>
          <a:xfrm>
            <a:off x="376419" y="1370014"/>
            <a:ext cx="5633786" cy="369332"/>
          </a:xfrm>
          <a:prstGeom prst="rect">
            <a:avLst/>
          </a:prstGeom>
        </p:spPr>
        <p:txBody>
          <a:bodyPr wrap="none">
            <a:spAutoFit/>
          </a:bodyPr>
          <a:lstStyle/>
          <a:p>
            <a:r>
              <a:rPr lang="en-GB" dirty="0">
                <a:solidFill>
                  <a:srgbClr val="000000"/>
                </a:solidFill>
                <a:latin typeface="Calibri" panose="020F0502020204030204" pitchFamily="34" charset="0"/>
              </a:rPr>
              <a:t>Distribution of LTI ratios on the flow of new </a:t>
            </a:r>
            <a:r>
              <a:rPr lang="en-GB" dirty="0" smtClean="0">
                <a:solidFill>
                  <a:srgbClr val="000000"/>
                </a:solidFill>
                <a:latin typeface="Calibri" panose="020F0502020204030204" pitchFamily="34" charset="0"/>
              </a:rPr>
              <a:t>mortgages</a:t>
            </a:r>
            <a:r>
              <a:rPr lang="en-GB" baseline="30000" dirty="0" smtClean="0">
                <a:solidFill>
                  <a:srgbClr val="000000"/>
                </a:solidFill>
                <a:latin typeface="Calibri" panose="020F0502020204030204" pitchFamily="34" charset="0"/>
              </a:rPr>
              <a:t>(a</a:t>
            </a:r>
            <a:r>
              <a:rPr lang="en-GB" baseline="30000" dirty="0">
                <a:solidFill>
                  <a:srgbClr val="000000"/>
                </a:solidFill>
                <a:latin typeface="Calibri" panose="020F0502020204030204" pitchFamily="34" charset="0"/>
              </a:rPr>
              <a:t>) </a:t>
            </a:r>
            <a:endParaRPr lang="en-GB" baseline="30000" dirty="0"/>
          </a:p>
        </p:txBody>
      </p:sp>
      <p:sp>
        <p:nvSpPr>
          <p:cNvPr id="6" name="TextBox 5"/>
          <p:cNvSpPr txBox="1"/>
          <p:nvPr/>
        </p:nvSpPr>
        <p:spPr>
          <a:xfrm>
            <a:off x="2829464" y="6402852"/>
            <a:ext cx="6502632" cy="215444"/>
          </a:xfrm>
          <a:prstGeom prst="rect">
            <a:avLst/>
          </a:prstGeom>
          <a:noFill/>
        </p:spPr>
        <p:txBody>
          <a:bodyPr wrap="square" rtlCol="0">
            <a:spAutoFit/>
          </a:bodyPr>
          <a:lstStyle/>
          <a:p>
            <a:pPr algn="ctr"/>
            <a:r>
              <a:rPr lang="en-GB" sz="800" dirty="0"/>
              <a:t>Sources: Council of Mortgage Lenders (now UK Finance), FCA Product Sales Data (PSD) and Bank calculations</a:t>
            </a:r>
            <a:r>
              <a:rPr lang="en-GB" sz="800" dirty="0" smtClean="0"/>
              <a:t>.</a:t>
            </a:r>
            <a:endParaRPr lang="en-GB" sz="800" dirty="0"/>
          </a:p>
        </p:txBody>
      </p:sp>
    </p:spTree>
    <p:extLst>
      <p:ext uri="{BB962C8B-B14F-4D97-AF65-F5344CB8AC3E}">
        <p14:creationId xmlns:p14="http://schemas.microsoft.com/office/powerpoint/2010/main" val="432584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Chart </a:t>
            </a:r>
            <a:r>
              <a:rPr lang="en-GB" dirty="0"/>
              <a:t>3.1: </a:t>
            </a:r>
            <a:r>
              <a:rPr lang="en-GB" b="0" dirty="0"/>
              <a:t>Historical booms in house prices have been accompanied by increased household debt </a:t>
            </a:r>
            <a:r>
              <a:rPr lang="en-GB" b="0" dirty="0" smtClean="0"/>
              <a:t/>
            </a:r>
            <a:br>
              <a:rPr lang="en-GB" b="0" dirty="0" smtClean="0"/>
            </a:br>
            <a:r>
              <a:rPr lang="en-GB" sz="1800" b="0" dirty="0">
                <a:solidFill>
                  <a:schemeClr val="tx1"/>
                </a:solidFill>
                <a:latin typeface="Calibri" pitchFamily="34" charset="0"/>
                <a:ea typeface="+mn-ea"/>
                <a:cs typeface="+mn-cs"/>
              </a:rPr>
              <a:t>Aggregate mortgage debt to income and house prices to income ratios </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0913" y="1998133"/>
            <a:ext cx="9012619" cy="3970276"/>
          </a:xfrm>
          <a:prstGeom prst="rect">
            <a:avLst/>
          </a:prstGeom>
        </p:spPr>
      </p:pic>
    </p:spTree>
    <p:extLst>
      <p:ext uri="{BB962C8B-B14F-4D97-AF65-F5344CB8AC3E}">
        <p14:creationId xmlns:p14="http://schemas.microsoft.com/office/powerpoint/2010/main" val="15880127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6567" y="637961"/>
            <a:ext cx="11277600" cy="912814"/>
          </a:xfrm>
        </p:spPr>
        <p:txBody>
          <a:bodyPr/>
          <a:lstStyle/>
          <a:p>
            <a:r>
              <a:rPr lang="en-GB" dirty="0" smtClean="0"/>
              <a:t>Chart 3.2: </a:t>
            </a:r>
            <a:r>
              <a:rPr lang="en-GB" b="0" dirty="0"/>
              <a:t>The share of mortgages with high LTI ratios has not increased significantly since 2014, and the share of lending at high LTV ratios remains below its pre financial crisis </a:t>
            </a:r>
            <a:r>
              <a:rPr lang="en-GB" b="0" dirty="0" smtClean="0"/>
              <a:t>level</a:t>
            </a:r>
            <a:br>
              <a:rPr lang="en-GB" b="0" dirty="0" smtClean="0"/>
            </a:br>
            <a:r>
              <a:rPr lang="en-GB" sz="1800" b="0" dirty="0">
                <a:solidFill>
                  <a:schemeClr val="tx1"/>
                </a:solidFill>
                <a:latin typeface="Calibri" pitchFamily="34" charset="0"/>
                <a:ea typeface="+mn-ea"/>
                <a:cs typeface="+mn-cs"/>
              </a:rPr>
              <a:t>Share of mortgages with an LTI to ratio of 4.5 or higher and with an LTV ratio of 90% or higher</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7811" y="2254889"/>
            <a:ext cx="8915112" cy="4029740"/>
          </a:xfrm>
          <a:prstGeom prst="rect">
            <a:avLst/>
          </a:prstGeom>
        </p:spPr>
      </p:pic>
    </p:spTree>
    <p:extLst>
      <p:ext uri="{BB962C8B-B14F-4D97-AF65-F5344CB8AC3E}">
        <p14:creationId xmlns:p14="http://schemas.microsoft.com/office/powerpoint/2010/main" val="32029162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6566" y="1031372"/>
            <a:ext cx="11745433" cy="912814"/>
          </a:xfrm>
        </p:spPr>
        <p:txBody>
          <a:bodyPr/>
          <a:lstStyle/>
          <a:p>
            <a:r>
              <a:rPr lang="en-GB" dirty="0" smtClean="0"/>
              <a:t>Chart 3.3: </a:t>
            </a:r>
            <a:r>
              <a:rPr lang="en-GB" b="0" dirty="0"/>
              <a:t>The LTI flow limit is likely to play a stronger role than the affordability test in limiting growth in aggregate indebtedness and the share of highly indebted borrowers in a scenario of rapid house price growth</a:t>
            </a:r>
            <a:r>
              <a:rPr lang="en-GB" b="0" dirty="0" smtClean="0"/>
              <a:t/>
            </a:r>
            <a:br>
              <a:rPr lang="en-GB" b="0" dirty="0" smtClean="0"/>
            </a:br>
            <a:r>
              <a:rPr lang="en-GB" sz="1800" b="0" dirty="0">
                <a:solidFill>
                  <a:schemeClr val="tx1"/>
                </a:solidFill>
                <a:latin typeface="Calibri" pitchFamily="34" charset="0"/>
                <a:ea typeface="+mn-ea"/>
                <a:cs typeface="+mn-cs"/>
              </a:rPr>
              <a:t>Change in the proportion of outstanding mortgages with an LTI ratio of 4.5 or higher and aggregate household indebtedness in an illustrative scenario of rapid house price </a:t>
            </a:r>
            <a:r>
              <a:rPr lang="en-GB" sz="1800" b="0" dirty="0" smtClean="0">
                <a:solidFill>
                  <a:schemeClr val="tx1"/>
                </a:solidFill>
                <a:latin typeface="Calibri" pitchFamily="34" charset="0"/>
                <a:ea typeface="+mn-ea"/>
                <a:cs typeface="+mn-cs"/>
              </a:rPr>
              <a:t>growth</a:t>
            </a:r>
            <a:r>
              <a:rPr lang="en-GB" sz="1800" b="0" baseline="30000" dirty="0" smtClean="0">
                <a:solidFill>
                  <a:schemeClr val="tx1"/>
                </a:solidFill>
                <a:latin typeface="Calibri" pitchFamily="34" charset="0"/>
                <a:ea typeface="+mn-ea"/>
                <a:cs typeface="+mn-cs"/>
              </a:rPr>
              <a:t>(a</a:t>
            </a:r>
            <a:r>
              <a:rPr lang="en-GB" sz="1800" b="0" baseline="30000" dirty="0">
                <a:solidFill>
                  <a:schemeClr val="tx1"/>
                </a:solidFill>
                <a:latin typeface="Calibri" pitchFamily="34" charset="0"/>
                <a:ea typeface="+mn-ea"/>
                <a:cs typeface="+mn-cs"/>
              </a:rPr>
              <a:t>)</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49104"/>
          <a:stretch/>
        </p:blipFill>
        <p:spPr>
          <a:xfrm>
            <a:off x="7100671" y="3416969"/>
            <a:ext cx="4919865" cy="2763128"/>
          </a:xfrm>
          <a:prstGeom prst="rect">
            <a:avLst/>
          </a:prstGeom>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3235" t="-2064" r="3235" b="49145"/>
          <a:stretch/>
        </p:blipFill>
        <p:spPr>
          <a:xfrm>
            <a:off x="736365" y="3416969"/>
            <a:ext cx="5198883" cy="3035844"/>
          </a:xfrm>
          <a:prstGeom prst="rect">
            <a:avLst/>
          </a:prstGeom>
        </p:spPr>
      </p:pic>
    </p:spTree>
    <p:extLst>
      <p:ext uri="{BB962C8B-B14F-4D97-AF65-F5344CB8AC3E}">
        <p14:creationId xmlns:p14="http://schemas.microsoft.com/office/powerpoint/2010/main" val="4495382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6566" y="765551"/>
            <a:ext cx="11745433" cy="912814"/>
          </a:xfrm>
        </p:spPr>
        <p:txBody>
          <a:bodyPr/>
          <a:lstStyle/>
          <a:p>
            <a:r>
              <a:rPr lang="en-GB" dirty="0" smtClean="0"/>
              <a:t>Chart 3.4: </a:t>
            </a:r>
            <a:r>
              <a:rPr lang="en-GB" b="0" dirty="0"/>
              <a:t>Most of the concentration in mortgage lending at LTI ratios of 4.4 to 4.5 would not meet lenders’ requirements for ‘high LTI’ lending</a:t>
            </a:r>
            <a:r>
              <a:rPr lang="en-GB" b="0" dirty="0" smtClean="0"/>
              <a:t/>
            </a:r>
            <a:br>
              <a:rPr lang="en-GB" b="0" dirty="0" smtClean="0"/>
            </a:br>
            <a:r>
              <a:rPr lang="en-GB" sz="1800" b="0" dirty="0">
                <a:solidFill>
                  <a:schemeClr val="tx1"/>
                </a:solidFill>
                <a:latin typeface="Calibri" pitchFamily="34" charset="0"/>
                <a:ea typeface="+mn-ea"/>
                <a:cs typeface="+mn-cs"/>
              </a:rPr>
              <a:t>Number of new mortgages extended in 2021 Q3 by the 13 largest mortgage lenders broken down by LTI </a:t>
            </a:r>
            <a:r>
              <a:rPr lang="en-GB" sz="1800" b="0" dirty="0" smtClean="0">
                <a:solidFill>
                  <a:schemeClr val="tx1"/>
                </a:solidFill>
                <a:latin typeface="Calibri" pitchFamily="34" charset="0"/>
                <a:ea typeface="+mn-ea"/>
                <a:cs typeface="+mn-cs"/>
              </a:rPr>
              <a:t>ratio</a:t>
            </a:r>
            <a:r>
              <a:rPr lang="en-GB" sz="1800" b="0" baseline="30000" dirty="0" smtClean="0">
                <a:solidFill>
                  <a:schemeClr val="tx1"/>
                </a:solidFill>
                <a:latin typeface="Calibri" pitchFamily="34" charset="0"/>
                <a:ea typeface="+mn-ea"/>
                <a:cs typeface="+mn-cs"/>
              </a:rPr>
              <a:t>(a</a:t>
            </a:r>
            <a:r>
              <a:rPr lang="en-GB" sz="1800" b="0" baseline="30000" dirty="0">
                <a:solidFill>
                  <a:schemeClr val="tx1"/>
                </a:solidFill>
                <a:latin typeface="Calibri" pitchFamily="34" charset="0"/>
                <a:ea typeface="+mn-ea"/>
                <a:cs typeface="+mn-cs"/>
              </a:rPr>
              <a:t>)</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12659" y="2227757"/>
            <a:ext cx="8813246" cy="3625702"/>
          </a:xfrm>
          <a:prstGeom prst="rect">
            <a:avLst/>
          </a:prstGeom>
        </p:spPr>
      </p:pic>
    </p:spTree>
    <p:extLst>
      <p:ext uri="{BB962C8B-B14F-4D97-AF65-F5344CB8AC3E}">
        <p14:creationId xmlns:p14="http://schemas.microsoft.com/office/powerpoint/2010/main" val="8204680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Autofit/>
          </a:bodyPr>
          <a:lstStyle/>
          <a:p>
            <a:pPr marL="0" indent="0">
              <a:buNone/>
            </a:pPr>
            <a:r>
              <a:rPr lang="en-GB" dirty="0">
                <a:solidFill>
                  <a:srgbClr val="660066"/>
                </a:solidFill>
              </a:rPr>
              <a:t>Box D </a:t>
            </a:r>
            <a:r>
              <a:rPr lang="en-GB" dirty="0">
                <a:solidFill>
                  <a:srgbClr val="660066"/>
                </a:solidFill>
              </a:rPr>
              <a:t>- The effect of the mortgage market measures on first-time buyers</a:t>
            </a:r>
            <a:endParaRPr lang="en-US" dirty="0">
              <a:solidFill>
                <a:srgbClr val="660066"/>
              </a:solidFill>
            </a:endParaRPr>
          </a:p>
          <a:p>
            <a:pPr marL="0" indent="0">
              <a:buNone/>
            </a:pPr>
            <a:endParaRPr lang="en-GB" dirty="0"/>
          </a:p>
        </p:txBody>
      </p:sp>
    </p:spTree>
    <p:extLst>
      <p:ext uri="{BB962C8B-B14F-4D97-AF65-F5344CB8AC3E}">
        <p14:creationId xmlns:p14="http://schemas.microsoft.com/office/powerpoint/2010/main" val="267712458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91118"/>
            <a:ext cx="11277600" cy="912814"/>
          </a:xfrm>
        </p:spPr>
        <p:txBody>
          <a:bodyPr/>
          <a:lstStyle/>
          <a:p>
            <a:r>
              <a:rPr lang="en-GB" dirty="0" smtClean="0"/>
              <a:t>Chart A</a:t>
            </a:r>
            <a:r>
              <a:rPr lang="en-GB" b="0" dirty="0"/>
              <a:t>: Deposit size is the most significant barrier preventing first-time buyers from buying the median-valued first-time buyer home in their </a:t>
            </a:r>
            <a:r>
              <a:rPr lang="en-GB" b="0" dirty="0" smtClean="0"/>
              <a:t>area</a:t>
            </a:r>
            <a:br>
              <a:rPr lang="en-GB" b="0" dirty="0" smtClean="0"/>
            </a:br>
            <a:r>
              <a:rPr lang="en-GB" sz="1800" b="0" dirty="0">
                <a:solidFill>
                  <a:schemeClr val="tx1"/>
                </a:solidFill>
                <a:latin typeface="Calibri" pitchFamily="34" charset="0"/>
                <a:ea typeface="+mn-ea"/>
                <a:cs typeface="+mn-cs"/>
              </a:rPr>
              <a:t>Factors constraining first-time buyers from being able to afford the median valued property in their </a:t>
            </a:r>
            <a:r>
              <a:rPr lang="en-GB" sz="1800" b="0" dirty="0" smtClean="0">
                <a:solidFill>
                  <a:schemeClr val="tx1"/>
                </a:solidFill>
                <a:latin typeface="Calibri" pitchFamily="34" charset="0"/>
                <a:ea typeface="+mn-ea"/>
                <a:cs typeface="+mn-cs"/>
              </a:rPr>
              <a:t>area</a:t>
            </a:r>
            <a:r>
              <a:rPr lang="en-GB" sz="1800" b="0" baseline="30000" dirty="0" smtClean="0">
                <a:solidFill>
                  <a:schemeClr val="tx1"/>
                </a:solidFill>
                <a:latin typeface="Calibri" pitchFamily="34" charset="0"/>
                <a:ea typeface="+mn-ea"/>
                <a:cs typeface="+mn-cs"/>
              </a:rPr>
              <a:t>(a</a:t>
            </a:r>
            <a:r>
              <a:rPr lang="en-GB" sz="1800" b="0" baseline="30000" dirty="0">
                <a:solidFill>
                  <a:schemeClr val="tx1"/>
                </a:solidFill>
                <a:latin typeface="Calibri" pitchFamily="34" charset="0"/>
                <a:ea typeface="+mn-ea"/>
                <a:cs typeface="+mn-cs"/>
              </a:rPr>
              <a:t>) (b) </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6886" y="2057633"/>
            <a:ext cx="7867788" cy="3657600"/>
          </a:xfrm>
          <a:prstGeom prst="rect">
            <a:avLst/>
          </a:prstGeom>
        </p:spPr>
      </p:pic>
    </p:spTree>
    <p:extLst>
      <p:ext uri="{BB962C8B-B14F-4D97-AF65-F5344CB8AC3E}">
        <p14:creationId xmlns:p14="http://schemas.microsoft.com/office/powerpoint/2010/main" val="4430434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91118"/>
            <a:ext cx="11277600" cy="912814"/>
          </a:xfrm>
        </p:spPr>
        <p:txBody>
          <a:bodyPr/>
          <a:lstStyle/>
          <a:p>
            <a:r>
              <a:rPr lang="en-GB" dirty="0" smtClean="0"/>
              <a:t>Chart B</a:t>
            </a:r>
            <a:r>
              <a:rPr lang="en-GB" b="0" dirty="0"/>
              <a:t>: House price to income ratios for first-time buyers are typically higher in London and the south of England</a:t>
            </a:r>
            <a:r>
              <a:rPr lang="en-GB" b="0" dirty="0" smtClean="0"/>
              <a:t/>
            </a:r>
            <a:br>
              <a:rPr lang="en-GB" b="0" dirty="0" smtClean="0"/>
            </a:br>
            <a:r>
              <a:rPr lang="en-GB" sz="1800" b="0" dirty="0" smtClean="0">
                <a:solidFill>
                  <a:schemeClr val="tx1"/>
                </a:solidFill>
                <a:latin typeface="Calibri" pitchFamily="34" charset="0"/>
                <a:ea typeface="+mn-ea"/>
                <a:cs typeface="+mn-cs"/>
              </a:rPr>
              <a:t>Median </a:t>
            </a:r>
            <a:r>
              <a:rPr lang="en-GB" sz="1800" b="0" dirty="0">
                <a:solidFill>
                  <a:schemeClr val="tx1"/>
                </a:solidFill>
                <a:latin typeface="Calibri" pitchFamily="34" charset="0"/>
                <a:ea typeface="+mn-ea"/>
                <a:cs typeface="+mn-cs"/>
              </a:rPr>
              <a:t>ratio of purchase price to household incomes for first-time buyers in UK regions</a:t>
            </a:r>
            <a:endParaRPr lang="en-GB" sz="1800" b="0" baseline="30000" dirty="0">
              <a:solidFill>
                <a:schemeClr val="tx1"/>
              </a:solidFill>
              <a:latin typeface="Calibri" pitchFamily="34" charset="0"/>
              <a:ea typeface="+mn-ea"/>
              <a:cs typeface="+mn-cs"/>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2605" y="2158643"/>
            <a:ext cx="8166548" cy="3689498"/>
          </a:xfrm>
          <a:prstGeom prst="rect">
            <a:avLst/>
          </a:prstGeom>
        </p:spPr>
      </p:pic>
    </p:spTree>
    <p:extLst>
      <p:ext uri="{BB962C8B-B14F-4D97-AF65-F5344CB8AC3E}">
        <p14:creationId xmlns:p14="http://schemas.microsoft.com/office/powerpoint/2010/main" val="24733751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Autofit/>
          </a:bodyPr>
          <a:lstStyle/>
          <a:p>
            <a:pPr marL="0" indent="0">
              <a:buNone/>
            </a:pPr>
            <a:r>
              <a:rPr lang="en-GB" dirty="0">
                <a:solidFill>
                  <a:srgbClr val="660066"/>
                </a:solidFill>
              </a:rPr>
              <a:t>Box E </a:t>
            </a:r>
            <a:r>
              <a:rPr lang="en-GB" dirty="0">
                <a:solidFill>
                  <a:srgbClr val="660066"/>
                </a:solidFill>
              </a:rPr>
              <a:t>- What does the structural fall in interest rates mean for the risks from household </a:t>
            </a:r>
            <a:r>
              <a:rPr lang="en-GB" dirty="0">
                <a:solidFill>
                  <a:srgbClr val="660066"/>
                </a:solidFill>
              </a:rPr>
              <a:t>debt?</a:t>
            </a:r>
            <a:endParaRPr lang="en-US" dirty="0">
              <a:solidFill>
                <a:srgbClr val="660066"/>
              </a:solidFill>
            </a:endParaRPr>
          </a:p>
          <a:p>
            <a:pPr marL="0" indent="0">
              <a:buNone/>
            </a:pPr>
            <a:endParaRPr lang="en-GB" dirty="0"/>
          </a:p>
        </p:txBody>
      </p:sp>
    </p:spTree>
    <p:extLst>
      <p:ext uri="{BB962C8B-B14F-4D97-AF65-F5344CB8AC3E}">
        <p14:creationId xmlns:p14="http://schemas.microsoft.com/office/powerpoint/2010/main" val="3204469026"/>
      </p:ext>
    </p:extLst>
  </p:cSld>
  <p:clrMapOvr>
    <a:masterClrMapping/>
  </p:clrMapOvr>
  <p:timing>
    <p:tnLst>
      <p:par>
        <p:cTn id="1" dur="indefinite" restart="never" nodeType="tmRoot"/>
      </p:par>
    </p:tnLst>
  </p:timing>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Bank_Std_Template_01_Bank_Blue</Template>
  <TotalTime>1538</TotalTime>
  <Words>698</Words>
  <Application>Microsoft Office PowerPoint</Application>
  <PresentationFormat>Widescreen</PresentationFormat>
  <Paragraphs>33</Paragraphs>
  <Slides>10</Slides>
  <Notes>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Bank LINKS Template</vt:lpstr>
      <vt:lpstr>PowerPoint Presentation</vt:lpstr>
      <vt:lpstr>Chart 3.1: Historical booms in house prices have been accompanied by increased household debt  Aggregate mortgage debt to income and house prices to income ratios </vt:lpstr>
      <vt:lpstr>Chart 3.2: The share of mortgages with high LTI ratios has not increased significantly since 2014, and the share of lending at high LTV ratios remains below its pre financial crisis level Share of mortgages with an LTI to ratio of 4.5 or higher and with an LTV ratio of 90% or higher</vt:lpstr>
      <vt:lpstr>Chart 3.3: The LTI flow limit is likely to play a stronger role than the affordability test in limiting growth in aggregate indebtedness and the share of highly indebted borrowers in a scenario of rapid house price growth Change in the proportion of outstanding mortgages with an LTI ratio of 4.5 or higher and aggregate household indebtedness in an illustrative scenario of rapid house price growth(a)</vt:lpstr>
      <vt:lpstr>Chart 3.4: Most of the concentration in mortgage lending at LTI ratios of 4.4 to 4.5 would not meet lenders’ requirements for ‘high LTI’ lending Number of new mortgages extended in 2021 Q3 by the 13 largest mortgage lenders broken down by LTI ratio(a)</vt:lpstr>
      <vt:lpstr>PowerPoint Presentation</vt:lpstr>
      <vt:lpstr>Chart A: Deposit size is the most significant barrier preventing first-time buyers from buying the median-valued first-time buyer home in their area Factors constraining first-time buyers from being able to afford the median valued property in their area(a) (b) </vt:lpstr>
      <vt:lpstr>Chart B: House price to income ratios for first-time buyers are typically higher in London and the south of England Median ratio of purchase price to household incomes for first-time buyers in UK regions</vt:lpstr>
      <vt:lpstr>PowerPoint Presentation</vt:lpstr>
      <vt:lpstr>Chart A: LTI ratios had drifted up significantly between the 1980s and 2014 </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Fraser, Stacey</cp:lastModifiedBy>
  <cp:revision>286</cp:revision>
  <dcterms:created xsi:type="dcterms:W3CDTF">2019-04-05T13:20:41Z</dcterms:created>
  <dcterms:modified xsi:type="dcterms:W3CDTF">2021-12-13T15:12:36Z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-452013291</vt:i4>
  </property>
  <property fmtid="{D5CDD505-2E9C-101B-9397-08002B2CF9AE}" pid="3" name="_NewReviewCycle">
    <vt:lpwstr/>
  </property>
  <property fmtid="{D5CDD505-2E9C-101B-9397-08002B2CF9AE}" pid="4" name="_EmailSubject">
    <vt:lpwstr>ACT approve pls_New Powerpoint template for MPR and FPR Slides.PPTX</vt:lpwstr>
  </property>
  <property fmtid="{D5CDD505-2E9C-101B-9397-08002B2CF9AE}" pid="5" name="_AuthorEmail">
    <vt:lpwstr>Stacey.Fraser@bankofengland.co.uk</vt:lpwstr>
  </property>
  <property fmtid="{D5CDD505-2E9C-101B-9397-08002B2CF9AE}" pid="6" name="_AuthorEmailDisplayName">
    <vt:lpwstr>Fraser, Stacey</vt:lpwstr>
  </property>
</Properties>
</file>