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2"/>
  </p:notesMasterIdLst>
  <p:sldIdLst>
    <p:sldId id="367" r:id="rId3"/>
    <p:sldId id="369" r:id="rId4"/>
    <p:sldId id="370" r:id="rId5"/>
    <p:sldId id="371" r:id="rId6"/>
    <p:sldId id="372" r:id="rId7"/>
    <p:sldId id="376" r:id="rId8"/>
    <p:sldId id="375" r:id="rId9"/>
    <p:sldId id="377" r:id="rId10"/>
    <p:sldId id="37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48" d="100"/>
          <a:sy n="48" d="100"/>
        </p:scale>
        <p:origin x="58" y="533"/>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12/12/2022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ns.gov.uk/economy/nationalaccounts/uksectoraccounts/articles/understandingtheuksnetinternationalinvestmentposition/2020-04-27#impact-of-revaluations-and-other-changes-on-the-uks-nii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Bloomberg Finance L.P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357448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193353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Leveraged Commentary &amp; Data (LC&amp;D), </a:t>
            </a:r>
            <a:r>
              <a:rPr lang="en-GB" sz="1200" kern="1200" dirty="0" err="1" smtClean="0">
                <a:solidFill>
                  <a:schemeClr val="tx1"/>
                </a:solidFill>
                <a:effectLst/>
                <a:latin typeface="+mn-lt"/>
                <a:ea typeface="+mn-ea"/>
                <a:cs typeface="+mn-cs"/>
              </a:rPr>
              <a:t>Refinitive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970334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313997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Federal Reserve Bank of New York, Federal Reserve Board – Treasury International Capital reports, US Federal Reserve flow of funds, joint US Treasury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Each square represents 1% of the total holdings of US mortgaged-backed securities.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UK holdings are estimated based on June 2021 data.</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 Other includes US corporates, holding companies, and an accounting adjustment reflecting mismatches in the reporting of US agency assets and liabilities.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803921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ONS and Bank calculations.</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4049328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Bloomberg,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Data are not seasonally adjusted.</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For details on how foreign direct investment estimates are adjusted for changes in market value, see footnote (3) on page 23 of the May 2014 Inflation Report.</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 The current account is cumulated from 1970.</a:t>
            </a:r>
            <a:br>
              <a:rPr lang="en-GB" sz="1200" kern="1200" dirty="0" smtClean="0">
                <a:solidFill>
                  <a:schemeClr val="tx1"/>
                </a:solidFill>
                <a:effectLst/>
                <a:latin typeface="+mn-lt"/>
                <a:ea typeface="+mn-ea"/>
                <a:cs typeface="+mn-cs"/>
              </a:rPr>
            </a:br>
            <a:r>
              <a:rPr lang="en-GB" sz="1200" kern="1200" smtClean="0">
                <a:solidFill>
                  <a:schemeClr val="tx1"/>
                </a:solidFill>
                <a:effectLst/>
                <a:latin typeface="+mn-lt"/>
                <a:ea typeface="+mn-ea"/>
                <a:cs typeface="+mn-cs"/>
              </a:rPr>
              <a:t>(d) The ONS NIIP re-evaluates portfolio debt and equity at regular intervals but it values FDI at purchase price (</a:t>
            </a:r>
            <a:r>
              <a:rPr lang="en-GB" sz="1200" b="1" u="sng" kern="1200" smtClean="0">
                <a:solidFill>
                  <a:schemeClr val="tx1"/>
                </a:solidFill>
                <a:effectLst/>
                <a:latin typeface="+mn-lt"/>
                <a:ea typeface="+mn-ea"/>
                <a:cs typeface="+mn-cs"/>
                <a:hlinkClick r:id="rId3"/>
              </a:rPr>
              <a:t>link</a:t>
            </a:r>
            <a:r>
              <a:rPr lang="en-GB" sz="1200" kern="120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10793006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12/12/2022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12/12/2022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12/12/2022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December 2022</a:t>
            </a:r>
          </a:p>
          <a:p>
            <a:r>
              <a:rPr lang="en-GB" dirty="0" smtClean="0"/>
              <a:t>Developments </a:t>
            </a:r>
            <a:r>
              <a:rPr lang="en-GB" dirty="0"/>
              <a:t>in financial </a:t>
            </a:r>
            <a:r>
              <a:rPr lang="en-GB" dirty="0" smtClean="0"/>
              <a:t>markets </a:t>
            </a:r>
            <a:r>
              <a:rPr lang="en-GB" dirty="0"/>
              <a:t>and global debt vulnerabilities </a:t>
            </a:r>
            <a:r>
              <a:rPr lang="en-GB" dirty="0" err="1"/>
              <a:t>inc</a:t>
            </a:r>
            <a:r>
              <a:rPr lang="en-GB" dirty="0"/>
              <a:t> Box </a:t>
            </a:r>
            <a:r>
              <a:rPr lang="en-GB" dirty="0" smtClean="0"/>
              <a:t>A: </a:t>
            </a:r>
            <a:r>
              <a:rPr lang="en-GB" dirty="0"/>
              <a:t>UK external balance sheet vulnerabilities</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dirty="0" smtClean="0"/>
              <a:t/>
            </a:r>
            <a:br>
              <a:rPr lang="en-GB" dirty="0" smtClean="0"/>
            </a:br>
            <a:r>
              <a:rPr lang="en-GB" dirty="0"/>
              <a:t/>
            </a:r>
            <a:br>
              <a:rPr lang="en-GB" dirty="0"/>
            </a:br>
            <a:r>
              <a:rPr lang="en-GB" sz="2400" dirty="0" smtClean="0"/>
              <a:t>Chart </a:t>
            </a:r>
            <a:r>
              <a:rPr lang="en-GB" sz="2400" dirty="0"/>
              <a:t>1.1: Over 2022, yields on 10-year UK government debt have tightened more sharply than in any other episode since the 1990s, the tightening in US yields was less sharp than during the tightening in 1979</a:t>
            </a:r>
            <a:r>
              <a:rPr lang="en-GB" dirty="0"/>
              <a:t/>
            </a:r>
            <a:br>
              <a:rPr lang="en-GB" dirty="0"/>
            </a:br>
            <a:r>
              <a:rPr lang="en-GB" sz="2000" b="0" dirty="0"/>
              <a:t>Basis point change from minima on 10-year UK and US government debt</a:t>
            </a:r>
            <a:r>
              <a:rPr lang="en-GB" sz="2400" b="0" dirty="0"/>
              <a:t/>
            </a:r>
            <a:br>
              <a:rPr lang="en-GB" sz="2400" b="0" dirty="0"/>
            </a:br>
            <a:r>
              <a:rPr lang="en-GB" sz="2400" b="0" dirty="0"/>
              <a:t/>
            </a:r>
            <a:br>
              <a:rPr lang="en-GB" sz="2400" b="0" dirty="0"/>
            </a:br>
            <a:endParaRPr lang="en-GB" sz="2400" b="0" dirty="0"/>
          </a:p>
        </p:txBody>
      </p:sp>
      <p:pic>
        <p:nvPicPr>
          <p:cNvPr id="6" name="Picture 5" descr="Graphical user interface&#10;&#10;Description automatically generated">
            <a:extLst>
              <a:ext uri="{FF2B5EF4-FFF2-40B4-BE49-F238E27FC236}">
                <a16:creationId xmlns:a16="http://schemas.microsoft.com/office/drawing/2014/main" id="{8317061A-8F43-4BDC-A7BE-14CAD71041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2356022"/>
            <a:ext cx="11326148" cy="4251511"/>
          </a:xfrm>
          <a:prstGeom prst="rect">
            <a:avLst/>
          </a:prstGeom>
        </p:spPr>
      </p:pic>
    </p:spTree>
    <p:extLst>
      <p:ext uri="{BB962C8B-B14F-4D97-AF65-F5344CB8AC3E}">
        <p14:creationId xmlns:p14="http://schemas.microsoft.com/office/powerpoint/2010/main" val="3751734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382805"/>
            <a:ext cx="11277600" cy="912814"/>
          </a:xfrm>
        </p:spPr>
        <p:txBody>
          <a:bodyPr/>
          <a:lstStyle/>
          <a:p>
            <a:r>
              <a:rPr lang="en-GB" sz="2400" dirty="0"/>
              <a:t>Chart 1.2: Bid-offer spreads remain particularly elevated in 10-year gilts</a:t>
            </a:r>
            <a:r>
              <a:rPr lang="en-GB" dirty="0"/>
              <a:t/>
            </a:r>
            <a:br>
              <a:rPr lang="en-GB" dirty="0"/>
            </a:br>
            <a:r>
              <a:rPr lang="en-GB" sz="2000" b="0" dirty="0"/>
              <a:t>Bid-offer spreads on 10-year government bonds</a:t>
            </a:r>
          </a:p>
        </p:txBody>
      </p:sp>
      <p:pic>
        <p:nvPicPr>
          <p:cNvPr id="6" name="Picture 5" descr="A screenshot of a computer&#10;&#10;Description automatically generated with medium confidence">
            <a:extLst>
              <a:ext uri="{FF2B5EF4-FFF2-40B4-BE49-F238E27FC236}">
                <a16:creationId xmlns:a16="http://schemas.microsoft.com/office/drawing/2014/main" id="{F1E29E71-B1B0-4E60-BA7B-42804114EE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018" y="1439998"/>
            <a:ext cx="11322581" cy="4559666"/>
          </a:xfrm>
          <a:prstGeom prst="rect">
            <a:avLst/>
          </a:prstGeom>
        </p:spPr>
      </p:pic>
    </p:spTree>
    <p:extLst>
      <p:ext uri="{BB962C8B-B14F-4D97-AF65-F5344CB8AC3E}">
        <p14:creationId xmlns:p14="http://schemas.microsoft.com/office/powerpoint/2010/main" val="3634492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smtClean="0"/>
              <a:t/>
            </a:r>
            <a:br>
              <a:rPr lang="en-GB" sz="2400" dirty="0" smtClean="0"/>
            </a:br>
            <a:r>
              <a:rPr lang="en-GB" sz="2400" dirty="0" smtClean="0"/>
              <a:t>Chart </a:t>
            </a:r>
            <a:r>
              <a:rPr lang="en-GB" sz="2400" dirty="0"/>
              <a:t>1.3: Year-to-date issuance of high-yield corporate bonds has been subdued, relative to the past five years</a:t>
            </a:r>
            <a:r>
              <a:rPr lang="en-GB" dirty="0"/>
              <a:t/>
            </a:r>
            <a:br>
              <a:rPr lang="en-GB" dirty="0"/>
            </a:br>
            <a:r>
              <a:rPr lang="en-GB" sz="2000" b="0" dirty="0"/>
              <a:t>Year-to-date issuance as a proportion of averages over the past five years</a:t>
            </a:r>
            <a:r>
              <a:rPr lang="en-GB" dirty="0"/>
              <a:t/>
            </a:r>
            <a:br>
              <a:rPr lang="en-GB" dirty="0"/>
            </a:br>
            <a:r>
              <a:rPr lang="en-GB" dirty="0"/>
              <a:t/>
            </a:r>
            <a:br>
              <a:rPr lang="en-GB" dirty="0"/>
            </a:br>
            <a:endParaRPr lang="en-GB" dirty="0"/>
          </a:p>
        </p:txBody>
      </p:sp>
      <p:pic>
        <p:nvPicPr>
          <p:cNvPr id="6" name="Picture 5" descr="Chart, bar chart&#10;&#10;Description automatically generated">
            <a:extLst>
              <a:ext uri="{FF2B5EF4-FFF2-40B4-BE49-F238E27FC236}">
                <a16:creationId xmlns:a16="http://schemas.microsoft.com/office/drawing/2014/main" id="{8BF9BEC6-64AD-4324-A95B-1088AF263C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6266" y="1648545"/>
            <a:ext cx="9781066" cy="5033783"/>
          </a:xfrm>
          <a:prstGeom prst="rect">
            <a:avLst/>
          </a:prstGeom>
        </p:spPr>
      </p:pic>
    </p:spTree>
    <p:extLst>
      <p:ext uri="{BB962C8B-B14F-4D97-AF65-F5344CB8AC3E}">
        <p14:creationId xmlns:p14="http://schemas.microsoft.com/office/powerpoint/2010/main" val="418345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a:t>Figure 1.4: Tightening global financial conditions can affect UK financial stability through numerous channels</a:t>
            </a:r>
            <a:r>
              <a:rPr lang="en-GB" dirty="0"/>
              <a:t/>
            </a:r>
            <a:br>
              <a:rPr lang="en-GB" dirty="0"/>
            </a:br>
            <a:r>
              <a:rPr lang="en-GB" dirty="0"/>
              <a:t/>
            </a:r>
            <a:br>
              <a:rPr lang="en-GB" dirty="0"/>
            </a:br>
            <a:endParaRPr lang="en-GB" dirty="0"/>
          </a:p>
        </p:txBody>
      </p:sp>
      <p:pic>
        <p:nvPicPr>
          <p:cNvPr id="6" name="Picture 5" descr="Diagram&#10;&#10;Description automatically generated">
            <a:extLst>
              <a:ext uri="{FF2B5EF4-FFF2-40B4-BE49-F238E27FC236}">
                <a16:creationId xmlns:a16="http://schemas.microsoft.com/office/drawing/2014/main" id="{976FFC42-2631-48A8-A264-ACBCB4DC67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7211" y="1268627"/>
            <a:ext cx="7545860" cy="5182533"/>
          </a:xfrm>
          <a:prstGeom prst="rect">
            <a:avLst/>
          </a:prstGeom>
        </p:spPr>
      </p:pic>
    </p:spTree>
    <p:extLst>
      <p:ext uri="{BB962C8B-B14F-4D97-AF65-F5344CB8AC3E}">
        <p14:creationId xmlns:p14="http://schemas.microsoft.com/office/powerpoint/2010/main" val="500449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1957" y="465445"/>
            <a:ext cx="11277600" cy="912814"/>
          </a:xfrm>
        </p:spPr>
        <p:txBody>
          <a:bodyPr/>
          <a:lstStyle/>
          <a:p>
            <a:r>
              <a:rPr lang="en-GB" sz="2400" dirty="0"/>
              <a:t>Chart 1.5: UK holdings of US mortgage-backed securities are relatively small</a:t>
            </a:r>
            <a:r>
              <a:rPr lang="en-GB" dirty="0"/>
              <a:t/>
            </a:r>
            <a:br>
              <a:rPr lang="en-GB" dirty="0"/>
            </a:br>
            <a:r>
              <a:rPr lang="en-GB" sz="2000" b="0" dirty="0"/>
              <a:t>Holders of US mortgage backed securities as end-2022 Q2 </a:t>
            </a:r>
            <a:r>
              <a:rPr lang="en-GB" sz="2000" b="0" baseline="30000" dirty="0"/>
              <a:t>(a</a:t>
            </a:r>
            <a:r>
              <a:rPr lang="en-GB" sz="2000" b="0" baseline="30000" dirty="0" smtClean="0"/>
              <a:t>)(</a:t>
            </a:r>
            <a:r>
              <a:rPr lang="en-GB" sz="2000" b="0" baseline="30000" dirty="0"/>
              <a:t>b</a:t>
            </a:r>
            <a:r>
              <a:rPr lang="en-GB" sz="2000" b="0" baseline="30000" dirty="0" smtClean="0"/>
              <a:t>)(</a:t>
            </a:r>
            <a:r>
              <a:rPr lang="en-GB" sz="2000" b="0" baseline="30000" dirty="0"/>
              <a:t>c)</a:t>
            </a:r>
            <a:r>
              <a:rPr lang="en-GB" sz="2000" b="0" dirty="0"/>
              <a:t/>
            </a:r>
            <a:br>
              <a:rPr lang="en-GB" sz="2000" b="0" dirty="0"/>
            </a:br>
            <a:r>
              <a:rPr lang="en-GB" sz="2000" b="0" dirty="0"/>
              <a:t/>
            </a:r>
            <a:br>
              <a:rPr lang="en-GB" sz="2000" b="0" dirty="0"/>
            </a:br>
            <a:endParaRPr lang="en-GB" sz="2000" b="0" dirty="0"/>
          </a:p>
        </p:txBody>
      </p:sp>
      <p:pic>
        <p:nvPicPr>
          <p:cNvPr id="6" name="Picture 5" descr="A picture containing timeline&#10;&#10;Description automatically generated">
            <a:extLst>
              <a:ext uri="{FF2B5EF4-FFF2-40B4-BE49-F238E27FC236}">
                <a16:creationId xmlns:a16="http://schemas.microsoft.com/office/drawing/2014/main" id="{3A0C7CFE-A832-4F74-9129-A7215450E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5270" y="1155032"/>
            <a:ext cx="7556565" cy="5476427"/>
          </a:xfrm>
          <a:prstGeom prst="rect">
            <a:avLst/>
          </a:prstGeom>
        </p:spPr>
      </p:pic>
    </p:spTree>
    <p:extLst>
      <p:ext uri="{BB962C8B-B14F-4D97-AF65-F5344CB8AC3E}">
        <p14:creationId xmlns:p14="http://schemas.microsoft.com/office/powerpoint/2010/main" val="822175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55296" y="3240000"/>
            <a:ext cx="11279504" cy="1538287"/>
          </a:xfrm>
        </p:spPr>
        <p:txBody>
          <a:bodyPr/>
          <a:lstStyle/>
          <a:p>
            <a:r>
              <a:rPr lang="en-GB" dirty="0"/>
              <a:t>Box A: UK external balance sheet vulnerabilities</a:t>
            </a:r>
          </a:p>
        </p:txBody>
      </p:sp>
    </p:spTree>
    <p:extLst>
      <p:ext uri="{BB962C8B-B14F-4D97-AF65-F5344CB8AC3E}">
        <p14:creationId xmlns:p14="http://schemas.microsoft.com/office/powerpoint/2010/main" val="1636784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a:t>Chart A: The UK has large external </a:t>
            </a:r>
            <a:r>
              <a:rPr lang="en-GB" sz="2400" dirty="0" smtClean="0"/>
              <a:t>liabilities </a:t>
            </a:r>
            <a:br>
              <a:rPr lang="en-GB" sz="2400" dirty="0" smtClean="0"/>
            </a:br>
            <a:r>
              <a:rPr lang="en-GB" sz="2000" b="0" dirty="0" smtClean="0"/>
              <a:t>UK </a:t>
            </a:r>
            <a:r>
              <a:rPr lang="en-GB" sz="2000" b="0" dirty="0"/>
              <a:t>gross external liabilities by type</a:t>
            </a:r>
            <a:r>
              <a:rPr lang="en-GB" dirty="0"/>
              <a:t/>
            </a:r>
            <a:br>
              <a:rPr lang="en-GB" dirty="0"/>
            </a:br>
            <a:r>
              <a:rPr lang="en-GB" sz="2000" b="0" dirty="0"/>
              <a:t/>
            </a:r>
            <a:br>
              <a:rPr lang="en-GB" sz="2000" b="0" dirty="0"/>
            </a:br>
            <a:r>
              <a:rPr lang="en-GB" sz="2000" b="0" dirty="0"/>
              <a:t/>
            </a:r>
            <a:br>
              <a:rPr lang="en-GB" sz="2000" b="0" dirty="0"/>
            </a:br>
            <a:endParaRPr lang="en-GB" sz="2000" b="0" dirty="0"/>
          </a:p>
        </p:txBody>
      </p:sp>
      <p:pic>
        <p:nvPicPr>
          <p:cNvPr id="5" name="Picture 4" descr="Chart&#10;&#10;Description automatically generated">
            <a:extLst>
              <a:ext uri="{FF2B5EF4-FFF2-40B4-BE49-F238E27FC236}">
                <a16:creationId xmlns:a16="http://schemas.microsoft.com/office/drawing/2014/main" id="{D8312AD8-B321-48DA-B475-56328292A6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224" y="1370012"/>
            <a:ext cx="10239552" cy="5011737"/>
          </a:xfrm>
          <a:prstGeom prst="rect">
            <a:avLst/>
          </a:prstGeom>
        </p:spPr>
      </p:pic>
    </p:spTree>
    <p:extLst>
      <p:ext uri="{BB962C8B-B14F-4D97-AF65-F5344CB8AC3E}">
        <p14:creationId xmlns:p14="http://schemas.microsoft.com/office/powerpoint/2010/main" val="3604967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smtClean="0"/>
              <a:t/>
            </a:r>
            <a:br>
              <a:rPr lang="en-GB" sz="2400" dirty="0" smtClean="0"/>
            </a:br>
            <a:r>
              <a:rPr lang="en-GB" sz="2400" dirty="0"/>
              <a:t/>
            </a:r>
            <a:br>
              <a:rPr lang="en-GB" sz="2400" dirty="0"/>
            </a:br>
            <a:r>
              <a:rPr lang="en-GB" sz="2400" dirty="0" smtClean="0"/>
              <a:t>Chart </a:t>
            </a:r>
            <a:r>
              <a:rPr lang="en-GB" sz="2400" dirty="0"/>
              <a:t>B: The UK’s NIIP has improved in recent years, in part due to a fall in the value of Sterling</a:t>
            </a:r>
            <a:r>
              <a:rPr lang="en-GB" dirty="0"/>
              <a:t/>
            </a:r>
            <a:br>
              <a:rPr lang="en-GB" dirty="0"/>
            </a:br>
            <a:r>
              <a:rPr lang="en-GB" sz="2000" b="0" dirty="0"/>
              <a:t>Estimates of the UK net international investment position </a:t>
            </a:r>
            <a:r>
              <a:rPr lang="en-GB" sz="2000" b="0" baseline="30000" dirty="0"/>
              <a:t>(a</a:t>
            </a:r>
            <a:r>
              <a:rPr lang="en-GB" sz="2000" b="0" baseline="30000" dirty="0" smtClean="0"/>
              <a:t>)(</a:t>
            </a:r>
            <a:r>
              <a:rPr lang="en-GB" sz="2000" b="0" baseline="30000" dirty="0"/>
              <a:t>b</a:t>
            </a:r>
            <a:r>
              <a:rPr lang="en-GB" sz="2000" b="0" baseline="30000" dirty="0" smtClean="0"/>
              <a:t>)(</a:t>
            </a:r>
            <a:r>
              <a:rPr lang="en-GB" sz="2000" b="0" baseline="30000" dirty="0"/>
              <a:t>c</a:t>
            </a:r>
            <a:r>
              <a:rPr lang="en-GB" sz="2000" b="0" baseline="30000" dirty="0" smtClean="0"/>
              <a:t>)(</a:t>
            </a:r>
            <a:r>
              <a:rPr lang="en-GB" sz="2000" b="0" baseline="30000" dirty="0"/>
              <a:t>d)</a:t>
            </a:r>
            <a:r>
              <a:rPr lang="en-GB" sz="2000" b="0" dirty="0"/>
              <a:t/>
            </a:r>
            <a:br>
              <a:rPr lang="en-GB" sz="2000" b="0" dirty="0"/>
            </a:br>
            <a:r>
              <a:rPr lang="en-GB" sz="2000" b="0" dirty="0"/>
              <a:t/>
            </a:r>
            <a:br>
              <a:rPr lang="en-GB" sz="2000" b="0" dirty="0"/>
            </a:br>
            <a:r>
              <a:rPr lang="en-GB" sz="2000" b="0" dirty="0"/>
              <a:t/>
            </a:r>
            <a:br>
              <a:rPr lang="en-GB" sz="2000" b="0" dirty="0"/>
            </a:br>
            <a:r>
              <a:rPr lang="en-GB" sz="2000" b="0" dirty="0"/>
              <a:t/>
            </a:r>
            <a:br>
              <a:rPr lang="en-GB" sz="2000" b="0" dirty="0"/>
            </a:br>
            <a:endParaRPr lang="en-GB" sz="2000" b="0" dirty="0"/>
          </a:p>
        </p:txBody>
      </p:sp>
      <p:pic>
        <p:nvPicPr>
          <p:cNvPr id="6" name="Picture 5" descr="Chart, line chart&#10;&#10;Description automatically generated">
            <a:extLst>
              <a:ext uri="{FF2B5EF4-FFF2-40B4-BE49-F238E27FC236}">
                <a16:creationId xmlns:a16="http://schemas.microsoft.com/office/drawing/2014/main" id="{4E7FA1D6-8BB2-4275-B340-D3A7BE4C8E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7061" y="1584198"/>
            <a:ext cx="10722549" cy="5011736"/>
          </a:xfrm>
          <a:prstGeom prst="rect">
            <a:avLst/>
          </a:prstGeom>
        </p:spPr>
      </p:pic>
    </p:spTree>
    <p:extLst>
      <p:ext uri="{BB962C8B-B14F-4D97-AF65-F5344CB8AC3E}">
        <p14:creationId xmlns:p14="http://schemas.microsoft.com/office/powerpoint/2010/main" val="350502521"/>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1059</TotalTime>
  <Words>490</Words>
  <Application>Microsoft Office PowerPoint</Application>
  <PresentationFormat>Widescreen</PresentationFormat>
  <Paragraphs>26</Paragraphs>
  <Slides>9</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Century Gothic</vt:lpstr>
      <vt:lpstr>Bank LINKS Template</vt:lpstr>
      <vt:lpstr>1_Bank LINKS Template</vt:lpstr>
      <vt:lpstr>PowerPoint Presentation</vt:lpstr>
      <vt:lpstr>  Chart 1.1: Over 2022, yields on 10-year UK government debt have tightened more sharply than in any other episode since the 1990s, the tightening in US yields was less sharp than during the tightening in 1979 Basis point change from minima on 10-year UK and US government debt  </vt:lpstr>
      <vt:lpstr>Chart 1.2: Bid-offer spreads remain particularly elevated in 10-year gilts Bid-offer spreads on 10-year government bonds</vt:lpstr>
      <vt:lpstr> Chart 1.3: Year-to-date issuance of high-yield corporate bonds has been subdued, relative to the past five years Year-to-date issuance as a proportion of averages over the past five years  </vt:lpstr>
      <vt:lpstr>Figure 1.4: Tightening global financial conditions can affect UK financial stability through numerous channels  </vt:lpstr>
      <vt:lpstr>Chart 1.5: UK holdings of US mortgage-backed securities are relatively small Holders of US mortgage backed securities as end-2022 Q2 (a)(b)(c)  </vt:lpstr>
      <vt:lpstr>Box A: UK external balance sheet vulnerabilities</vt:lpstr>
      <vt:lpstr>Chart A: The UK has large external liabilities  UK gross external liabilities by type   </vt:lpstr>
      <vt:lpstr>  Chart B: The UK’s NIIP has improved in recent years, in part due to a fall in the value of Sterling Estimates of the UK net international investment position (a)(b)(c)(d)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251</cp:revision>
  <dcterms:created xsi:type="dcterms:W3CDTF">2019-04-05T13:20:41Z</dcterms:created>
  <dcterms:modified xsi:type="dcterms:W3CDTF">2022-12-12T20:00:10Z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