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7"/>
  </p:notesMasterIdLst>
  <p:sldIdLst>
    <p:sldId id="367" r:id="rId3"/>
    <p:sldId id="368" r:id="rId4"/>
    <p:sldId id="369" r:id="rId5"/>
    <p:sldId id="37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70" d="100"/>
          <a:sy n="70" d="100"/>
        </p:scale>
        <p:origin x="1147" y="53"/>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12/12/2022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Bloomberg L.P.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211053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Bloomberg L.P., MiFID and Bank calculations.</a:t>
            </a:r>
          </a:p>
          <a:p>
            <a:r>
              <a:rPr lang="en-GB" sz="1200" b="0" i="0" u="none" strike="noStrike" kern="1200" baseline="0" dirty="0" smtClean="0">
                <a:solidFill>
                  <a:schemeClr val="tx1"/>
                </a:solidFill>
                <a:latin typeface="+mn-lt"/>
                <a:ea typeface="+mn-ea"/>
                <a:cs typeface="+mn-cs"/>
              </a:rPr>
              <a:t>(a) The chart captures total net sales of gilts by LDI and pension funds that reported an outstanding</a:t>
            </a:r>
          </a:p>
          <a:p>
            <a:r>
              <a:rPr lang="en-GB" sz="1200" b="0" i="0" u="none" strike="noStrike" kern="1200" baseline="0" dirty="0" smtClean="0">
                <a:solidFill>
                  <a:schemeClr val="tx1"/>
                </a:solidFill>
                <a:latin typeface="+mn-lt"/>
                <a:ea typeface="+mn-ea"/>
                <a:cs typeface="+mn-cs"/>
              </a:rPr>
              <a:t>open gilt repo or interest rate derivatives position between 22 September and 21 October. LDI funds</a:t>
            </a:r>
          </a:p>
          <a:p>
            <a:r>
              <a:rPr lang="en-GB" sz="1200" b="0" i="0" u="none" strike="noStrike" kern="1200" baseline="0" dirty="0" smtClean="0">
                <a:solidFill>
                  <a:schemeClr val="tx1"/>
                </a:solidFill>
                <a:latin typeface="+mn-lt"/>
                <a:ea typeface="+mn-ea"/>
                <a:cs typeface="+mn-cs"/>
              </a:rPr>
              <a:t>have been identified within the broader fund category by combining existing sectoral classifications</a:t>
            </a:r>
          </a:p>
          <a:p>
            <a:r>
              <a:rPr lang="en-GB" sz="1200" b="0" i="0" u="none" strike="noStrike" kern="1200" baseline="0" dirty="0" smtClean="0">
                <a:solidFill>
                  <a:schemeClr val="tx1"/>
                </a:solidFill>
                <a:latin typeface="+mn-lt"/>
                <a:ea typeface="+mn-ea"/>
                <a:cs typeface="+mn-cs"/>
              </a:rPr>
              <a:t>and entity-level name screening. Gilt sales are calculated on a best-endeavours basis and expressed</a:t>
            </a:r>
          </a:p>
          <a:p>
            <a:r>
              <a:rPr lang="en-GB" sz="1200" b="0" i="0" u="none" strike="noStrike" kern="1200" baseline="0" dirty="0" smtClean="0">
                <a:solidFill>
                  <a:schemeClr val="tx1"/>
                </a:solidFill>
                <a:latin typeface="+mn-lt"/>
                <a:ea typeface="+mn-ea"/>
                <a:cs typeface="+mn-cs"/>
              </a:rPr>
              <a:t>in market-value terms. Market values are estimated using the nominal amount transacted (available in</a:t>
            </a:r>
          </a:p>
          <a:p>
            <a:r>
              <a:rPr lang="en-GB" sz="1200" b="0" i="0" u="none" strike="noStrike" kern="1200" baseline="0" dirty="0" smtClean="0">
                <a:solidFill>
                  <a:schemeClr val="tx1"/>
                </a:solidFill>
                <a:latin typeface="+mn-lt"/>
                <a:ea typeface="+mn-ea"/>
                <a:cs typeface="+mn-cs"/>
              </a:rPr>
              <a:t>MiFID data), intraday Bloomberg prices and Index Ratio data from the Debt Management Office.</a:t>
            </a:r>
          </a:p>
          <a:p>
            <a:r>
              <a:rPr lang="en-GB" sz="1200" b="0" i="0" u="none" strike="noStrike" kern="1200" baseline="0" dirty="0" smtClean="0">
                <a:solidFill>
                  <a:schemeClr val="tx1"/>
                </a:solidFill>
                <a:latin typeface="+mn-lt"/>
                <a:ea typeface="+mn-ea"/>
                <a:cs typeface="+mn-cs"/>
              </a:rPr>
              <a:t>(b) The green dashed line shows cumulative gilt purchases by the Bank of England as part of its</a:t>
            </a:r>
          </a:p>
          <a:p>
            <a:r>
              <a:rPr lang="en-GB" sz="1200" b="0" i="0" u="none" strike="noStrike" kern="1200" baseline="0" dirty="0" smtClean="0">
                <a:solidFill>
                  <a:schemeClr val="tx1"/>
                </a:solidFill>
                <a:latin typeface="+mn-lt"/>
                <a:ea typeface="+mn-ea"/>
                <a:cs typeface="+mn-cs"/>
              </a:rPr>
              <a:t>temporary gilt operation.</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8199767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12/12/2022</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12/12/2022</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hyperlink" Target="#cht52a"/><Relationship Id="rId2" Type="http://schemas.openxmlformats.org/officeDocument/2006/relationships/notesSlide" Target="../notesSlides/notesSlide3.xml"/><Relationship Id="rId1" Type="http://schemas.openxmlformats.org/officeDocument/2006/relationships/slideLayout" Target="../slideLayouts/slideLayout30.xml"/><Relationship Id="rId5" Type="http://schemas.openxmlformats.org/officeDocument/2006/relationships/image" Target="../media/image17.png"/><Relationship Id="rId4" Type="http://schemas.openxmlformats.org/officeDocument/2006/relationships/hyperlink" Target="#cht52b"/></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Financial Stability Report</a:t>
            </a:r>
            <a:br>
              <a:rPr lang="en-GB" dirty="0"/>
            </a:br>
            <a:r>
              <a:rPr lang="en-GB" dirty="0"/>
              <a:t>December 2022</a:t>
            </a:r>
          </a:p>
          <a:p>
            <a:r>
              <a:rPr lang="en-GB" dirty="0" smtClean="0"/>
              <a:t>The resilience of </a:t>
            </a:r>
            <a:r>
              <a:rPr lang="en-GB" dirty="0" smtClean="0"/>
              <a:t>liability- </a:t>
            </a:r>
            <a:r>
              <a:rPr lang="en-GB" dirty="0"/>
              <a:t>driven investment funds</a:t>
            </a:r>
          </a:p>
          <a:p>
            <a:endParaRPr lang="en-GB" dirty="0"/>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150" y="770021"/>
            <a:ext cx="11199503" cy="1360961"/>
          </a:xfrm>
        </p:spPr>
        <p:txBody>
          <a:bodyPr/>
          <a:lstStyle/>
          <a:p>
            <a:r>
              <a:rPr lang="en-GB" dirty="0" smtClean="0"/>
              <a:t>Figure 5.1</a:t>
            </a:r>
            <a:r>
              <a:rPr lang="en-GB" dirty="0"/>
              <a:t>: </a:t>
            </a:r>
            <a:r>
              <a:rPr lang="en-GB" dirty="0" smtClean="0"/>
              <a:t>Illustrative </a:t>
            </a:r>
            <a:r>
              <a:rPr lang="en-GB" dirty="0"/>
              <a:t>example of the impact of gilt prices on LDI </a:t>
            </a:r>
            <a:r>
              <a:rPr lang="en-GB" dirty="0" smtClean="0"/>
              <a:t>leverage</a:t>
            </a:r>
            <a:r>
              <a:rPr lang="en-GB" sz="2400" dirty="0" smtClean="0"/>
              <a:t/>
            </a:r>
            <a:br>
              <a:rPr lang="en-GB" sz="2400" dirty="0" smtClean="0"/>
            </a:br>
            <a:r>
              <a:rPr lang="en-GB" dirty="0" smtClean="0"/>
              <a:t/>
            </a:r>
            <a:br>
              <a:rPr lang="en-GB" dirty="0" smtClean="0"/>
            </a:br>
            <a:r>
              <a:rPr lang="en-GB" dirty="0"/>
              <a:t/>
            </a:r>
            <a:br>
              <a:rPr lang="en-GB" dirty="0"/>
            </a:br>
            <a:endParaRPr lang="en-GB" dirty="0"/>
          </a:p>
        </p:txBody>
      </p:sp>
      <p:pic>
        <p:nvPicPr>
          <p:cNvPr id="5" name="Picture 4">
            <a:extLst>
              <a:ext uri="{FF2B5EF4-FFF2-40B4-BE49-F238E27FC236}">
                <a16:creationId xmlns:a16="http://schemas.microsoft.com/office/drawing/2014/main" id="{34FACC9A-388D-4E66-BE69-685462FC989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272590" y="1066141"/>
            <a:ext cx="5915025" cy="5537207"/>
          </a:xfrm>
          <a:prstGeom prst="rect">
            <a:avLst/>
          </a:prstGeom>
        </p:spPr>
      </p:pic>
    </p:spTree>
    <p:extLst>
      <p:ext uri="{BB962C8B-B14F-4D97-AF65-F5344CB8AC3E}">
        <p14:creationId xmlns:p14="http://schemas.microsoft.com/office/powerpoint/2010/main" val="1482678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150" y="368969"/>
            <a:ext cx="11327839" cy="2775284"/>
          </a:xfrm>
        </p:spPr>
        <p:txBody>
          <a:bodyPr/>
          <a:lstStyle/>
          <a:p>
            <a:r>
              <a:rPr lang="en-GB" dirty="0"/>
              <a:t>Chart 5.1: The yields on long-term UK government bonds increased </a:t>
            </a:r>
            <a:r>
              <a:rPr lang="en-GB" dirty="0" smtClean="0"/>
              <a:t>rapidly in </a:t>
            </a:r>
            <a:r>
              <a:rPr lang="en-GB" dirty="0"/>
              <a:t>late September</a:t>
            </a:r>
            <a:br>
              <a:rPr lang="en-GB" dirty="0"/>
            </a:br>
            <a:r>
              <a:rPr lang="en-GB" b="0" dirty="0"/>
              <a:t>Basis point change in 30-year government bond yields since 1 August 2022</a:t>
            </a:r>
            <a:r>
              <a:rPr lang="en-GB" sz="2400" dirty="0" smtClean="0"/>
              <a:t/>
            </a:r>
            <a:br>
              <a:rPr lang="en-GB" sz="2400" dirty="0" smtClean="0"/>
            </a:br>
            <a:r>
              <a:rPr lang="en-GB" dirty="0" smtClean="0"/>
              <a:t/>
            </a:r>
            <a:br>
              <a:rPr lang="en-GB" dirty="0" smtClean="0"/>
            </a:br>
            <a:r>
              <a:rPr lang="en-GB" dirty="0"/>
              <a:t/>
            </a:r>
            <a:br>
              <a:rPr lang="en-GB" dirty="0"/>
            </a:br>
            <a:endParaRPr lang="en-GB" dirty="0"/>
          </a:p>
        </p:txBody>
      </p:sp>
      <p:pic>
        <p:nvPicPr>
          <p:cNvPr id="6" name="Picture 5" descr="Chart, histogram&#10;&#10;Description automatically generated">
            <a:extLst>
              <a:ext uri="{FF2B5EF4-FFF2-40B4-BE49-F238E27FC236}">
                <a16:creationId xmlns:a16="http://schemas.microsoft.com/office/drawing/2014/main" id="{34FACC9A-388D-4E66-BE69-685462FC98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8931" y="2219902"/>
            <a:ext cx="9668276" cy="4407417"/>
          </a:xfrm>
          <a:prstGeom prst="rect">
            <a:avLst/>
          </a:prstGeom>
        </p:spPr>
      </p:pic>
    </p:spTree>
    <p:extLst>
      <p:ext uri="{BB962C8B-B14F-4D97-AF65-F5344CB8AC3E}">
        <p14:creationId xmlns:p14="http://schemas.microsoft.com/office/powerpoint/2010/main" val="915531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0100" y="211989"/>
            <a:ext cx="11405936" cy="3721768"/>
          </a:xfrm>
        </p:spPr>
        <p:txBody>
          <a:bodyPr/>
          <a:lstStyle/>
          <a:p>
            <a:r>
              <a:rPr lang="en-GB" dirty="0"/>
              <a:t>Chart 5.2: Action taken by the Bank of England gave LDI funds time to build resilience</a:t>
            </a:r>
            <a:br>
              <a:rPr lang="en-GB" dirty="0"/>
            </a:br>
            <a:r>
              <a:rPr lang="en-GB" sz="2400" b="0" dirty="0"/>
              <a:t>Cumulative net gilt sales by LDI funds and pension schemes with an open gilt repo or interest rate derivative position, between 22 September and 21 October 2022, and cumulative gilt purchases by the Bank of England</a:t>
            </a:r>
            <a:r>
              <a:rPr lang="en-GB" sz="2400" b="0" baseline="30000" dirty="0"/>
              <a:t> (</a:t>
            </a:r>
            <a:r>
              <a:rPr lang="en-GB" sz="2400" b="0" u="sng" baseline="30000" dirty="0">
                <a:hlinkClick r:id="rId3" action="ppaction://hlinkfile"/>
              </a:rPr>
              <a:t>a</a:t>
            </a:r>
            <a:r>
              <a:rPr lang="en-GB" sz="2400" b="0" baseline="30000" dirty="0" smtClean="0"/>
              <a:t>)(</a:t>
            </a:r>
            <a:r>
              <a:rPr lang="en-GB" sz="2400" b="0" u="sng" baseline="30000" dirty="0">
                <a:hlinkClick r:id="rId4" action="ppaction://hlinkfile"/>
              </a:rPr>
              <a:t>b</a:t>
            </a:r>
            <a:r>
              <a:rPr lang="en-GB" sz="2400" b="0" baseline="30000" dirty="0"/>
              <a:t>)</a:t>
            </a:r>
            <a:r>
              <a:rPr lang="en-GB" sz="2400" dirty="0"/>
              <a:t/>
            </a:r>
            <a:br>
              <a:rPr lang="en-GB" sz="2400" dirty="0"/>
            </a:br>
            <a:r>
              <a:rPr lang="en-GB" sz="2400" baseline="30000" dirty="0" smtClean="0"/>
              <a:t/>
            </a:r>
            <a:br>
              <a:rPr lang="en-GB" sz="2400" baseline="30000" dirty="0" smtClean="0"/>
            </a:br>
            <a:r>
              <a:rPr lang="en-GB" dirty="0" smtClean="0"/>
              <a:t/>
            </a:r>
            <a:br>
              <a:rPr lang="en-GB" dirty="0" smtClean="0"/>
            </a:br>
            <a:r>
              <a:rPr lang="en-GB" dirty="0"/>
              <a:t/>
            </a:r>
            <a:br>
              <a:rPr lang="en-GB" dirty="0"/>
            </a:br>
            <a:endParaRPr lang="en-GB" dirty="0"/>
          </a:p>
        </p:txBody>
      </p:sp>
      <p:pic>
        <p:nvPicPr>
          <p:cNvPr id="6" name="Picture 5">
            <a:extLst>
              <a:ext uri="{FF2B5EF4-FFF2-40B4-BE49-F238E27FC236}">
                <a16:creationId xmlns:a16="http://schemas.microsoft.com/office/drawing/2014/main" id="{34FACC9A-388D-4E66-BE69-685462FC989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2610546" y="2377674"/>
            <a:ext cx="7065043" cy="4341385"/>
          </a:xfrm>
          <a:prstGeom prst="rect">
            <a:avLst/>
          </a:prstGeom>
        </p:spPr>
      </p:pic>
    </p:spTree>
    <p:extLst>
      <p:ext uri="{BB962C8B-B14F-4D97-AF65-F5344CB8AC3E}">
        <p14:creationId xmlns:p14="http://schemas.microsoft.com/office/powerpoint/2010/main" val="22806607"/>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1047</TotalTime>
  <Words>274</Words>
  <Application>Microsoft Office PowerPoint</Application>
  <PresentationFormat>Widescreen</PresentationFormat>
  <Paragraphs>19</Paragraphs>
  <Slides>4</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vt:i4>
      </vt:variant>
    </vt:vector>
  </HeadingPairs>
  <TitlesOfParts>
    <vt:vector size="9" baseType="lpstr">
      <vt:lpstr>Arial</vt:lpstr>
      <vt:lpstr>Calibri</vt:lpstr>
      <vt:lpstr>Century Gothic</vt:lpstr>
      <vt:lpstr>Bank LINKS Template</vt:lpstr>
      <vt:lpstr>1_Bank LINKS Template</vt:lpstr>
      <vt:lpstr>PowerPoint Presentation</vt:lpstr>
      <vt:lpstr>Figure 5.1: Illustrative example of the impact of gilt prices on LDI leverage   </vt:lpstr>
      <vt:lpstr>Chart 5.1: The yields on long-term UK government bonds increased rapidly in late September Basis point change in 30-year government bond yields since 1 August 2022   </vt:lpstr>
      <vt:lpstr>Chart 5.2: Action taken by the Bank of England gave LDI funds time to build resilience Cumulative net gilt sales by LDI funds and pension schemes with an open gilt repo or interest rate derivative position, between 22 September and 21 October 2022, and cumulative gilt purchases by the Bank of England (a)(b)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251</cp:revision>
  <dcterms:created xsi:type="dcterms:W3CDTF">2019-04-05T13:20:41Z</dcterms:created>
  <dcterms:modified xsi:type="dcterms:W3CDTF">2022-12-12T19:13:10Z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