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2"/>
  </p:notesMasterIdLst>
  <p:sldIdLst>
    <p:sldId id="367" r:id="rId3"/>
    <p:sldId id="368" r:id="rId4"/>
    <p:sldId id="369" r:id="rId5"/>
    <p:sldId id="370" r:id="rId6"/>
    <p:sldId id="371" r:id="rId7"/>
    <p:sldId id="372" r:id="rId8"/>
    <p:sldId id="375" r:id="rId9"/>
    <p:sldId id="373" r:id="rId10"/>
    <p:sldId id="37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48" d="100"/>
          <a:sy n="48" d="100"/>
        </p:scale>
        <p:origin x="58" y="533"/>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12/12/2022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ankofengland.co.uk/report/2020/monetary-policy-report-financial-stability-report-august-2020"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ankofengland.co.uk/monetary-policy-report/2022/november-2022"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bankofengland.co.uk/monetary-policy-report/2022/november-2022"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ankofengland.co.uk/statistics/articles/2019/introduction-of-new-quoted-rates-data"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British Household Panel Survey/Understanding Society (BHPS/US), Bank of England, NMG Consulting survey,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threshold of 70% is estimated by taking the threshold at which households become much more likely to experience repayment difficulties for gross DSRs (40%) and adjusting it to reflect the share of income spent on taxes and essentials (excluding housing costs) by households with mortgages. For more information on the gross threshold, see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August 2020 FSR</a:t>
            </a:r>
            <a:r>
              <a:rPr lang="en-GB" sz="1800" dirty="0">
                <a:effectLst/>
                <a:latin typeface="Arial" panose="020B0604020202020204" pitchFamily="34" charset="0"/>
                <a:ea typeface="Calibri" panose="020F0502020204030204" pitchFamily="34" charset="0"/>
                <a:cs typeface="Calibri" panose="020F0502020204030204" pitchFamily="34" charset="0"/>
              </a:rPr>
              <a:t>. The impact of inflation is estimated by assuming the prices of essential goods rise in line with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4"/>
              </a:rPr>
              <a:t>November 2022 MPR</a:t>
            </a:r>
            <a:r>
              <a:rPr lang="en-GB" sz="1800" dirty="0">
                <a:effectLst/>
                <a:latin typeface="Arial" panose="020B0604020202020204" pitchFamily="34" charset="0"/>
                <a:ea typeface="Calibri" panose="020F0502020204030204" pitchFamily="34" charset="0"/>
                <a:cs typeface="Calibri" panose="020F0502020204030204" pitchFamily="34" charset="0"/>
              </a:rPr>
              <a:t> projections and the extended Energy Price Guarantee, and households do not substitute away from this consumption.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Interest rate projections are applied based on market expectations for Bank Rate as at 25 November 2022. Projections are conditioned on announced fiscal policy for households over 2023 as at 25 November 2022. Proportions refer to number of households with respective COLA-DSR (excluding non-mortgagors) as a proportion of all households in the UK. A greater number of households had mortgages in 2007.</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030996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FCA Product Sales Data,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as interest payments plus mortgage principal repayments as a proportion of nominal household post-tax income. Household income has been adjusted to take into account the effects of Financial Intermediation Services Indirectly Measured. Mortgage interest payments before 2000 are adjusted to remove the effect of mortgage interest relief at source.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For the illustrative projections to end-2025, projections for household post‑tax income consistent with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November 2022 MPR</a:t>
            </a:r>
            <a:r>
              <a:rPr lang="en-GB" sz="1800" dirty="0">
                <a:effectLst/>
                <a:latin typeface="Arial" panose="020B0604020202020204" pitchFamily="34" charset="0"/>
                <a:ea typeface="Calibri" panose="020F0502020204030204" pitchFamily="34" charset="0"/>
                <a:cs typeface="Calibri" panose="020F0502020204030204" pitchFamily="34" charset="0"/>
              </a:rPr>
              <a:t>. Payment increases are projected using market expectations for Bank Rate based on the overnight index swap curve as at 25 November, take into account the distribution of fixed-deal terms from the FCA Product Sales Data and assume the aggregate mortgage debt to income ratio remains constant.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778381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Association of British Insurers, Bank of England, Bayes CRE Lending Report (Bayes Business School (formerly Cass)), Deloitte, Financing &amp; Leasing Association, firm public disclosures, Integer Advisors estimates, LCD an offering of S&amp;P Global Market Intelligence, London Stock Exchange, ONS, Peer-to-Peer Finance Association, Eikon from Refinitiv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are for private non-financial corporates, which exclude public, financial and unincorporated businesses. Earnings are defined as businesses’ aggregate gross operating surplus, adjusting for financial intermediation services indirectly measured.</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40668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a:t>
            </a:r>
            <a:r>
              <a:rPr lang="en-GB" sz="1800" dirty="0" err="1">
                <a:effectLst/>
                <a:latin typeface="Arial" panose="020B0604020202020204" pitchFamily="34" charset="0"/>
                <a:ea typeface="Calibri" panose="020F0502020204030204" pitchFamily="34" charset="0"/>
                <a:cs typeface="Calibri" panose="020F0502020204030204" pitchFamily="34" charset="0"/>
              </a:rPr>
              <a:t>BvD</a:t>
            </a:r>
            <a:r>
              <a:rPr lang="en-GB" sz="1800" dirty="0">
                <a:effectLst/>
                <a:latin typeface="Arial" panose="020B0604020202020204" pitchFamily="34" charset="0"/>
                <a:ea typeface="Calibri" panose="020F0502020204030204" pitchFamily="34" charset="0"/>
                <a:cs typeface="Calibri" panose="020F0502020204030204" pitchFamily="34" charset="0"/>
              </a:rPr>
              <a:t>, S&amp;P Global Market Intelligence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refer to UK PNFCs only. The purple bars on some sectors signify that these sectors are projected to see an improvement in the debt-weighted proportion of firms with low ICR. The projection applies the most severe shock to debt servicing costs, input energy prices, and earnings growth seen in the first year of the November 2022 MPR projections to end-2021 balance sheets. Not all sectors are shown in this chart so proportion of debt shown on the x-axis does not sum to 100. The ‘Aggregate’ bar refers to all UK PNFCs including those in sectors not shown.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837351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Eikon by Refinitiv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Bank’s quoted rates series are weighted monthly average rates advertised by all UK banks and building societies with products meeting the specific criteria. In February 2019 the method used to calculate these data was changed. For more information, see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Introduction of new Quoted Rates data – </a:t>
            </a:r>
            <a:r>
              <a:rPr lang="en-GB" sz="1800" b="1" u="sng" dirty="0" err="1">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Bankstats</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 article’</a:t>
            </a:r>
            <a:r>
              <a:rPr lang="en-GB" sz="1800" dirty="0">
                <a:effectLst/>
                <a:latin typeface="Arial" panose="020B0604020202020204" pitchFamily="34" charset="0"/>
                <a:ea typeface="Calibri" panose="020F0502020204030204" pitchFamily="34" charset="0"/>
                <a:cs typeface="Calibri" panose="020F0502020204030204" pitchFamily="34" charset="0"/>
              </a:rPr>
              <a:t>. OIS rates are monthly averages of two‑year OIS rates.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4248889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Numbers of mortgages exposed to rate rises includes those on variable rates (around 20% of mortgagors, or 1.7 million households), and those rolling off fixed-rate contracts. Mortgages with less than £1,000 outstanding are excluded. These data do not include buy-to-let mortgages or mortgages that are off balance sheet of authorised lenders, such as securitised loans or loan books sold to third parties.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Payment increases are calculated by applying market expectations for Bank Rate based on the OIS curve as at 25 November 2022 to outstanding mortgages based on latest available data as at 30 June 2022. </a:t>
            </a:r>
            <a:r>
              <a:rPr lang="en-GB" sz="1800">
                <a:effectLst/>
                <a:latin typeface="Arial" panose="020B0604020202020204" pitchFamily="34" charset="0"/>
                <a:ea typeface="Calibri" panose="020F0502020204030204" pitchFamily="34" charset="0"/>
                <a:cs typeface="Calibri" panose="020F0502020204030204" pitchFamily="34" charset="0"/>
              </a:rPr>
              <a:t>Payments on variable-rate mortgages increase by the implied uplift in the OIS curve and payments increase for fixed-rate mortgages by assuming that mortgagors refinance onto a typical fixed rate at the point their fixed-rate contract ends.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527415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12/12/2022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12/12/2022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6" Type="http://schemas.openxmlformats.org/officeDocument/2006/relationships/hyperlink" Target="#chart21b"/><Relationship Id="rId5" Type="http://schemas.openxmlformats.org/officeDocument/2006/relationships/hyperlink" Target="#chart21a"/><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 Id="rId5" Type="http://schemas.openxmlformats.org/officeDocument/2006/relationships/hyperlink" Target="#chart22b"/><Relationship Id="rId4" Type="http://schemas.openxmlformats.org/officeDocument/2006/relationships/hyperlink" Target="#chart22a"/></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hyperlink" Target="#chart23a"/></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hyperlink" Target="#chart24a"/></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openxmlformats.org/officeDocument/2006/relationships/hyperlink" Target="#chartaa"/></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 Id="rId5" Type="http://schemas.openxmlformats.org/officeDocument/2006/relationships/hyperlink" Target="#chartbb"/><Relationship Id="rId4" Type="http://schemas.openxmlformats.org/officeDocument/2006/relationships/hyperlink" Target="#chartba"/></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200" y="1752600"/>
            <a:ext cx="7108372" cy="5203371"/>
          </a:xfrm>
        </p:spPr>
        <p:txBody>
          <a:bodyPr vert="horz" lIns="0" tIns="0" rIns="457200" bIns="0" rtlCol="0">
            <a:noAutofit/>
          </a:bodyPr>
          <a:lstStyle/>
          <a:p>
            <a:r>
              <a:rPr lang="en-GB" dirty="0"/>
              <a:t>Financial Stability Report December 2022 </a:t>
            </a:r>
          </a:p>
          <a:p>
            <a:r>
              <a:rPr lang="en-GB" sz="3600" dirty="0"/>
              <a:t>UK household and corporate debt vulnerabilities inc. Box B: Implications of mortgage market developments for </a:t>
            </a:r>
            <a:r>
              <a:rPr lang="en-GB" sz="3600"/>
              <a:t>UK households </a:t>
            </a:r>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69937"/>
            <a:ext cx="11277600" cy="912814"/>
          </a:xfrm>
        </p:spPr>
        <p:txBody>
          <a:bodyPr/>
          <a:lstStyle/>
          <a:p>
            <a:r>
              <a:rPr lang="en-GB" sz="2400" dirty="0">
                <a:effectLst/>
                <a:latin typeface="Arial" panose="020B0604020202020204" pitchFamily="34" charset="0"/>
                <a:ea typeface="Calibri" panose="020F0502020204030204" pitchFamily="34" charset="0"/>
                <a:cs typeface="Calibri" panose="020F0502020204030204" pitchFamily="34" charset="0"/>
              </a:rPr>
              <a:t>Figure 2.1: UK household and corporate debt vulnerabilities can affect UK financial stability</a:t>
            </a:r>
            <a:r>
              <a:rPr lang="en-GB" dirty="0"/>
              <a:t/>
            </a:r>
            <a:br>
              <a:rPr lang="en-GB" dirty="0"/>
            </a:br>
            <a:endParaRPr lang="en-GB" dirty="0"/>
          </a:p>
        </p:txBody>
      </p:sp>
      <p:pic>
        <p:nvPicPr>
          <p:cNvPr id="7" name="Picture 6" descr="Graphical user interface&#10;&#10;Description automatically generated">
            <a:extLst>
              <a:ext uri="{FF2B5EF4-FFF2-40B4-BE49-F238E27FC236}">
                <a16:creationId xmlns:a16="http://schemas.microsoft.com/office/drawing/2014/main" id="{4C3DE164-E8CD-44BD-BA3E-BBD588166ACA}"/>
              </a:ext>
            </a:extLst>
          </p:cNvPr>
          <p:cNvPicPr>
            <a:picLocks noChangeAspect="1"/>
          </p:cNvPicPr>
          <p:nvPr/>
        </p:nvPicPr>
        <p:blipFill rotWithShape="1">
          <a:blip r:embed="rId3">
            <a:extLst>
              <a:ext uri="{28A0092B-C50C-407E-A947-70E740481C1C}">
                <a14:useLocalDpi xmlns:a14="http://schemas.microsoft.com/office/drawing/2010/main" val="0"/>
              </a:ext>
            </a:extLst>
          </a:blip>
          <a:srcRect t="1717"/>
          <a:stretch/>
        </p:blipFill>
        <p:spPr>
          <a:xfrm>
            <a:off x="975783" y="1382751"/>
            <a:ext cx="10240433" cy="4998998"/>
          </a:xfrm>
          <a:prstGeom prst="rect">
            <a:avLst/>
          </a:prstGeom>
        </p:spPr>
      </p:pic>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descr="Chart&#10;&#10;Description automatically generated">
            <a:extLst>
              <a:ext uri="{FF2B5EF4-FFF2-40B4-BE49-F238E27FC236}">
                <a16:creationId xmlns:a16="http://schemas.microsoft.com/office/drawing/2014/main" id="{6F4C5F04-59DC-4854-B6E3-5EA02CA633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0441" y="2378633"/>
            <a:ext cx="9695708" cy="4081280"/>
          </a:xfrm>
          <a:prstGeom prst="rect">
            <a:avLst/>
          </a:prstGeom>
        </p:spPr>
      </p:pic>
      <p:sp>
        <p:nvSpPr>
          <p:cNvPr id="2" name="Title 1"/>
          <p:cNvSpPr>
            <a:spLocks noGrp="1"/>
          </p:cNvSpPr>
          <p:nvPr>
            <p:ph type="title"/>
          </p:nvPr>
        </p:nvSpPr>
        <p:spPr>
          <a:xfrm>
            <a:off x="435916" y="906379"/>
            <a:ext cx="11277600" cy="912814"/>
          </a:xfrm>
        </p:spPr>
        <p:txBody>
          <a:bodyPr/>
          <a:lstStyle/>
          <a:p>
            <a:r>
              <a:rPr lang="en-GB" dirty="0" smtClean="0"/>
              <a:t>Chart </a:t>
            </a:r>
            <a:r>
              <a:rPr lang="en-GB" dirty="0"/>
              <a:t>2.1: The share of households with high debt-servicing burdens is projected to increase over 2023 </a:t>
            </a:r>
            <a:br>
              <a:rPr lang="en-GB" dirty="0"/>
            </a:br>
            <a:r>
              <a:rPr lang="en-GB" b="0" dirty="0"/>
              <a:t>Share of households with high cost of living-adjusted DSRs, and share of households in each COLA-DSR group </a:t>
            </a:r>
            <a:r>
              <a:rPr lang="en-GB" b="0" baseline="30000" dirty="0"/>
              <a:t>(</a:t>
            </a:r>
            <a:r>
              <a:rPr lang="en-GB" b="0" u="sng" baseline="30000" dirty="0">
                <a:hlinkClick r:id="rId5" action="ppaction://hlinkfile"/>
              </a:rPr>
              <a:t>a</a:t>
            </a:r>
            <a:r>
              <a:rPr lang="en-GB" b="0" baseline="30000" dirty="0"/>
              <a:t>)</a:t>
            </a:r>
            <a:r>
              <a:rPr lang="en-GB" b="0" dirty="0"/>
              <a:t> </a:t>
            </a:r>
            <a:r>
              <a:rPr lang="en-GB" b="0" baseline="30000" dirty="0"/>
              <a:t>(</a:t>
            </a:r>
            <a:r>
              <a:rPr lang="en-GB" b="0" u="sng" baseline="30000" dirty="0">
                <a:hlinkClick r:id="rId6" action="ppaction://hlinkfile"/>
              </a:rPr>
              <a:t>b</a:t>
            </a:r>
            <a:r>
              <a:rPr lang="en-GB" b="0" baseline="30000" dirty="0"/>
              <a:t>)</a:t>
            </a:r>
            <a:r>
              <a:rPr lang="en-GB" b="0" dirty="0"/>
              <a:t> </a:t>
            </a:r>
            <a:r>
              <a:rPr lang="en-GB" dirty="0"/>
              <a:t/>
            </a:r>
            <a:br>
              <a:rPr lang="en-GB" dirty="0"/>
            </a:br>
            <a:endParaRPr lang="en-GB" dirty="0"/>
          </a:p>
        </p:txBody>
      </p:sp>
    </p:spTree>
    <p:extLst>
      <p:ext uri="{BB962C8B-B14F-4D97-AF65-F5344CB8AC3E}">
        <p14:creationId xmlns:p14="http://schemas.microsoft.com/office/powerpoint/2010/main" val="396338937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line chart&#10;&#10;Description automatically generated">
            <a:extLst>
              <a:ext uri="{FF2B5EF4-FFF2-40B4-BE49-F238E27FC236}">
                <a16:creationId xmlns:a16="http://schemas.microsoft.com/office/drawing/2014/main" id="{A65DFEDD-7467-46A6-B046-0B7A802CB2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8181" y="2221061"/>
            <a:ext cx="9113067" cy="4225227"/>
          </a:xfrm>
          <a:prstGeom prst="rect">
            <a:avLst/>
          </a:prstGeom>
        </p:spPr>
      </p:pic>
      <p:sp>
        <p:nvSpPr>
          <p:cNvPr id="2" name="Title 1"/>
          <p:cNvSpPr>
            <a:spLocks noGrp="1"/>
          </p:cNvSpPr>
          <p:nvPr>
            <p:ph type="title"/>
          </p:nvPr>
        </p:nvSpPr>
        <p:spPr>
          <a:xfrm>
            <a:off x="435915" y="633663"/>
            <a:ext cx="11277600" cy="912814"/>
          </a:xfrm>
        </p:spPr>
        <p:txBody>
          <a:bodyPr/>
          <a:lstStyle/>
          <a:p>
            <a:r>
              <a:rPr lang="en-GB" dirty="0"/>
              <a:t>Chart 2.2: The aggregate household mortgage DSR is projected to remain below the peaks seen in previous crises</a:t>
            </a:r>
            <a:br>
              <a:rPr lang="en-GB" dirty="0"/>
            </a:br>
            <a:r>
              <a:rPr lang="en-GB" b="0" dirty="0"/>
              <a:t>Aggregate UK household mortgage DSR with illustrative projection to end-2025 </a:t>
            </a:r>
            <a:r>
              <a:rPr lang="en-GB" b="0" baseline="30000" dirty="0"/>
              <a:t>(</a:t>
            </a:r>
            <a:r>
              <a:rPr lang="en-GB" b="0" u="sng" baseline="30000" dirty="0">
                <a:hlinkClick r:id="rId4" action="ppaction://hlinkfile"/>
              </a:rPr>
              <a:t>a</a:t>
            </a:r>
            <a:r>
              <a:rPr lang="en-GB" b="0" baseline="30000" dirty="0"/>
              <a:t>) (</a:t>
            </a:r>
            <a:r>
              <a:rPr lang="en-GB" b="0" u="sng" baseline="30000" dirty="0">
                <a:hlinkClick r:id="rId5" action="ppaction://hlinkfile"/>
              </a:rPr>
              <a:t>b</a:t>
            </a:r>
            <a:r>
              <a:rPr lang="en-GB" b="0" baseline="30000" dirty="0"/>
              <a:t>)</a:t>
            </a:r>
            <a:endParaRPr lang="en-GB" b="0" dirty="0"/>
          </a:p>
        </p:txBody>
      </p:sp>
    </p:spTree>
    <p:extLst>
      <p:ext uri="{BB962C8B-B14F-4D97-AF65-F5344CB8AC3E}">
        <p14:creationId xmlns:p14="http://schemas.microsoft.com/office/powerpoint/2010/main" val="3214384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histogram&#10;&#10;Description automatically generated">
            <a:extLst>
              <a:ext uri="{FF2B5EF4-FFF2-40B4-BE49-F238E27FC236}">
                <a16:creationId xmlns:a16="http://schemas.microsoft.com/office/drawing/2014/main" id="{0418E21B-9229-4818-82EC-9775C12695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7823" y="2393954"/>
            <a:ext cx="8505868" cy="4278320"/>
          </a:xfrm>
          <a:prstGeom prst="rect">
            <a:avLst/>
          </a:prstGeom>
        </p:spPr>
      </p:pic>
      <p:sp>
        <p:nvSpPr>
          <p:cNvPr id="2" name="Title 1"/>
          <p:cNvSpPr>
            <a:spLocks noGrp="1"/>
          </p:cNvSpPr>
          <p:nvPr>
            <p:ph type="title"/>
          </p:nvPr>
        </p:nvSpPr>
        <p:spPr>
          <a:xfrm>
            <a:off x="451957" y="874295"/>
            <a:ext cx="11277600" cy="912814"/>
          </a:xfrm>
        </p:spPr>
        <p:txBody>
          <a:bodyPr/>
          <a:lstStyle/>
          <a:p>
            <a:r>
              <a:rPr lang="en-GB" dirty="0"/>
              <a:t>Chart 2.3: The aggregate corporate debt to earnings ratio has fallen slightly since the pandemic peak</a:t>
            </a:r>
            <a:br>
              <a:rPr lang="en-GB" dirty="0"/>
            </a:br>
            <a:r>
              <a:rPr lang="en-GB" sz="2600" b="0" dirty="0"/>
              <a:t>Aggregate debt of UK corporates, split into bank and market-based debt (left axis)  Aggregate debt to earnings ratio of UK corporates (right axis) </a:t>
            </a:r>
            <a:r>
              <a:rPr lang="en-GB" sz="2600" b="0" baseline="30000" dirty="0"/>
              <a:t>(</a:t>
            </a:r>
            <a:r>
              <a:rPr lang="en-GB" sz="2600" b="0" u="sng" baseline="30000" dirty="0">
                <a:hlinkClick r:id="rId4" action="ppaction://hlinkfile"/>
              </a:rPr>
              <a:t>a</a:t>
            </a:r>
            <a:r>
              <a:rPr lang="en-GB" sz="2600" b="0" baseline="30000" dirty="0"/>
              <a:t>)</a:t>
            </a:r>
            <a:endParaRPr lang="en-GB" sz="2600" b="0" dirty="0"/>
          </a:p>
        </p:txBody>
      </p:sp>
    </p:spTree>
    <p:extLst>
      <p:ext uri="{BB962C8B-B14F-4D97-AF65-F5344CB8AC3E}">
        <p14:creationId xmlns:p14="http://schemas.microsoft.com/office/powerpoint/2010/main" val="1632268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10;&#10;Description automatically generated">
            <a:extLst>
              <a:ext uri="{FF2B5EF4-FFF2-40B4-BE49-F238E27FC236}">
                <a16:creationId xmlns:a16="http://schemas.microsoft.com/office/drawing/2014/main" id="{03F70A8E-BACD-4133-9DB8-4D75A92F9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6986" y="2228367"/>
            <a:ext cx="7978867" cy="4394376"/>
          </a:xfrm>
          <a:prstGeom prst="rect">
            <a:avLst/>
          </a:prstGeom>
        </p:spPr>
      </p:pic>
      <p:sp>
        <p:nvSpPr>
          <p:cNvPr id="2" name="Title 1"/>
          <p:cNvSpPr>
            <a:spLocks noGrp="1"/>
          </p:cNvSpPr>
          <p:nvPr>
            <p:ph type="title"/>
          </p:nvPr>
        </p:nvSpPr>
        <p:spPr>
          <a:xfrm>
            <a:off x="393030" y="681789"/>
            <a:ext cx="11277600" cy="912814"/>
          </a:xfrm>
        </p:spPr>
        <p:txBody>
          <a:bodyPr/>
          <a:lstStyle/>
          <a:p>
            <a:r>
              <a:rPr lang="en-GB" dirty="0"/>
              <a:t>Chart 2.4: Impact of increases in debt costs and earning shocks are felt unevenly across sectors </a:t>
            </a:r>
            <a:br>
              <a:rPr lang="en-GB" dirty="0"/>
            </a:br>
            <a:r>
              <a:rPr lang="en-GB" sz="2600" b="0" dirty="0"/>
              <a:t>Debt weighted share of large firms with an ICR below 2.5 at end-2022 Q1, and projected share at end-2023 Q1, compared to GFC peaks </a:t>
            </a:r>
            <a:r>
              <a:rPr lang="en-GB" sz="2600" b="0" baseline="30000" dirty="0"/>
              <a:t>(</a:t>
            </a:r>
            <a:r>
              <a:rPr lang="en-GB" sz="2600" b="0" u="sng" baseline="30000" dirty="0">
                <a:hlinkClick r:id="rId4" action="ppaction://hlinkfile"/>
              </a:rPr>
              <a:t>a</a:t>
            </a:r>
            <a:r>
              <a:rPr lang="en-GB" sz="2600" b="0" baseline="30000" dirty="0"/>
              <a:t>)</a:t>
            </a:r>
            <a:endParaRPr lang="en-GB" sz="2600" b="0" dirty="0"/>
          </a:p>
        </p:txBody>
      </p:sp>
    </p:spTree>
    <p:extLst>
      <p:ext uri="{BB962C8B-B14F-4D97-AF65-F5344CB8AC3E}">
        <p14:creationId xmlns:p14="http://schemas.microsoft.com/office/powerpoint/2010/main" val="771840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71338" y="4202526"/>
            <a:ext cx="11279504" cy="1538287"/>
          </a:xfrm>
        </p:spPr>
        <p:txBody>
          <a:bodyPr/>
          <a:lstStyle/>
          <a:p>
            <a:r>
              <a:rPr lang="en-GB" dirty="0"/>
              <a:t>Box B</a:t>
            </a:r>
            <a:r>
              <a:rPr lang="en-GB" dirty="0" smtClean="0"/>
              <a:t>:</a:t>
            </a:r>
            <a:r>
              <a:rPr lang="en-GB" dirty="0" smtClean="0">
                <a:cs typeface="Calibri" panose="020F0502020204030204" pitchFamily="34" charset="0"/>
              </a:rPr>
              <a:t> </a:t>
            </a:r>
            <a:r>
              <a:rPr lang="en-GB" dirty="0">
                <a:cs typeface="Calibri" panose="020F0502020204030204" pitchFamily="34" charset="0"/>
              </a:rPr>
              <a:t>Implications of mortgage market developments for UK households</a:t>
            </a:r>
            <a:br>
              <a:rPr lang="en-GB" dirty="0">
                <a:cs typeface="Calibri" panose="020F0502020204030204" pitchFamily="34" charset="0"/>
              </a:rPr>
            </a:br>
            <a:r>
              <a:rPr lang="en-GB" dirty="0" smtClean="0"/>
              <a:t> </a:t>
            </a:r>
            <a:endParaRPr lang="en-GB" dirty="0"/>
          </a:p>
        </p:txBody>
      </p:sp>
    </p:spTree>
    <p:extLst>
      <p:ext uri="{BB962C8B-B14F-4D97-AF65-F5344CB8AC3E}">
        <p14:creationId xmlns:p14="http://schemas.microsoft.com/office/powerpoint/2010/main" val="2615543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line chart&#10;&#10;Description automatically generated">
            <a:extLst>
              <a:ext uri="{FF2B5EF4-FFF2-40B4-BE49-F238E27FC236}">
                <a16:creationId xmlns:a16="http://schemas.microsoft.com/office/drawing/2014/main" id="{19DCA295-BBD7-4B51-AAFB-AE66673CBE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344" y="2470484"/>
            <a:ext cx="10055375" cy="3979132"/>
          </a:xfrm>
          <a:prstGeom prst="rect">
            <a:avLst/>
          </a:prstGeom>
        </p:spPr>
      </p:pic>
      <p:sp>
        <p:nvSpPr>
          <p:cNvPr id="2" name="Title 1"/>
          <p:cNvSpPr>
            <a:spLocks noGrp="1"/>
          </p:cNvSpPr>
          <p:nvPr>
            <p:ph type="title"/>
          </p:nvPr>
        </p:nvSpPr>
        <p:spPr>
          <a:xfrm>
            <a:off x="468000" y="938463"/>
            <a:ext cx="11277600" cy="912814"/>
          </a:xfrm>
        </p:spPr>
        <p:txBody>
          <a:bodyPr/>
          <a:lstStyle/>
          <a:p>
            <a:r>
              <a:rPr lang="en-GB" dirty="0" smtClean="0"/>
              <a:t>Chart </a:t>
            </a:r>
            <a:r>
              <a:rPr lang="en-GB" dirty="0"/>
              <a:t>A: Average quoted mortgage rates have picked up sharply </a:t>
            </a:r>
            <a:br>
              <a:rPr lang="en-GB" dirty="0"/>
            </a:br>
            <a:r>
              <a:rPr lang="en-GB" b="0" dirty="0"/>
              <a:t>Average quoted rate on two-year fixed-rate mortgages at 75% and 90% LTV, and the two-year OIS rate </a:t>
            </a:r>
            <a:r>
              <a:rPr lang="en-GB" b="0" baseline="30000" dirty="0"/>
              <a:t>(</a:t>
            </a:r>
            <a:r>
              <a:rPr lang="en-GB" b="0" u="sng" baseline="30000" dirty="0">
                <a:hlinkClick r:id="rId4" action="ppaction://hlinkfile"/>
              </a:rPr>
              <a:t>a</a:t>
            </a:r>
            <a:r>
              <a:rPr lang="en-GB" b="0" baseline="30000" dirty="0"/>
              <a:t>)</a:t>
            </a:r>
            <a:r>
              <a:rPr lang="en-GB" dirty="0"/>
              <a:t/>
            </a:r>
            <a:br>
              <a:rPr lang="en-GB" dirty="0"/>
            </a:br>
            <a:endParaRPr lang="en-GB" dirty="0"/>
          </a:p>
        </p:txBody>
      </p:sp>
    </p:spTree>
    <p:extLst>
      <p:ext uri="{BB962C8B-B14F-4D97-AF65-F5344CB8AC3E}">
        <p14:creationId xmlns:p14="http://schemas.microsoft.com/office/powerpoint/2010/main" val="11974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chart, bar chart&#10;&#10;Description automatically generated">
            <a:extLst>
              <a:ext uri="{FF2B5EF4-FFF2-40B4-BE49-F238E27FC236}">
                <a16:creationId xmlns:a16="http://schemas.microsoft.com/office/drawing/2014/main" id="{A74BA27E-659F-49BF-8D83-984EAD44F1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7857" y="2430081"/>
            <a:ext cx="8349302" cy="4273326"/>
          </a:xfrm>
          <a:prstGeom prst="rect">
            <a:avLst/>
          </a:prstGeom>
        </p:spPr>
      </p:pic>
      <p:sp>
        <p:nvSpPr>
          <p:cNvPr id="2" name="Title 1"/>
          <p:cNvSpPr>
            <a:spLocks noGrp="1"/>
          </p:cNvSpPr>
          <p:nvPr>
            <p:ph type="title"/>
          </p:nvPr>
        </p:nvSpPr>
        <p:spPr>
          <a:xfrm>
            <a:off x="457200" y="897430"/>
            <a:ext cx="11277600" cy="912814"/>
          </a:xfrm>
        </p:spPr>
        <p:txBody>
          <a:bodyPr/>
          <a:lstStyle/>
          <a:p>
            <a:r>
              <a:rPr lang="en-GB" dirty="0"/>
              <a:t>Chart B: Over six million households, or 70% of owner-occupier mortgagors, will experience monthly mortgage payment increases by end-2025 </a:t>
            </a:r>
            <a:br>
              <a:rPr lang="en-GB" dirty="0"/>
            </a:br>
            <a:r>
              <a:rPr lang="en-GB" b="0" dirty="0"/>
              <a:t>Number of mortgages which will experience increases in monthly mortgage costs </a:t>
            </a:r>
            <a:r>
              <a:rPr lang="en-GB" b="0" baseline="30000" dirty="0"/>
              <a:t>(</a:t>
            </a:r>
            <a:r>
              <a:rPr lang="en-GB" b="0" u="sng" baseline="30000" dirty="0">
                <a:hlinkClick r:id="rId4" action="ppaction://hlinkfile"/>
              </a:rPr>
              <a:t>a</a:t>
            </a:r>
            <a:r>
              <a:rPr lang="en-GB" b="0" baseline="30000" dirty="0"/>
              <a:t>) (</a:t>
            </a:r>
            <a:r>
              <a:rPr lang="en-GB" b="0" u="sng" baseline="30000" dirty="0">
                <a:hlinkClick r:id="rId5" action="ppaction://hlinkfile"/>
              </a:rPr>
              <a:t>b</a:t>
            </a:r>
            <a:r>
              <a:rPr lang="en-GB" b="0" baseline="30000" dirty="0"/>
              <a:t>)</a:t>
            </a:r>
            <a:endParaRPr lang="en-GB" b="0" dirty="0"/>
          </a:p>
        </p:txBody>
      </p:sp>
    </p:spTree>
    <p:extLst>
      <p:ext uri="{BB962C8B-B14F-4D97-AF65-F5344CB8AC3E}">
        <p14:creationId xmlns:p14="http://schemas.microsoft.com/office/powerpoint/2010/main" val="3352270663"/>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1058</TotalTime>
  <Words>1143</Words>
  <Application>Microsoft Office PowerPoint</Application>
  <PresentationFormat>Widescreen</PresentationFormat>
  <Paragraphs>23</Paragraphs>
  <Slides>9</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Century Gothic</vt:lpstr>
      <vt:lpstr>Bank LINKS Template</vt:lpstr>
      <vt:lpstr>1_Bank LINKS Template</vt:lpstr>
      <vt:lpstr>PowerPoint Presentation</vt:lpstr>
      <vt:lpstr>Figure 2.1: UK household and corporate debt vulnerabilities can affect UK financial stability </vt:lpstr>
      <vt:lpstr>Chart 2.1: The share of households with high debt-servicing burdens is projected to increase over 2023  Share of households with high cost of living-adjusted DSRs, and share of households in each COLA-DSR group (a) (b)  </vt:lpstr>
      <vt:lpstr>Chart 2.2: The aggregate household mortgage DSR is projected to remain below the peaks seen in previous crises Aggregate UK household mortgage DSR with illustrative projection to end-2025 (a) (b)</vt:lpstr>
      <vt:lpstr>Chart 2.3: The aggregate corporate debt to earnings ratio has fallen slightly since the pandemic peak Aggregate debt of UK corporates, split into bank and market-based debt (left axis)  Aggregate debt to earnings ratio of UK corporates (right axis) (a)</vt:lpstr>
      <vt:lpstr>Chart 2.4: Impact of increases in debt costs and earning shocks are felt unevenly across sectors  Debt weighted share of large firms with an ICR below 2.5 at end-2022 Q1, and projected share at end-2023 Q1, compared to GFC peaks (a)</vt:lpstr>
      <vt:lpstr>Box B: Implications of mortgage market developments for UK households  </vt:lpstr>
      <vt:lpstr>Chart A: Average quoted mortgage rates have picked up sharply  Average quoted rate on two-year fixed-rate mortgages at 75% and 90% LTV, and the two-year OIS rate (a) </vt:lpstr>
      <vt:lpstr>Chart B: Over six million households, or 70% of owner-occupier mortgagors, will experience monthly mortgage payment increases by end-2025  Number of mortgages which will experience increases in monthly mortgage costs (a) (b)</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251</cp:revision>
  <dcterms:created xsi:type="dcterms:W3CDTF">2019-04-05T13:20:41Z</dcterms:created>
  <dcterms:modified xsi:type="dcterms:W3CDTF">2022-12-12T20:43:05Z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