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0"/>
  </p:notesMasterIdLst>
  <p:sldIdLst>
    <p:sldId id="367" r:id="rId3"/>
    <p:sldId id="368" r:id="rId4"/>
    <p:sldId id="369" r:id="rId5"/>
    <p:sldId id="370" r:id="rId6"/>
    <p:sldId id="371" r:id="rId7"/>
    <p:sldId id="372" r:id="rId8"/>
    <p:sldId id="37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48" d="100"/>
          <a:sy n="48" d="100"/>
        </p:scale>
        <p:origin x="58" y="533"/>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12/12/2022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PRA regulatory returns, published accounts and Bank analysis and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The CET1 capital ratio is defined as CET1 capital as a percentage of risk-weighted assets (RWAs). The major UK banks are Barclays, HSBC, Lloyds Banking Group, Nationwide, NatWest Group, Santander UK, Standard Chartered, and from end-2020, Virgin Money UK. Prior to 2011, the chart shows Bank estimates of banks’ CET1 ratios.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(b) Capital figures are year-end, except 2022 Q3.</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4254561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Published accounts, </a:t>
            </a:r>
            <a:r>
              <a:rPr lang="en-GB" sz="1200" kern="1200" dirty="0" err="1" smtClean="0">
                <a:solidFill>
                  <a:schemeClr val="tx1"/>
                </a:solidFill>
                <a:effectLst/>
                <a:latin typeface="+mn-lt"/>
                <a:ea typeface="+mn-ea"/>
                <a:cs typeface="+mn-cs"/>
              </a:rPr>
              <a:t>Refinitiv</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Eikon</a:t>
            </a:r>
            <a:r>
              <a:rPr lang="en-GB" sz="1200" kern="1200" dirty="0" smtClean="0">
                <a:solidFill>
                  <a:schemeClr val="tx1"/>
                </a:solidFill>
                <a:effectLst/>
                <a:latin typeface="+mn-lt"/>
                <a:ea typeface="+mn-ea"/>
                <a:cs typeface="+mn-cs"/>
              </a:rPr>
              <a:t> and Bank </a:t>
            </a:r>
            <a:r>
              <a:rPr lang="en-GB" sz="1200" kern="1200" smtClean="0">
                <a:solidFill>
                  <a:schemeClr val="tx1"/>
                </a:solidFill>
                <a:effectLst/>
                <a:latin typeface="+mn-lt"/>
                <a:ea typeface="+mn-ea"/>
                <a:cs typeface="+mn-cs"/>
              </a:rPr>
              <a:t>calculations.</a:t>
            </a: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Loan margin is calculated as net interest income received on lending, divided by total lending. Loan margins in this chart are calculated across all currencies. Net interest income is income from loan interest minus funding costs.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(b) Figures between 2005 and 2019 exclude Virgin Money UK.</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(c) Figures from 2020 Q1 onwards are annualised loan margin per quarter.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056168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PRA regulatory returns, S&amp;P Capital IQ and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5328330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032140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Sources: Bank of England, Bloomberg Finance L.P., </a:t>
            </a:r>
            <a:r>
              <a:rPr lang="en-GB" sz="1200" b="0" i="0" u="none" strike="noStrike" kern="1200" baseline="0" dirty="0" err="1" smtClean="0">
                <a:solidFill>
                  <a:schemeClr val="tx1"/>
                </a:solidFill>
                <a:latin typeface="+mn-lt"/>
                <a:ea typeface="+mn-ea"/>
                <a:cs typeface="+mn-cs"/>
              </a:rPr>
              <a:t>Eikon</a:t>
            </a:r>
            <a:r>
              <a:rPr lang="en-GB" sz="1200" b="0" i="0" u="none" strike="noStrike" kern="1200" baseline="0" dirty="0" smtClean="0">
                <a:solidFill>
                  <a:schemeClr val="tx1"/>
                </a:solidFill>
                <a:latin typeface="+mn-lt"/>
                <a:ea typeface="+mn-ea"/>
                <a:cs typeface="+mn-cs"/>
              </a:rPr>
              <a:t> from </a:t>
            </a:r>
            <a:r>
              <a:rPr lang="en-GB" sz="1200" b="0" i="0" u="none" strike="noStrike" kern="1200" baseline="0" dirty="0" err="1" smtClean="0">
                <a:solidFill>
                  <a:schemeClr val="tx1"/>
                </a:solidFill>
                <a:latin typeface="+mn-lt"/>
                <a:ea typeface="+mn-ea"/>
                <a:cs typeface="+mn-cs"/>
              </a:rPr>
              <a:t>Refinitiv</a:t>
            </a:r>
            <a:r>
              <a:rPr lang="en-GB" sz="1200" b="0" i="0" u="none" strike="noStrike" kern="1200" baseline="0" dirty="0" smtClean="0">
                <a:solidFill>
                  <a:schemeClr val="tx1"/>
                </a:solidFill>
                <a:latin typeface="+mn-lt"/>
                <a:ea typeface="+mn-ea"/>
                <a:cs typeface="+mn-cs"/>
              </a:rPr>
              <a:t>, Eurostat, Halifax/</a:t>
            </a:r>
            <a:r>
              <a:rPr lang="en-GB" sz="1200" b="0" i="0" u="none" strike="noStrike" kern="1200" baseline="0" dirty="0" err="1" smtClean="0">
                <a:solidFill>
                  <a:schemeClr val="tx1"/>
                </a:solidFill>
                <a:latin typeface="+mn-lt"/>
                <a:ea typeface="+mn-ea"/>
                <a:cs typeface="+mn-cs"/>
              </a:rPr>
              <a:t>Markit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IMFWorld</a:t>
            </a:r>
            <a:r>
              <a:rPr lang="en-GB" sz="1200" b="0" i="0" u="none" strike="noStrike" kern="1200" baseline="0" dirty="0" smtClean="0">
                <a:solidFill>
                  <a:schemeClr val="tx1"/>
                </a:solidFill>
                <a:latin typeface="+mn-lt"/>
                <a:ea typeface="+mn-ea"/>
                <a:cs typeface="+mn-cs"/>
              </a:rPr>
              <a:t> Economic Outlook, MSCI Investment Property Databank, National Bureau of Statistics of </a:t>
            </a:r>
            <a:r>
              <a:rPr lang="en-GB" sz="1200" b="0" i="0" u="none" strike="noStrike" kern="1200" baseline="0" dirty="0" err="1" smtClean="0">
                <a:solidFill>
                  <a:schemeClr val="tx1"/>
                </a:solidFill>
                <a:latin typeface="+mn-lt"/>
                <a:ea typeface="+mn-ea"/>
                <a:cs typeface="+mn-cs"/>
              </a:rPr>
              <a:t>China,Nationwide</a:t>
            </a:r>
            <a:r>
              <a:rPr lang="en-GB" sz="1200" b="0" i="0" u="none" strike="noStrike" kern="1200" baseline="0" dirty="0" smtClean="0">
                <a:solidFill>
                  <a:schemeClr val="tx1"/>
                </a:solidFill>
                <a:latin typeface="+mn-lt"/>
                <a:ea typeface="+mn-ea"/>
                <a:cs typeface="+mn-cs"/>
              </a:rPr>
              <a:t>, ONS, US Bureau of Economic Analysis and Bank calculations.</a:t>
            </a:r>
          </a:p>
          <a:p>
            <a:r>
              <a:rPr lang="en-GB" sz="1200" b="0" i="0" u="none" strike="noStrike" kern="1200" baseline="0" dirty="0" smtClean="0">
                <a:solidFill>
                  <a:schemeClr val="tx1"/>
                </a:solidFill>
                <a:latin typeface="+mn-lt"/>
                <a:ea typeface="+mn-ea"/>
                <a:cs typeface="+mn-cs"/>
              </a:rPr>
              <a:t>(a) Data are quarterly or quarterly averages.</a:t>
            </a:r>
          </a:p>
          <a:p>
            <a:r>
              <a:rPr lang="en-GB" sz="1200" b="0" i="0" u="none" strike="noStrike" kern="1200" baseline="0" dirty="0" smtClean="0">
                <a:solidFill>
                  <a:schemeClr val="tx1"/>
                </a:solidFill>
                <a:latin typeface="+mn-lt"/>
                <a:ea typeface="+mn-ea"/>
                <a:cs typeface="+mn-cs"/>
              </a:rPr>
              <a:t>(b) Figures for 2022 and 2019 ACS show start-to-trough changes. Figures for the global financial </a:t>
            </a:r>
            <a:r>
              <a:rPr lang="en-GB" sz="1200" b="0" i="0" u="none" strike="noStrike" kern="1200" baseline="0" dirty="0" err="1" smtClean="0">
                <a:solidFill>
                  <a:schemeClr val="tx1"/>
                </a:solidFill>
                <a:latin typeface="+mn-lt"/>
                <a:ea typeface="+mn-ea"/>
                <a:cs typeface="+mn-cs"/>
              </a:rPr>
              <a:t>crisisare</a:t>
            </a:r>
            <a:r>
              <a:rPr lang="en-GB" sz="1200" b="0" i="0" u="none" strike="noStrike" kern="1200" baseline="0" dirty="0" smtClean="0">
                <a:solidFill>
                  <a:schemeClr val="tx1"/>
                </a:solidFill>
                <a:latin typeface="+mn-lt"/>
                <a:ea typeface="+mn-ea"/>
                <a:cs typeface="+mn-cs"/>
              </a:rPr>
              <a:t> peak to trough.</a:t>
            </a:r>
          </a:p>
          <a:p>
            <a:r>
              <a:rPr lang="en-GB" sz="1200" b="0" i="0" u="none" strike="noStrike" kern="1200" baseline="0" dirty="0" smtClean="0">
                <a:solidFill>
                  <a:schemeClr val="tx1"/>
                </a:solidFill>
                <a:latin typeface="+mn-lt"/>
                <a:ea typeface="+mn-ea"/>
                <a:cs typeface="+mn-cs"/>
              </a:rPr>
              <a:t>(c) Global financial crisis data for UK residential property prices are a combination of the </a:t>
            </a:r>
            <a:r>
              <a:rPr lang="en-GB" sz="1200" b="0" i="0" u="none" strike="noStrike" kern="1200" baseline="0" dirty="0" err="1" smtClean="0">
                <a:solidFill>
                  <a:schemeClr val="tx1"/>
                </a:solidFill>
                <a:latin typeface="+mn-lt"/>
                <a:ea typeface="+mn-ea"/>
                <a:cs typeface="+mn-cs"/>
              </a:rPr>
              <a:t>quarterlyHalifax</a:t>
            </a:r>
            <a:r>
              <a:rPr lang="en-GB" sz="1200" b="0" i="0" u="none" strike="noStrike" kern="1200" baseline="0" dirty="0" smtClean="0">
                <a:solidFill>
                  <a:schemeClr val="tx1"/>
                </a:solidFill>
                <a:latin typeface="+mn-lt"/>
                <a:ea typeface="+mn-ea"/>
                <a:cs typeface="+mn-cs"/>
              </a:rPr>
              <a:t>/</a:t>
            </a:r>
            <a:r>
              <a:rPr lang="en-GB" sz="1200" b="0" i="0" u="none" strike="noStrike" kern="1200" baseline="0" dirty="0" err="1" smtClean="0">
                <a:solidFill>
                  <a:schemeClr val="tx1"/>
                </a:solidFill>
                <a:latin typeface="+mn-lt"/>
                <a:ea typeface="+mn-ea"/>
                <a:cs typeface="+mn-cs"/>
              </a:rPr>
              <a:t>Markit</a:t>
            </a:r>
            <a:r>
              <a:rPr lang="en-GB" sz="1200" b="0" i="0" u="none" strike="noStrike" kern="1200" baseline="0" dirty="0" smtClean="0">
                <a:solidFill>
                  <a:schemeClr val="tx1"/>
                </a:solidFill>
                <a:latin typeface="+mn-lt"/>
                <a:ea typeface="+mn-ea"/>
                <a:cs typeface="+mn-cs"/>
              </a:rPr>
              <a:t> and Nationwide house price indices.</a:t>
            </a:r>
          </a:p>
          <a:p>
            <a:r>
              <a:rPr lang="en-GB" sz="1200" b="0" i="0" u="none" strike="noStrike" kern="1200" baseline="0" dirty="0" smtClean="0">
                <a:solidFill>
                  <a:schemeClr val="tx1"/>
                </a:solidFill>
                <a:latin typeface="+mn-lt"/>
                <a:ea typeface="+mn-ea"/>
                <a:cs typeface="+mn-cs"/>
              </a:rPr>
              <a:t>(d) Bank Rate figures show the start-to-peak change for 2022 ACS, and the start-to-trough change </a:t>
            </a:r>
            <a:r>
              <a:rPr lang="en-GB" sz="1200" b="0" i="0" u="none" strike="noStrike" kern="1200" baseline="0" dirty="0" err="1" smtClean="0">
                <a:solidFill>
                  <a:schemeClr val="tx1"/>
                </a:solidFill>
                <a:latin typeface="+mn-lt"/>
                <a:ea typeface="+mn-ea"/>
                <a:cs typeface="+mn-cs"/>
              </a:rPr>
              <a:t>forthe</a:t>
            </a:r>
            <a:r>
              <a:rPr lang="en-GB" sz="1200" b="0" i="0" u="none" strike="noStrike" kern="1200" baseline="0" dirty="0" smtClean="0">
                <a:solidFill>
                  <a:schemeClr val="tx1"/>
                </a:solidFill>
                <a:latin typeface="+mn-lt"/>
                <a:ea typeface="+mn-ea"/>
                <a:cs typeface="+mn-cs"/>
              </a:rPr>
              <a:t> global financial crisis.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6438573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12/12/2022</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12/12/2022</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hyperlink" Target="#C3_1_FNa"/><Relationship Id="rId2" Type="http://schemas.openxmlformats.org/officeDocument/2006/relationships/notesSlide" Target="../notesSlides/notesSlide1.xml"/><Relationship Id="rId1" Type="http://schemas.openxmlformats.org/officeDocument/2006/relationships/slideLayout" Target="../slideLayouts/slideLayout30.xml"/><Relationship Id="rId5" Type="http://schemas.openxmlformats.org/officeDocument/2006/relationships/image" Target="../media/image15.png"/><Relationship Id="rId4" Type="http://schemas.openxmlformats.org/officeDocument/2006/relationships/hyperlink" Target="#C3_1_FNb"/></Relationships>
</file>

<file path=ppt/slides/_rels/slide3.xml.rels><?xml version="1.0" encoding="UTF-8" standalone="yes"?>
<Relationships xmlns="http://schemas.openxmlformats.org/package/2006/relationships"><Relationship Id="rId3" Type="http://schemas.openxmlformats.org/officeDocument/2006/relationships/hyperlink" Target="#C3_2_FNa"/><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image" Target="../media/image16.png"/><Relationship Id="rId5" Type="http://schemas.openxmlformats.org/officeDocument/2006/relationships/hyperlink" Target="#C3_2_FNc"/><Relationship Id="rId4" Type="http://schemas.openxmlformats.org/officeDocument/2006/relationships/hyperlink" Target="#C3_2_FNb"/></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a:t>Financial Stability Report</a:t>
            </a:r>
            <a:br>
              <a:rPr lang="en-GB" dirty="0"/>
            </a:br>
            <a:r>
              <a:rPr lang="en-GB" dirty="0"/>
              <a:t>December 2022</a:t>
            </a:r>
          </a:p>
          <a:p>
            <a:r>
              <a:rPr lang="en-GB" dirty="0"/>
              <a:t>The resilience of the UK banking </a:t>
            </a:r>
            <a:r>
              <a:rPr lang="en-GB" dirty="0" smtClean="0"/>
              <a:t>system. </a:t>
            </a:r>
            <a:r>
              <a:rPr lang="en-GB" dirty="0" err="1" smtClean="0"/>
              <a:t>Inc</a:t>
            </a:r>
            <a:r>
              <a:rPr lang="en-GB" dirty="0" smtClean="0"/>
              <a:t> </a:t>
            </a:r>
            <a:r>
              <a:rPr lang="en-GB" smtClean="0"/>
              <a:t>Box </a:t>
            </a:r>
            <a:r>
              <a:rPr lang="en-GB" dirty="0"/>
              <a:t>C</a:t>
            </a:r>
            <a:r>
              <a:rPr lang="en-GB" smtClean="0"/>
              <a:t>: </a:t>
            </a:r>
            <a:r>
              <a:rPr lang="en-GB" dirty="0" smtClean="0"/>
              <a:t>The 2022 Annual Cyclical Scenario</a:t>
            </a:r>
          </a:p>
          <a:p>
            <a:endParaRPr lang="en-GB" dirty="0"/>
          </a:p>
          <a:p>
            <a:endParaRPr lang="en-GB" dirty="0"/>
          </a:p>
          <a:p>
            <a:endParaRPr lang="en-GB" dirty="0"/>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14981" y="1522968"/>
            <a:ext cx="11277600" cy="912814"/>
          </a:xfrm>
        </p:spPr>
        <p:txBody>
          <a:bodyPr/>
          <a:lstStyle/>
          <a:p>
            <a:r>
              <a:rPr lang="en-GB" dirty="0" smtClean="0"/>
              <a:t>Chart </a:t>
            </a:r>
            <a:r>
              <a:rPr lang="en-GB" dirty="0"/>
              <a:t>3.1: Major UK banks’ CET1 capital ratios remain far higher than before the global financial crisis, although they have decreased over 2022, in part due to regulatory changes</a:t>
            </a:r>
            <a:br>
              <a:rPr lang="en-GB" dirty="0"/>
            </a:br>
            <a:r>
              <a:rPr lang="en-GB" b="0" dirty="0" err="1" smtClean="0"/>
              <a:t>Changes</a:t>
            </a:r>
            <a:r>
              <a:rPr lang="en-GB" b="0" dirty="0" smtClean="0"/>
              <a:t> </a:t>
            </a:r>
            <a:r>
              <a:rPr lang="en-GB" b="0" dirty="0"/>
              <a:t>in the aggregate CET1 capital ratio of the major UK banks </a:t>
            </a:r>
            <a:r>
              <a:rPr lang="en-GB" b="0" baseline="30000" dirty="0"/>
              <a:t>(</a:t>
            </a:r>
            <a:r>
              <a:rPr lang="en-GB" b="0" u="sng" baseline="30000" dirty="0">
                <a:hlinkClick r:id="rId3" action="ppaction://hlinkfile"/>
              </a:rPr>
              <a:t>a</a:t>
            </a:r>
            <a:r>
              <a:rPr lang="en-GB" b="0" baseline="30000" dirty="0"/>
              <a:t>) (</a:t>
            </a:r>
            <a:r>
              <a:rPr lang="en-GB" b="0" u="sng" baseline="30000" dirty="0">
                <a:hlinkClick r:id="rId4" action="ppaction://hlinkfile"/>
              </a:rPr>
              <a:t>b</a:t>
            </a:r>
            <a:r>
              <a:rPr lang="en-GB" b="0" baseline="30000" dirty="0"/>
              <a:t>) </a:t>
            </a:r>
            <a:r>
              <a:rPr lang="en-GB" dirty="0"/>
              <a:t/>
            </a:r>
            <a:br>
              <a:rPr lang="en-GB" dirty="0"/>
            </a:br>
            <a:r>
              <a:rPr lang="en-GB" dirty="0"/>
              <a:t/>
            </a:r>
            <a:br>
              <a:rPr lang="en-GB" dirty="0"/>
            </a:br>
            <a:r>
              <a:rPr lang="en-GB" dirty="0"/>
              <a:t/>
            </a:r>
            <a:br>
              <a:rPr lang="en-GB" dirty="0"/>
            </a:br>
            <a:endParaRPr lang="en-GB" dirty="0"/>
          </a:p>
        </p:txBody>
      </p:sp>
      <p:pic>
        <p:nvPicPr>
          <p:cNvPr id="6" name="Picture 5" descr="Chart&#10;&#10;Description automatically generated">
            <a:extLst>
              <a:ext uri="{FF2B5EF4-FFF2-40B4-BE49-F238E27FC236}">
                <a16:creationId xmlns:a16="http://schemas.microsoft.com/office/drawing/2014/main" id="{9E24D7EE-ADB9-4665-A5FE-B23AE8D6350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44969" y="2435782"/>
            <a:ext cx="8417623" cy="4089544"/>
          </a:xfrm>
          <a:prstGeom prst="rect">
            <a:avLst/>
          </a:prstGeom>
        </p:spPr>
      </p:pic>
    </p:spTree>
    <p:extLst>
      <p:ext uri="{BB962C8B-B14F-4D97-AF65-F5344CB8AC3E}">
        <p14:creationId xmlns:p14="http://schemas.microsoft.com/office/powerpoint/2010/main" val="1482678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14981" y="1522968"/>
            <a:ext cx="11277600" cy="912814"/>
          </a:xfrm>
        </p:spPr>
        <p:txBody>
          <a:bodyPr/>
          <a:lstStyle/>
          <a:p>
            <a:r>
              <a:rPr lang="en-GB" dirty="0"/>
              <a:t>Chart 3.2: The average loan margin on major UK banks’ lending margins has increased with recent interest rate rises</a:t>
            </a:r>
            <a:br>
              <a:rPr lang="en-GB" dirty="0"/>
            </a:br>
            <a:r>
              <a:rPr lang="en-GB" b="0" dirty="0"/>
              <a:t>Evolution of the average margin on major UK banks’ lending since 2005 </a:t>
            </a:r>
            <a:r>
              <a:rPr lang="en-GB" b="0" baseline="30000" dirty="0"/>
              <a:t>(</a:t>
            </a:r>
            <a:r>
              <a:rPr lang="en-GB" b="0" u="sng" baseline="30000" dirty="0">
                <a:hlinkClick r:id="rId3" action="ppaction://hlinkfile"/>
              </a:rPr>
              <a:t>a</a:t>
            </a:r>
            <a:r>
              <a:rPr lang="en-GB" b="0" baseline="30000" dirty="0"/>
              <a:t>) (</a:t>
            </a:r>
            <a:r>
              <a:rPr lang="en-GB" b="0" u="sng" baseline="30000" dirty="0">
                <a:hlinkClick r:id="rId4" action="ppaction://hlinkfile"/>
              </a:rPr>
              <a:t>b</a:t>
            </a:r>
            <a:r>
              <a:rPr lang="en-GB" b="0" baseline="30000" dirty="0"/>
              <a:t>) (</a:t>
            </a:r>
            <a:r>
              <a:rPr lang="en-GB" b="0" u="sng" baseline="30000" dirty="0">
                <a:hlinkClick r:id="rId5" action="ppaction://hlinkfile"/>
              </a:rPr>
              <a:t>c</a:t>
            </a:r>
            <a:r>
              <a:rPr lang="en-GB" b="0" baseline="30000" dirty="0"/>
              <a:t>)</a:t>
            </a:r>
            <a:r>
              <a:rPr lang="en-GB" dirty="0"/>
              <a:t/>
            </a:r>
            <a:br>
              <a:rPr lang="en-GB" dirty="0"/>
            </a:br>
            <a:r>
              <a:rPr lang="en-GB" dirty="0"/>
              <a:t/>
            </a:r>
            <a:br>
              <a:rPr lang="en-GB" dirty="0"/>
            </a:br>
            <a:r>
              <a:rPr lang="en-GB" dirty="0"/>
              <a:t/>
            </a:r>
            <a:br>
              <a:rPr lang="en-GB" dirty="0"/>
            </a:br>
            <a:r>
              <a:rPr lang="en-GB" dirty="0"/>
              <a:t/>
            </a:r>
            <a:br>
              <a:rPr lang="en-GB" dirty="0"/>
            </a:br>
            <a:endParaRPr lang="en-GB" dirty="0"/>
          </a:p>
        </p:txBody>
      </p:sp>
      <p:pic>
        <p:nvPicPr>
          <p:cNvPr id="5" name="Picture 4" descr="Chart, line chart&#10;&#10;Description automatically generated">
            <a:extLst>
              <a:ext uri="{FF2B5EF4-FFF2-40B4-BE49-F238E27FC236}">
                <a16:creationId xmlns:a16="http://schemas.microsoft.com/office/drawing/2014/main" id="{DA822344-82EB-489D-A1A4-1D49CCC4B05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13547" y="2435782"/>
            <a:ext cx="9680468" cy="4127000"/>
          </a:xfrm>
          <a:prstGeom prst="rect">
            <a:avLst/>
          </a:prstGeom>
        </p:spPr>
      </p:pic>
    </p:spTree>
    <p:extLst>
      <p:ext uri="{BB962C8B-B14F-4D97-AF65-F5344CB8AC3E}">
        <p14:creationId xmlns:p14="http://schemas.microsoft.com/office/powerpoint/2010/main" val="4219339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6854" y="1957137"/>
            <a:ext cx="11825146" cy="1072203"/>
          </a:xfrm>
        </p:spPr>
        <p:txBody>
          <a:bodyPr/>
          <a:lstStyle/>
          <a:p>
            <a:r>
              <a:rPr lang="en-GB" sz="2600" dirty="0"/>
              <a:t>Chart 3.3: Major UK banks’ provisions as a proportion of total lending has increased in 2022 Q3, although provisions remain below their pre-pandemic level</a:t>
            </a:r>
            <a:r>
              <a:rPr lang="en-GB" dirty="0"/>
              <a:t/>
            </a:r>
            <a:br>
              <a:rPr lang="en-GB" dirty="0"/>
            </a:br>
            <a:r>
              <a:rPr lang="en-GB" sz="2400" b="0" dirty="0"/>
              <a:t>Evolution of major UK banks’ stock of provisions since 2019 as a proportion of total lending, compared to its average between start-2015 and end-2019 and evolution of provisions split by asset class </a:t>
            </a:r>
            <a:r>
              <a:rPr lang="en-GB" sz="3200" dirty="0"/>
              <a:t/>
            </a:r>
            <a:br>
              <a:rPr lang="en-GB" sz="3200" dirty="0"/>
            </a:br>
            <a:r>
              <a:rPr lang="en-GB" dirty="0"/>
              <a:t/>
            </a:r>
            <a:br>
              <a:rPr lang="en-GB" dirty="0"/>
            </a:br>
            <a:r>
              <a:rPr lang="en-GB" dirty="0"/>
              <a:t/>
            </a:r>
            <a:br>
              <a:rPr lang="en-GB" dirty="0"/>
            </a:br>
            <a:r>
              <a:rPr lang="en-GB" dirty="0"/>
              <a:t/>
            </a:r>
            <a:br>
              <a:rPr lang="en-GB" dirty="0"/>
            </a:br>
            <a:r>
              <a:rPr lang="en-GB" dirty="0"/>
              <a:t/>
            </a:r>
            <a:br>
              <a:rPr lang="en-GB" dirty="0"/>
            </a:br>
            <a:endParaRPr lang="en-GB" dirty="0"/>
          </a:p>
        </p:txBody>
      </p:sp>
      <p:pic>
        <p:nvPicPr>
          <p:cNvPr id="6" name="Picture 5" descr="Chart&#10;&#10;Description automatically generated">
            <a:extLst>
              <a:ext uri="{FF2B5EF4-FFF2-40B4-BE49-F238E27FC236}">
                <a16:creationId xmlns:a16="http://schemas.microsoft.com/office/drawing/2014/main" id="{4D7D07D7-5449-4D1F-B440-0E6288D6CB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52921" y="2621574"/>
            <a:ext cx="8053011" cy="4117786"/>
          </a:xfrm>
          <a:prstGeom prst="rect">
            <a:avLst/>
          </a:prstGeom>
        </p:spPr>
      </p:pic>
    </p:spTree>
    <p:extLst>
      <p:ext uri="{BB962C8B-B14F-4D97-AF65-F5344CB8AC3E}">
        <p14:creationId xmlns:p14="http://schemas.microsoft.com/office/powerpoint/2010/main" val="17560950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191" y="1443790"/>
            <a:ext cx="11825146" cy="1072203"/>
          </a:xfrm>
        </p:spPr>
        <p:txBody>
          <a:bodyPr/>
          <a:lstStyle/>
          <a:p>
            <a:r>
              <a:rPr lang="en-GB" dirty="0"/>
              <a:t>Figure 3.1: Stress in financial markets could propagate to banks through their interlinkages with MBF</a:t>
            </a:r>
            <a:br>
              <a:rPr lang="en-GB" dirty="0"/>
            </a:br>
            <a:r>
              <a:rPr lang="en-GB" b="0" dirty="0"/>
              <a:t>Interlinkages between banks and MBF</a:t>
            </a:r>
            <a:r>
              <a:rPr lang="en-GB" dirty="0"/>
              <a:t/>
            </a:r>
            <a:br>
              <a:rPr lang="en-GB" dirty="0"/>
            </a:br>
            <a:r>
              <a:rPr lang="en-GB" dirty="0"/>
              <a:t/>
            </a:r>
            <a:br>
              <a:rPr lang="en-GB" dirty="0"/>
            </a:br>
            <a:r>
              <a:rPr lang="en-GB" dirty="0"/>
              <a:t/>
            </a:r>
            <a:br>
              <a:rPr lang="en-GB" dirty="0"/>
            </a:br>
            <a:r>
              <a:rPr lang="en-GB" dirty="0"/>
              <a:t/>
            </a:r>
            <a:br>
              <a:rPr lang="en-GB" dirty="0"/>
            </a:br>
            <a:r>
              <a:rPr lang="en-GB" dirty="0"/>
              <a:t/>
            </a:r>
            <a:br>
              <a:rPr lang="en-GB" dirty="0"/>
            </a:br>
            <a:endParaRPr lang="en-GB" dirty="0"/>
          </a:p>
        </p:txBody>
      </p:sp>
      <p:pic>
        <p:nvPicPr>
          <p:cNvPr id="5" name="Picture 4" descr="Graphical user interface, timeline&#10;&#10;Description automatically generated">
            <a:extLst>
              <a:ext uri="{FF2B5EF4-FFF2-40B4-BE49-F238E27FC236}">
                <a16:creationId xmlns:a16="http://schemas.microsoft.com/office/drawing/2014/main" id="{6327E0F4-AFE6-4E1B-9711-90811A1089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56438" y="1620254"/>
            <a:ext cx="4923725" cy="5107702"/>
          </a:xfrm>
          <a:prstGeom prst="rect">
            <a:avLst/>
          </a:prstGeom>
        </p:spPr>
      </p:pic>
    </p:spTree>
    <p:extLst>
      <p:ext uri="{BB962C8B-B14F-4D97-AF65-F5344CB8AC3E}">
        <p14:creationId xmlns:p14="http://schemas.microsoft.com/office/powerpoint/2010/main" val="3394041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07994C-9DA0-4359-924E-C13613F449FF}"/>
              </a:ext>
            </a:extLst>
          </p:cNvPr>
          <p:cNvSpPr>
            <a:spLocks noGrp="1"/>
          </p:cNvSpPr>
          <p:nvPr>
            <p:ph type="title"/>
          </p:nvPr>
        </p:nvSpPr>
        <p:spPr>
          <a:xfrm>
            <a:off x="455296" y="3240000"/>
            <a:ext cx="11279504" cy="1538287"/>
          </a:xfrm>
        </p:spPr>
        <p:txBody>
          <a:bodyPr/>
          <a:lstStyle/>
          <a:p>
            <a:r>
              <a:rPr lang="en-GB" dirty="0"/>
              <a:t>Box </a:t>
            </a:r>
            <a:r>
              <a:rPr lang="en-GB" dirty="0" smtClean="0"/>
              <a:t>C: The 2022 annual cyclical scenario</a:t>
            </a:r>
            <a:endParaRPr lang="en-GB" dirty="0"/>
          </a:p>
        </p:txBody>
      </p:sp>
    </p:spTree>
    <p:extLst>
      <p:ext uri="{BB962C8B-B14F-4D97-AF65-F5344CB8AC3E}">
        <p14:creationId xmlns:p14="http://schemas.microsoft.com/office/powerpoint/2010/main" val="3024117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9149" y="1283369"/>
            <a:ext cx="11825146" cy="1072203"/>
          </a:xfrm>
        </p:spPr>
        <p:txBody>
          <a:bodyPr/>
          <a:lstStyle/>
          <a:p>
            <a:r>
              <a:rPr lang="en-GB" b="0" dirty="0"/>
              <a:t/>
            </a:r>
            <a:br>
              <a:rPr lang="en-GB" b="0" dirty="0"/>
            </a:br>
            <a:r>
              <a:rPr lang="en-GB" dirty="0"/>
              <a:t>Table 1: The stress scenario is broadly similar to the 2019 ACS andmore</a:t>
            </a:r>
            <a:r>
              <a:rPr lang="en-GB" dirty="0"/>
              <a:t> severe overall than the global financial crisis</a:t>
            </a:r>
            <a:r>
              <a:rPr lang="en-GB" b="0" dirty="0"/>
              <a:t/>
            </a:r>
            <a:br>
              <a:rPr lang="en-GB" b="0" dirty="0"/>
            </a:br>
            <a:r>
              <a:rPr lang="en-GB" b="0" dirty="0"/>
              <a:t>Changes in key variables </a:t>
            </a:r>
            <a:r>
              <a:rPr lang="en-GB" b="0" baseline="30000" dirty="0"/>
              <a:t>(a</a:t>
            </a:r>
            <a:r>
              <a:rPr lang="en-GB" b="0" baseline="30000" dirty="0" smtClean="0"/>
              <a:t>)(</a:t>
            </a:r>
            <a:r>
              <a:rPr lang="en-GB" b="0" baseline="30000" dirty="0"/>
              <a:t>b</a:t>
            </a:r>
            <a:r>
              <a:rPr lang="en-GB" b="0" baseline="30000" dirty="0" smtClean="0"/>
              <a:t>)(</a:t>
            </a:r>
            <a:r>
              <a:rPr lang="en-GB" b="0" baseline="30000" dirty="0"/>
              <a:t>c</a:t>
            </a:r>
            <a:r>
              <a:rPr lang="en-GB" b="0" baseline="30000" dirty="0" smtClean="0"/>
              <a:t>)(</a:t>
            </a:r>
            <a:r>
              <a:rPr lang="en-GB" b="0" baseline="30000" dirty="0"/>
              <a:t>d)</a:t>
            </a:r>
            <a:r>
              <a:rPr lang="en-GB" b="0" dirty="0"/>
              <a:t/>
            </a:r>
            <a:br>
              <a:rPr lang="en-GB" b="0" dirty="0"/>
            </a:br>
            <a:r>
              <a:rPr lang="en-GB" b="0" dirty="0"/>
              <a:t/>
            </a:r>
            <a:br>
              <a:rPr lang="en-GB" b="0" dirty="0"/>
            </a:br>
            <a:r>
              <a:rPr lang="en-GB" dirty="0"/>
              <a:t/>
            </a:r>
            <a:br>
              <a:rPr lang="en-GB" dirty="0"/>
            </a:br>
            <a:r>
              <a:rPr lang="en-GB" dirty="0"/>
              <a:t/>
            </a:r>
            <a:br>
              <a:rPr lang="en-GB" dirty="0"/>
            </a:br>
            <a:r>
              <a:rPr lang="en-GB" dirty="0"/>
              <a:t/>
            </a:r>
            <a:br>
              <a:rPr lang="en-GB" dirty="0"/>
            </a:br>
            <a:endParaRPr lang="en-GB" dirty="0"/>
          </a:p>
        </p:txBody>
      </p:sp>
      <p:pic>
        <p:nvPicPr>
          <p:cNvPr id="2" name="Picture 1"/>
          <p:cNvPicPr>
            <a:picLocks noChangeAspect="1"/>
          </p:cNvPicPr>
          <p:nvPr/>
        </p:nvPicPr>
        <p:blipFill>
          <a:blip r:embed="rId3"/>
          <a:stretch>
            <a:fillRect/>
          </a:stretch>
        </p:blipFill>
        <p:spPr>
          <a:xfrm>
            <a:off x="2795838" y="1819470"/>
            <a:ext cx="6343650" cy="4686300"/>
          </a:xfrm>
          <a:prstGeom prst="rect">
            <a:avLst/>
          </a:prstGeom>
        </p:spPr>
      </p:pic>
    </p:spTree>
    <p:extLst>
      <p:ext uri="{BB962C8B-B14F-4D97-AF65-F5344CB8AC3E}">
        <p14:creationId xmlns:p14="http://schemas.microsoft.com/office/powerpoint/2010/main" val="3662490480"/>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1062</TotalTime>
  <Words>594</Words>
  <Application>Microsoft Office PowerPoint</Application>
  <PresentationFormat>Widescreen</PresentationFormat>
  <Paragraphs>23</Paragraphs>
  <Slides>7</Slides>
  <Notes>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vt:i4>
      </vt:variant>
    </vt:vector>
  </HeadingPairs>
  <TitlesOfParts>
    <vt:vector size="12" baseType="lpstr">
      <vt:lpstr>Arial</vt:lpstr>
      <vt:lpstr>Calibri</vt:lpstr>
      <vt:lpstr>Century Gothic</vt:lpstr>
      <vt:lpstr>Bank LINKS Template</vt:lpstr>
      <vt:lpstr>1_Bank LINKS Template</vt:lpstr>
      <vt:lpstr>PowerPoint Presentation</vt:lpstr>
      <vt:lpstr>Chart 3.1: Major UK banks’ CET1 capital ratios remain far higher than before the global financial crisis, although they have decreased over 2022, in part due to regulatory changes Changes in the aggregate CET1 capital ratio of the major UK banks (a) (b)    </vt:lpstr>
      <vt:lpstr>Chart 3.2: The average loan margin on major UK banks’ lending margins has increased with recent interest rate rises Evolution of the average margin on major UK banks’ lending since 2005 (a) (b) (c)    </vt:lpstr>
      <vt:lpstr>Chart 3.3: Major UK banks’ provisions as a proportion of total lending has increased in 2022 Q3, although provisions remain below their pre-pandemic level Evolution of major UK banks’ stock of provisions since 2019 as a proportion of total lending, compared to its average between start-2015 and end-2019 and evolution of provisions split by asset class      </vt:lpstr>
      <vt:lpstr>Figure 3.1: Stress in financial markets could propagate to banks through their interlinkages with MBF Interlinkages between banks and MBF     </vt:lpstr>
      <vt:lpstr>Box C: The 2022 annual cyclical scenario</vt:lpstr>
      <vt:lpstr> Table 1: The stress scenario is broadly similar to the 2019 ACS andmore severe overall than the global financial crisis Changes in key variables (a)(b)(c)(d)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252</cp:revision>
  <dcterms:created xsi:type="dcterms:W3CDTF">2019-04-05T13:20:41Z</dcterms:created>
  <dcterms:modified xsi:type="dcterms:W3CDTF">2022-12-12T20:10:09Z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