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6"/>
  </p:notesMasterIdLst>
  <p:sldIdLst>
    <p:sldId id="367" r:id="rId3"/>
    <p:sldId id="368" r:id="rId4"/>
    <p:sldId id="36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43" d="100"/>
          <a:sy n="43" d="100"/>
        </p:scale>
        <p:origin x="33" y="795"/>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05/07/2022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Sources: </a:t>
            </a:r>
            <a:r>
              <a:rPr lang="en-GB" sz="1200" b="0" i="0" u="none" strike="noStrike" kern="1200" baseline="0" dirty="0" err="1" smtClean="0">
                <a:solidFill>
                  <a:schemeClr val="tx1"/>
                </a:solidFill>
                <a:latin typeface="+mn-lt"/>
                <a:ea typeface="+mn-ea"/>
                <a:cs typeface="+mn-cs"/>
              </a:rPr>
              <a:t>Refinitiv</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Eikon</a:t>
            </a:r>
            <a:r>
              <a:rPr lang="en-GB" sz="1200" b="0" i="0" u="none" strike="noStrike" kern="1200" baseline="0" dirty="0" smtClean="0">
                <a:solidFill>
                  <a:schemeClr val="tx1"/>
                </a:solidFill>
                <a:latin typeface="+mn-lt"/>
                <a:ea typeface="+mn-ea"/>
                <a:cs typeface="+mn-cs"/>
              </a:rPr>
              <a:t> from LSEG and Bank calculations.</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Sources: CCP supervisory data and Bank calculations.</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38268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05/07/2022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smtClean="0"/>
              <a:t>Click icon to add table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smtClean="0"/>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05/07/2022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smtClean="0"/>
              <a:t>Financial Stability Report</a:t>
            </a:r>
          </a:p>
          <a:p>
            <a:r>
              <a:rPr lang="en-GB" dirty="0" smtClean="0"/>
              <a:t>July 2022 </a:t>
            </a:r>
          </a:p>
          <a:p>
            <a:r>
              <a:rPr lang="en-GB" dirty="0"/>
              <a:t>I</a:t>
            </a:r>
            <a:r>
              <a:rPr lang="en-GB" dirty="0" smtClean="0"/>
              <a:t>n focus: </a:t>
            </a:r>
            <a:r>
              <a:rPr lang="en-GB" dirty="0"/>
              <a:t>The resilience of market-based </a:t>
            </a:r>
            <a:r>
              <a:rPr lang="en-GB" dirty="0" smtClean="0"/>
              <a:t>finance</a:t>
            </a:r>
          </a:p>
          <a:p>
            <a:endParaRPr lang="en-GB" dirty="0"/>
          </a:p>
        </p:txBody>
      </p:sp>
    </p:spTree>
    <p:extLst>
      <p:ext uri="{BB962C8B-B14F-4D97-AF65-F5344CB8AC3E}">
        <p14:creationId xmlns:p14="http://schemas.microsoft.com/office/powerpoint/2010/main" val="1978776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51" y="412346"/>
            <a:ext cx="11277600" cy="912814"/>
          </a:xfrm>
        </p:spPr>
        <p:txBody>
          <a:bodyPr/>
          <a:lstStyle/>
          <a:p>
            <a:r>
              <a:rPr lang="en-GB" sz="2400" dirty="0"/>
              <a:t>Chart 2.1: Gilt bid/offer spreads have widened in 2-year and 5-year tenors</a:t>
            </a:r>
            <a:br>
              <a:rPr lang="en-GB" sz="2400" dirty="0"/>
            </a:br>
            <a:r>
              <a:rPr lang="en-GB" sz="2400" b="0" dirty="0"/>
              <a:t>Bid/offer spreads on selected gilt tenors</a:t>
            </a:r>
            <a:r>
              <a:rPr lang="en-GB" dirty="0"/>
              <a:t/>
            </a:r>
            <a:br>
              <a:rPr lang="en-GB" dirty="0"/>
            </a:br>
            <a:endParaRPr lang="en-GB" dirty="0"/>
          </a:p>
        </p:txBody>
      </p:sp>
      <p:pic>
        <p:nvPicPr>
          <p:cNvPr id="5" name="Picture 4" descr="Four lines show the evolution of bid-ask spreads on 2, 5, 10, and 30 year government bonds since Janaury 2020. The lines show that spreads have begun to climb, particularly on 2 year gilts, and that they peaked at around 3.5 basis points in mid-May 2022. Spreads on 5 yuear gilts have also increased, while spreads on 10 and 30 year gilts have largely remained flat over the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2450" y="1525882"/>
            <a:ext cx="10231002" cy="4897991"/>
          </a:xfrm>
          <a:prstGeom prst="rect">
            <a:avLst/>
          </a:prstGeom>
        </p:spPr>
      </p:pic>
    </p:spTree>
    <p:extLst>
      <p:ext uri="{BB962C8B-B14F-4D97-AF65-F5344CB8AC3E}">
        <p14:creationId xmlns:p14="http://schemas.microsoft.com/office/powerpoint/2010/main" val="1482678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860983"/>
            <a:ext cx="11277600" cy="912814"/>
          </a:xfrm>
        </p:spPr>
        <p:txBody>
          <a:bodyPr/>
          <a:lstStyle/>
          <a:p>
            <a:r>
              <a:rPr lang="en-GB" sz="2400" dirty="0"/>
              <a:t>Chart 2.2: UK CCPs’ initial margin requirements during the recent</a:t>
            </a:r>
            <a:br>
              <a:rPr lang="en-GB" sz="2400" dirty="0"/>
            </a:br>
            <a:r>
              <a:rPr lang="en-GB" sz="2400" dirty="0"/>
              <a:t>commodity market volatility increased by less than those between </a:t>
            </a:r>
            <a:r>
              <a:rPr lang="en-GB" sz="2400" dirty="0" smtClean="0"/>
              <a:t>February and </a:t>
            </a:r>
            <a:r>
              <a:rPr lang="en-GB" sz="2400" dirty="0"/>
              <a:t>April 2020, while daily aggregate variation margin calls were sharper</a:t>
            </a:r>
            <a:br>
              <a:rPr lang="en-GB" sz="2400" dirty="0"/>
            </a:br>
            <a:r>
              <a:rPr lang="en-GB" sz="2400" b="0" dirty="0"/>
              <a:t>Aggregate change in CCP initial margin requirements and daily variation margin calls</a:t>
            </a:r>
            <a:r>
              <a:rPr lang="en-GB" sz="2400" b="0" dirty="0"/>
              <a:t/>
            </a:r>
            <a:br>
              <a:rPr lang="en-GB" sz="2400" b="0" dirty="0"/>
            </a:br>
            <a:endParaRPr lang="en-GB" sz="2400" b="0" dirty="0"/>
          </a:p>
        </p:txBody>
      </p:sp>
      <p:pic>
        <p:nvPicPr>
          <p:cNvPr id="6" name="Picture 5" descr="Two panels show how ICEU and LME Clear's initial margin requirements changed between February and April 2020, and the same period in 2022. The left panel shows that ICEU's IM requirements increased at its peak by around £16 billion in 2020, compared to £30 billion in 2022. The righ panel shows that the increase in LME Clear's IM requirements peaked at around one quarter of a billion in 2020, compared to £5 billion in 20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1281" y="2082244"/>
            <a:ext cx="8811038" cy="5072937"/>
          </a:xfrm>
          <a:prstGeom prst="rect">
            <a:avLst/>
          </a:prstGeom>
        </p:spPr>
      </p:pic>
    </p:spTree>
    <p:extLst>
      <p:ext uri="{BB962C8B-B14F-4D97-AF65-F5344CB8AC3E}">
        <p14:creationId xmlns:p14="http://schemas.microsoft.com/office/powerpoint/2010/main" val="231925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1020</TotalTime>
  <Words>104</Words>
  <Application>Microsoft Office PowerPoint</Application>
  <PresentationFormat>Widescreen</PresentationFormat>
  <Paragraphs>9</Paragraphs>
  <Slides>3</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vt:i4>
      </vt:variant>
    </vt:vector>
  </HeadingPairs>
  <TitlesOfParts>
    <vt:vector size="8" baseType="lpstr">
      <vt:lpstr>Arial</vt:lpstr>
      <vt:lpstr>Calibri</vt:lpstr>
      <vt:lpstr>Century Gothic</vt:lpstr>
      <vt:lpstr>Bank LINKS Template</vt:lpstr>
      <vt:lpstr>1_Bank LINKS Template</vt:lpstr>
      <vt:lpstr>PowerPoint Presentation</vt:lpstr>
      <vt:lpstr>Chart 2.1: Gilt bid/offer spreads have widened in 2-year and 5-year tenors Bid/offer spreads on selected gilt tenors </vt:lpstr>
      <vt:lpstr>Chart 2.2: UK CCPs’ initial margin requirements during the recent commodity market volatility increased by less than those between February and April 2020, while daily aggregate variation margin calls were sharper Aggregate change in CCP initial margin requirements and daily variation margin calls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245</cp:revision>
  <dcterms:created xsi:type="dcterms:W3CDTF">2019-04-05T13:20:41Z</dcterms:created>
  <dcterms:modified xsi:type="dcterms:W3CDTF">2022-07-05T05:59:40Z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