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8"/>
  </p:notesMasterIdLst>
  <p:sldIdLst>
    <p:sldId id="367" r:id="rId3"/>
    <p:sldId id="368" r:id="rId4"/>
    <p:sldId id="369" r:id="rId5"/>
    <p:sldId id="370" r:id="rId6"/>
    <p:sldId id="37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43" d="100"/>
          <a:sy n="43" d="100"/>
        </p:scale>
        <p:origin x="33" y="795"/>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05/07/2022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38268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Bloomberg Finance L.P. and Bank calculations.</a:t>
            </a:r>
          </a:p>
          <a:p>
            <a:r>
              <a:rPr lang="en-GB" sz="1200" b="0" i="0" u="none" strike="noStrike" kern="1200" baseline="0" dirty="0" smtClean="0">
                <a:solidFill>
                  <a:schemeClr val="tx1"/>
                </a:solidFill>
                <a:latin typeface="+mn-lt"/>
                <a:ea typeface="+mn-ea"/>
                <a:cs typeface="+mn-cs"/>
              </a:rPr>
              <a:t>(a) Price multiples are comparisons against the average price between 2 January 2019 and 31 January 2022.</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308132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CCP supervisory data and Bank calculations.</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8845775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05/07/2022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smtClean="0"/>
              <a:t>Click icon to add table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smtClean="0"/>
              <a:t>Click icon to add chart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smtClean="0"/>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smtClean="0"/>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05/07/2022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dirty="0"/>
            </a:br>
            <a:r>
              <a:rPr lang="en-GB" dirty="0"/>
              <a:t>July 2022</a:t>
            </a:r>
          </a:p>
          <a:p>
            <a:r>
              <a:rPr lang="en-GB" dirty="0"/>
              <a:t>In focus – The implications of commodity market volatility for the financial system </a:t>
            </a:r>
          </a:p>
        </p:txBody>
      </p:sp>
    </p:spTree>
    <p:extLst>
      <p:ext uri="{BB962C8B-B14F-4D97-AF65-F5344CB8AC3E}">
        <p14:creationId xmlns:p14="http://schemas.microsoft.com/office/powerpoint/2010/main" val="1978776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sz="2400" dirty="0"/>
              <a:t>Figure 4.1: Financial commodity markets, such as that for oil in </a:t>
            </a:r>
            <a:r>
              <a:rPr lang="en-GB" sz="2400" dirty="0" smtClean="0"/>
              <a:t>this example</a:t>
            </a:r>
            <a:r>
              <a:rPr lang="en-GB" sz="2400" dirty="0"/>
              <a:t>, provide risk mitigation and intermediation services to </a:t>
            </a:r>
            <a:r>
              <a:rPr lang="en-GB" sz="2400" dirty="0" smtClean="0"/>
              <a:t>physical commodity </a:t>
            </a:r>
            <a:r>
              <a:rPr lang="en-GB" sz="2400" dirty="0"/>
              <a:t>markets</a:t>
            </a:r>
            <a:br>
              <a:rPr lang="en-GB" sz="2400" dirty="0"/>
            </a:br>
            <a:r>
              <a:rPr lang="en-GB" sz="2400" b="0" dirty="0"/>
              <a:t>Stylised example of participants in oil markets</a:t>
            </a:r>
            <a:r>
              <a:rPr lang="en-GB" dirty="0"/>
              <a:t/>
            </a:r>
            <a:br>
              <a:rPr lang="en-GB" dirty="0"/>
            </a:br>
            <a:endParaRPr lang="en-GB" dirty="0"/>
          </a:p>
        </p:txBody>
      </p:sp>
      <p:pic>
        <p:nvPicPr>
          <p:cNvPr id="5" name="Picture 4" descr="Two groups of boxes show oil markets can be split into those that transfer tangible commodities and those that transfer and hedge risk associated with the former market. The tangible commodity box is made up of producers, shipping, storage, pipelines, refiners, as well as wholesale and retail distribution. The transferring and hedging risk box is made up of commodity traders, banks, central counterparties, asset managers, and funds.">
            <a:extLst>
              <a:ext uri="{FF2B5EF4-FFF2-40B4-BE49-F238E27FC236}">
                <a16:creationId xmlns:a16="http://schemas.microsoft.com/office/drawing/2014/main" id="{B567D682-7C88-4092-B1AE-DB8F2EA99C0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419816" y="1805900"/>
            <a:ext cx="8062332" cy="4862403"/>
          </a:xfrm>
          <a:prstGeom prst="rect">
            <a:avLst/>
          </a:prstGeom>
          <a:ln w="238125">
            <a:noFill/>
            <a:miter lim="800000"/>
          </a:ln>
        </p:spPr>
      </p:pic>
    </p:spTree>
    <p:extLst>
      <p:ext uri="{BB962C8B-B14F-4D97-AF65-F5344CB8AC3E}">
        <p14:creationId xmlns:p14="http://schemas.microsoft.com/office/powerpoint/2010/main" val="14826780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6849" y="526447"/>
            <a:ext cx="11277600" cy="912814"/>
          </a:xfrm>
        </p:spPr>
        <p:txBody>
          <a:bodyPr/>
          <a:lstStyle/>
          <a:p>
            <a:r>
              <a:rPr lang="en-GB" dirty="0"/>
              <a:t>Figure 4.2: There is a complex range of interlinkages between </a:t>
            </a:r>
            <a:r>
              <a:rPr lang="en-GB" dirty="0" smtClean="0"/>
              <a:t>commodity markets </a:t>
            </a:r>
            <a:r>
              <a:rPr lang="en-GB" dirty="0"/>
              <a:t>and the financial </a:t>
            </a:r>
            <a:r>
              <a:rPr lang="en-GB" dirty="0" smtClean="0"/>
              <a:t>system </a:t>
            </a:r>
            <a:r>
              <a:rPr lang="en-GB" b="0" dirty="0"/>
              <a:t/>
            </a:r>
            <a:br>
              <a:rPr lang="en-GB" b="0" dirty="0"/>
            </a:br>
            <a:endParaRPr lang="en-GB" b="0" dirty="0"/>
          </a:p>
        </p:txBody>
      </p:sp>
      <p:pic>
        <p:nvPicPr>
          <p:cNvPr id="6" name="Picture 5" descr="A series of boxes and lines highlight the various interconnections between physical commodity makret participants and the financial system.">
            <a:extLst>
              <a:ext uri="{FF2B5EF4-FFF2-40B4-BE49-F238E27FC236}">
                <a16:creationId xmlns:a16="http://schemas.microsoft.com/office/drawing/2014/main" id="{99903FEB-FEA9-42B0-B7B1-41C6B02E37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8371" y="1624280"/>
            <a:ext cx="8344830" cy="4998593"/>
          </a:xfrm>
          <a:prstGeom prst="rect">
            <a:avLst/>
          </a:prstGeom>
        </p:spPr>
      </p:pic>
    </p:spTree>
    <p:extLst>
      <p:ext uri="{BB962C8B-B14F-4D97-AF65-F5344CB8AC3E}">
        <p14:creationId xmlns:p14="http://schemas.microsoft.com/office/powerpoint/2010/main" val="2319257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646771"/>
            <a:ext cx="11277600" cy="912814"/>
          </a:xfrm>
        </p:spPr>
        <p:txBody>
          <a:bodyPr/>
          <a:lstStyle/>
          <a:p>
            <a:r>
              <a:rPr lang="en-GB" sz="2600" dirty="0"/>
              <a:t>Chart 4.1: A range of commodity prices peaked sharply, and remain </a:t>
            </a:r>
            <a:r>
              <a:rPr lang="en-GB" sz="2600" dirty="0" smtClean="0"/>
              <a:t>elevated compared </a:t>
            </a:r>
            <a:r>
              <a:rPr lang="en-GB" sz="2600" dirty="0"/>
              <a:t>to their average levels in recent years</a:t>
            </a:r>
            <a:br>
              <a:rPr lang="en-GB" sz="2600" dirty="0"/>
            </a:br>
            <a:r>
              <a:rPr lang="en-GB" sz="2600" b="0" dirty="0"/>
              <a:t>Price changes in selected commodity markets, relative to their average level </a:t>
            </a:r>
            <a:r>
              <a:rPr lang="en-GB" sz="2600" b="0" dirty="0" smtClean="0"/>
              <a:t>between January </a:t>
            </a:r>
            <a:r>
              <a:rPr lang="en-GB" sz="2600" b="0" dirty="0"/>
              <a:t>2019 and January 2022 </a:t>
            </a:r>
            <a:r>
              <a:rPr lang="en-GB" b="0" baseline="30000" dirty="0"/>
              <a:t>(</a:t>
            </a:r>
            <a:r>
              <a:rPr lang="en-GB" baseline="30000" dirty="0"/>
              <a:t>a</a:t>
            </a:r>
            <a:r>
              <a:rPr lang="en-GB" b="0" baseline="30000" dirty="0"/>
              <a:t>)</a:t>
            </a:r>
            <a:endParaRPr lang="en-GB" baseline="30000" dirty="0"/>
          </a:p>
        </p:txBody>
      </p:sp>
      <p:pic>
        <p:nvPicPr>
          <p:cNvPr id="5" name="Picture 4" descr="Two panels contain red and blue lines which show how commodity prices have increased compared to their average level between January 2019 and 2022. The left panel focusses on agricultural, metal, and oil markets. It shows that the nickle price increased threefold at its peak, and wheat increased by around 2.5 times. It also shows that prices remain elevated compared to their historic averages. The right panel focusses on gas markets,  where UK and EU gas prices have increased by around eightfold, and have remained between 2.5 and 3 times their average January 2019 to 2022 level.">
            <a:extLst>
              <a:ext uri="{FF2B5EF4-FFF2-40B4-BE49-F238E27FC236}">
                <a16:creationId xmlns:a16="http://schemas.microsoft.com/office/drawing/2014/main" id="{5D329CDF-FD67-45B6-A4E3-92E71A26CE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8595" y="1993074"/>
            <a:ext cx="7136781" cy="4704655"/>
          </a:xfrm>
          <a:prstGeom prst="rect">
            <a:avLst/>
          </a:prstGeom>
        </p:spPr>
      </p:pic>
    </p:spTree>
    <p:extLst>
      <p:ext uri="{BB962C8B-B14F-4D97-AF65-F5344CB8AC3E}">
        <p14:creationId xmlns:p14="http://schemas.microsoft.com/office/powerpoint/2010/main" val="2261526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3395" y="752832"/>
            <a:ext cx="11277600" cy="912814"/>
          </a:xfrm>
        </p:spPr>
        <p:txBody>
          <a:bodyPr/>
          <a:lstStyle/>
          <a:p>
            <a:r>
              <a:rPr lang="en-GB" sz="2400" dirty="0"/>
              <a:t>Chart 4.2: Between February and April 2022, ICE Clear Europe and </a:t>
            </a:r>
            <a:r>
              <a:rPr lang="en-GB" sz="2400" dirty="0" smtClean="0"/>
              <a:t>LME Clear’s </a:t>
            </a:r>
            <a:r>
              <a:rPr lang="en-GB" sz="2400" dirty="0"/>
              <a:t>cumulative initial margin calls increased significantly more than </a:t>
            </a:r>
            <a:r>
              <a:rPr lang="en-GB" sz="2400" dirty="0" smtClean="0"/>
              <a:t>they did </a:t>
            </a:r>
            <a:r>
              <a:rPr lang="en-GB" sz="2400" dirty="0"/>
              <a:t>over the same period in 2020</a:t>
            </a:r>
            <a:br>
              <a:rPr lang="en-GB" sz="2400" dirty="0"/>
            </a:br>
            <a:r>
              <a:rPr lang="en-GB" sz="2400" b="0" dirty="0"/>
              <a:t>Change in ICE Clear Europe and LME Clear’s initial margin requirements </a:t>
            </a:r>
            <a:r>
              <a:rPr lang="en-GB" sz="2400" b="0" dirty="0" smtClean="0"/>
              <a:t>between February </a:t>
            </a:r>
            <a:r>
              <a:rPr lang="en-GB" sz="2400" b="0" dirty="0"/>
              <a:t>to April 2020 and 2022</a:t>
            </a:r>
            <a:endParaRPr lang="en-GB" sz="2400" dirty="0"/>
          </a:p>
        </p:txBody>
      </p:sp>
      <p:pic>
        <p:nvPicPr>
          <p:cNvPr id="6" name="Picture 5" descr="Two panels show how ICEU and LME Clear's initial margin requirements changed between February and April 2020, and the same period in 2022. The left panel shows that ICEU's IM requirements increased at its peak by around £16 billion in 2020, compared to £30 billion in 2022. The right panel shows that the increase in LME Clear's IM requirements peaked at around one quarter of a billion in 2020, compared to £5 billion in 2022.">
            <a:extLst>
              <a:ext uri="{FF2B5EF4-FFF2-40B4-BE49-F238E27FC236}">
                <a16:creationId xmlns:a16="http://schemas.microsoft.com/office/drawing/2014/main" id="{892D526E-EE47-49A5-9901-A623ED7764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6060" y="2169101"/>
            <a:ext cx="8472269" cy="4458948"/>
          </a:xfrm>
          <a:prstGeom prst="rect">
            <a:avLst/>
          </a:prstGeom>
        </p:spPr>
      </p:pic>
    </p:spTree>
    <p:extLst>
      <p:ext uri="{BB962C8B-B14F-4D97-AF65-F5344CB8AC3E}">
        <p14:creationId xmlns:p14="http://schemas.microsoft.com/office/powerpoint/2010/main" val="3623389837"/>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1023</TotalTime>
  <Words>209</Words>
  <Application>Microsoft Office PowerPoint</Application>
  <PresentationFormat>Widescreen</PresentationFormat>
  <Paragraphs>13</Paragraphs>
  <Slides>5</Slides>
  <Notes>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vt:i4>
      </vt:variant>
    </vt:vector>
  </HeadingPairs>
  <TitlesOfParts>
    <vt:vector size="10" baseType="lpstr">
      <vt:lpstr>Arial</vt:lpstr>
      <vt:lpstr>Calibri</vt:lpstr>
      <vt:lpstr>Century Gothic</vt:lpstr>
      <vt:lpstr>Bank LINKS Template</vt:lpstr>
      <vt:lpstr>1_Bank LINKS Template</vt:lpstr>
      <vt:lpstr>PowerPoint Presentation</vt:lpstr>
      <vt:lpstr>Figure 4.1: Financial commodity markets, such as that for oil in this example, provide risk mitigation and intermediation services to physical commodity markets Stylised example of participants in oil markets </vt:lpstr>
      <vt:lpstr>Figure 4.2: There is a complex range of interlinkages between commodity markets and the financial system  </vt:lpstr>
      <vt:lpstr>Chart 4.1: A range of commodity prices peaked sharply, and remain elevated compared to their average levels in recent years Price changes in selected commodity markets, relative to their average level between January 2019 and January 2022 (a)</vt:lpstr>
      <vt:lpstr>Chart 4.2: Between February and April 2022, ICE Clear Europe and LME Clear’s cumulative initial margin calls increased significantly more than they did over the same period in 2020 Change in ICE Clear Europe and LME Clear’s initial margin requirements between February to April 2020 and 2022</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245</cp:revision>
  <dcterms:created xsi:type="dcterms:W3CDTF">2019-04-05T13:20:41Z</dcterms:created>
  <dcterms:modified xsi:type="dcterms:W3CDTF">2022-07-05T06:09:54Z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