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9"/>
  </p:notesMasterIdLst>
  <p:sldIdLst>
    <p:sldId id="367" r:id="rId3"/>
    <p:sldId id="368" r:id="rId4"/>
    <p:sldId id="369" r:id="rId5"/>
    <p:sldId id="370" r:id="rId6"/>
    <p:sldId id="371" r:id="rId7"/>
    <p:sldId id="37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43" d="100"/>
          <a:sy n="43" d="100"/>
        </p:scale>
        <p:origin x="33" y="795"/>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05/07/2022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Bloomberg Finance L.P., ICE </a:t>
            </a:r>
            <a:r>
              <a:rPr lang="en-GB" sz="1200" b="0" i="0" u="none" strike="noStrike" kern="1200" baseline="0" dirty="0" err="1" smtClean="0">
                <a:solidFill>
                  <a:schemeClr val="tx1"/>
                </a:solidFill>
                <a:latin typeface="+mn-lt"/>
                <a:ea typeface="+mn-ea"/>
                <a:cs typeface="+mn-cs"/>
              </a:rPr>
              <a:t>BofAML</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Refinitiv</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Eikon</a:t>
            </a:r>
            <a:r>
              <a:rPr lang="en-GB" sz="1200" b="0" i="0" u="none" strike="noStrike" kern="1200" baseline="0" dirty="0" smtClean="0">
                <a:solidFill>
                  <a:schemeClr val="tx1"/>
                </a:solidFill>
                <a:latin typeface="+mn-lt"/>
                <a:ea typeface="+mn-ea"/>
                <a:cs typeface="+mn-cs"/>
              </a:rPr>
              <a:t> from LSEG, </a:t>
            </a:r>
            <a:r>
              <a:rPr lang="en-GB" sz="1200" b="0" i="0" u="none" strike="noStrike" kern="1200" baseline="0" dirty="0" err="1" smtClean="0">
                <a:solidFill>
                  <a:schemeClr val="tx1"/>
                </a:solidFill>
                <a:latin typeface="+mn-lt"/>
                <a:ea typeface="+mn-ea"/>
                <a:cs typeface="+mn-cs"/>
              </a:rPr>
              <a:t>Refinitiv</a:t>
            </a:r>
            <a:r>
              <a:rPr lang="en-GB" sz="1200" b="0" i="0" u="none" strike="noStrike" kern="1200" baseline="0" dirty="0" smtClean="0">
                <a:solidFill>
                  <a:schemeClr val="tx1"/>
                </a:solidFill>
                <a:latin typeface="+mn-lt"/>
                <a:ea typeface="+mn-ea"/>
                <a:cs typeface="+mn-cs"/>
              </a:rPr>
              <a:t> I/B/E/S from LSEG,</a:t>
            </a:r>
          </a:p>
          <a:p>
            <a:r>
              <a:rPr lang="en-GB" sz="1200" b="0" i="0" u="none" strike="noStrike" kern="1200" baseline="0" dirty="0" err="1" smtClean="0">
                <a:solidFill>
                  <a:schemeClr val="tx1"/>
                </a:solidFill>
                <a:latin typeface="+mn-lt"/>
                <a:ea typeface="+mn-ea"/>
                <a:cs typeface="+mn-cs"/>
              </a:rPr>
              <a:t>Tradeweb</a:t>
            </a:r>
            <a:r>
              <a:rPr lang="en-GB" sz="1200" b="0" i="0" u="none" strike="noStrike" kern="1200" baseline="0" dirty="0" smtClean="0">
                <a:solidFill>
                  <a:schemeClr val="tx1"/>
                </a:solidFill>
                <a:latin typeface="+mn-lt"/>
                <a:ea typeface="+mn-ea"/>
                <a:cs typeface="+mn-cs"/>
              </a:rPr>
              <a:t> and Bank calculations.</a:t>
            </a:r>
          </a:p>
          <a:p>
            <a:r>
              <a:rPr lang="en-GB" sz="1200" b="0" i="0" u="none" strike="noStrike" kern="1200" baseline="0" dirty="0" smtClean="0">
                <a:solidFill>
                  <a:schemeClr val="tx1"/>
                </a:solidFill>
                <a:latin typeface="+mn-lt"/>
                <a:ea typeface="+mn-ea"/>
                <a:cs typeface="+mn-cs"/>
              </a:rPr>
              <a:t>(a) Latest data are as of close of business on 15 June 2022. July 2021 FSR data are as of close of business on</a:t>
            </a:r>
          </a:p>
          <a:p>
            <a:r>
              <a:rPr lang="en-GB" sz="1200" b="0" i="0" u="none" strike="noStrike" kern="1200" baseline="0" dirty="0" smtClean="0">
                <a:solidFill>
                  <a:schemeClr val="tx1"/>
                </a:solidFill>
                <a:latin typeface="+mn-lt"/>
                <a:ea typeface="+mn-ea"/>
                <a:cs typeface="+mn-cs"/>
              </a:rPr>
              <a:t>25 June 2021. Risk-taking is shown here using percentiles of the historical distribution calculated since January 2000 (unless stated below) and a five-day rolling average.</a:t>
            </a:r>
          </a:p>
          <a:p>
            <a:r>
              <a:rPr lang="en-GB" sz="1200" b="0" i="0" u="none" strike="noStrike" kern="1200" baseline="0" dirty="0" smtClean="0">
                <a:solidFill>
                  <a:schemeClr val="tx1"/>
                </a:solidFill>
                <a:latin typeface="+mn-lt"/>
                <a:ea typeface="+mn-ea"/>
                <a:cs typeface="+mn-cs"/>
              </a:rPr>
              <a:t>(b) Equity risk premium is calculated using a dividend discount model. Excess CAPE Yield is calculated as the</a:t>
            </a:r>
          </a:p>
          <a:p>
            <a:r>
              <a:rPr lang="en-GB" sz="1200" b="0" i="0" u="none" strike="noStrike" kern="1200" baseline="0" dirty="0" smtClean="0">
                <a:solidFill>
                  <a:schemeClr val="tx1"/>
                </a:solidFill>
                <a:latin typeface="+mn-lt"/>
                <a:ea typeface="+mn-ea"/>
                <a:cs typeface="+mn-cs"/>
              </a:rPr>
              <a:t>inverse of cyclically adjusted price to earnings ratio (CAPE) minus the respective real 10-year government</a:t>
            </a:r>
          </a:p>
          <a:p>
            <a:r>
              <a:rPr lang="en-GB" sz="1200" b="0" i="0" u="none" strike="noStrike" kern="1200" baseline="0" dirty="0" smtClean="0">
                <a:solidFill>
                  <a:schemeClr val="tx1"/>
                </a:solidFill>
                <a:latin typeface="+mn-lt"/>
                <a:ea typeface="+mn-ea"/>
                <a:cs typeface="+mn-cs"/>
              </a:rPr>
              <a:t>bond yield (measured from October 2004). Investment-grade corporate bond spreads are adjusted for changes in credit quality and duration.</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4254561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ONS and Bank calculations.</a:t>
            </a:r>
          </a:p>
          <a:p>
            <a:r>
              <a:rPr lang="en-GB" sz="1200" b="0" i="0" u="none" strike="noStrike" kern="1200" baseline="0" dirty="0" smtClean="0">
                <a:solidFill>
                  <a:schemeClr val="tx1"/>
                </a:solidFill>
                <a:latin typeface="+mn-lt"/>
                <a:ea typeface="+mn-ea"/>
                <a:cs typeface="+mn-cs"/>
              </a:rPr>
              <a:t>(a) Share of gross income spent on essentials includes tax payments, spending on essential goods and</a:t>
            </a:r>
          </a:p>
          <a:p>
            <a:r>
              <a:rPr lang="en-GB" sz="1200" b="0" i="0" u="none" strike="noStrike" kern="1200" baseline="0" dirty="0" smtClean="0">
                <a:solidFill>
                  <a:schemeClr val="tx1"/>
                </a:solidFill>
                <a:latin typeface="+mn-lt"/>
                <a:ea typeface="+mn-ea"/>
                <a:cs typeface="+mn-cs"/>
              </a:rPr>
              <a:t>services as defined above, and rental and mortgage payments. It is derived using the 2019–20 wave of the</a:t>
            </a:r>
          </a:p>
          <a:p>
            <a:r>
              <a:rPr lang="en-GB" sz="1200" b="0" i="0" u="none" strike="noStrike" kern="1200" baseline="0" dirty="0" smtClean="0">
                <a:solidFill>
                  <a:schemeClr val="tx1"/>
                </a:solidFill>
                <a:latin typeface="+mn-lt"/>
                <a:ea typeface="+mn-ea"/>
                <a:cs typeface="+mn-cs"/>
              </a:rPr>
              <a:t>Living Costs and Foods Survey. </a:t>
            </a:r>
          </a:p>
          <a:p>
            <a:r>
              <a:rPr lang="en-GB" sz="1200" b="0" i="0" u="none" strike="noStrike" kern="1200" baseline="0" dirty="0" smtClean="0">
                <a:solidFill>
                  <a:schemeClr val="tx1"/>
                </a:solidFill>
                <a:latin typeface="+mn-lt"/>
                <a:ea typeface="+mn-ea"/>
                <a:cs typeface="+mn-cs"/>
              </a:rPr>
              <a:t>(b) The savings ratio is defined as the proportion of disposable (post-tax) income that is saved. Mortgage</a:t>
            </a:r>
          </a:p>
          <a:p>
            <a:r>
              <a:rPr lang="en-GB" sz="1200" b="0" i="0" u="none" strike="noStrike" kern="1200" baseline="0" dirty="0" smtClean="0">
                <a:solidFill>
                  <a:schemeClr val="tx1"/>
                </a:solidFill>
                <a:latin typeface="+mn-lt"/>
                <a:ea typeface="+mn-ea"/>
                <a:cs typeface="+mn-cs"/>
              </a:rPr>
              <a:t>principal repayments are included in the measure of savings. On average, households in the lowest income</a:t>
            </a:r>
          </a:p>
          <a:p>
            <a:r>
              <a:rPr lang="en-GB" sz="1200" b="0" i="0" u="none" strike="noStrike" kern="1200" baseline="0" dirty="0" smtClean="0">
                <a:solidFill>
                  <a:schemeClr val="tx1"/>
                </a:solidFill>
                <a:latin typeface="+mn-lt"/>
                <a:ea typeface="+mn-ea"/>
                <a:cs typeface="+mn-cs"/>
              </a:rPr>
              <a:t>decile report spending more than their income and so are not shown. The data are derived using the 2019–20 wave of the Living Costs and Foods Survey and are calculated on a different basis from the National Accounts measure of the savings ratio.</a:t>
            </a:r>
          </a:p>
          <a:p>
            <a:r>
              <a:rPr lang="en-GB" sz="1200" b="0" i="0" u="none" strike="noStrike" kern="1200" baseline="0" dirty="0" smtClean="0">
                <a:solidFill>
                  <a:schemeClr val="tx1"/>
                </a:solidFill>
                <a:latin typeface="+mn-lt"/>
                <a:ea typeface="+mn-ea"/>
                <a:cs typeface="+mn-cs"/>
              </a:rPr>
              <a:t>(c) Share of total mortgage and consumer credit debt accounted for by gross income decile is derived using the 2018–20 round of the Wealth and Assets Survey.</a:t>
            </a:r>
          </a:p>
          <a:p>
            <a:r>
              <a:rPr lang="en-GB" sz="1200" b="0" i="0" u="none" strike="noStrike" kern="1200" baseline="0" dirty="0" smtClean="0">
                <a:solidFill>
                  <a:schemeClr val="tx1"/>
                </a:solidFill>
                <a:latin typeface="+mn-lt"/>
                <a:ea typeface="+mn-ea"/>
                <a:cs typeface="+mn-cs"/>
              </a:rPr>
              <a:t>(d) Total consumer credit debt is defined as the sum of current accounts overdrawn, credit/store/charge card balances, mail order accounts, hire purchase agreements and all formal loans, excluding student loans.</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638268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British Household Panel Survey/Understanding Society, NMG Consulting survey, ONS and Bank calculations.</a:t>
            </a:r>
          </a:p>
          <a:p>
            <a:pPr marL="228600" indent="-228600">
              <a:buAutoNum type="alphaLcParenBoth"/>
            </a:pPr>
            <a:r>
              <a:rPr lang="en-GB" sz="1200" b="0" i="0" u="none" strike="noStrike" kern="1200" baseline="0" dirty="0" smtClean="0">
                <a:solidFill>
                  <a:schemeClr val="tx1"/>
                </a:solidFill>
                <a:latin typeface="+mn-lt"/>
                <a:ea typeface="+mn-ea"/>
                <a:cs typeface="+mn-cs"/>
              </a:rPr>
              <a:t>The threshold of 70% is estimated by taking the threshold at which households become much more likely to experience repayment difficulties for gross DSRs (40%) and adjusting it to reflect the share of income spent on taxes and essentials (excluding housing costs) by households with mortgages. For more information on the gross threshold, see the </a:t>
            </a:r>
            <a:r>
              <a:rPr lang="en-GB" sz="1200" b="1" i="0" u="none" strike="noStrike" kern="1200" baseline="0" dirty="0" smtClean="0">
                <a:solidFill>
                  <a:schemeClr val="tx1"/>
                </a:solidFill>
                <a:latin typeface="+mn-lt"/>
                <a:ea typeface="+mn-ea"/>
                <a:cs typeface="+mn-cs"/>
              </a:rPr>
              <a:t>August 2020 FSR</a:t>
            </a:r>
            <a:r>
              <a:rPr lang="en-GB" sz="1200" b="0" i="0" u="none" strike="noStrike" kern="1200" baseline="0" dirty="0" smtClean="0">
                <a:solidFill>
                  <a:schemeClr val="tx1"/>
                </a:solidFill>
                <a:latin typeface="+mn-lt"/>
                <a:ea typeface="+mn-ea"/>
                <a:cs typeface="+mn-cs"/>
              </a:rPr>
              <a:t>. The impact of inflation is estimated by assuming the prices of essential goods rise in line with the May MPR projections, and households do not substitute away from this consumption.</a:t>
            </a:r>
          </a:p>
          <a:p>
            <a:pPr marL="228600" indent="-228600">
              <a:buAutoNum type="alphaLcParenBoth"/>
            </a:pPr>
            <a:r>
              <a:rPr lang="en-GB" sz="1200" b="0" i="0" u="none" strike="noStrike" kern="1200" baseline="0" dirty="0" smtClean="0">
                <a:solidFill>
                  <a:schemeClr val="tx1"/>
                </a:solidFill>
                <a:latin typeface="+mn-lt"/>
                <a:ea typeface="+mn-ea"/>
                <a:cs typeface="+mn-cs"/>
              </a:rPr>
              <a:t>The estimate of the impact of fiscal support is based on </a:t>
            </a:r>
            <a:r>
              <a:rPr lang="en-GB" sz="1200" b="1" i="0" u="none" strike="noStrike" kern="1200" baseline="0" dirty="0" smtClean="0">
                <a:solidFill>
                  <a:schemeClr val="tx1"/>
                </a:solidFill>
                <a:latin typeface="+mn-lt"/>
                <a:ea typeface="+mn-ea"/>
                <a:cs typeface="+mn-cs"/>
              </a:rPr>
              <a:t>HM Treasury’s analysis </a:t>
            </a:r>
            <a:r>
              <a:rPr lang="en-GB" sz="1200" b="0" i="0" u="none" strike="noStrike" kern="1200" baseline="0" dirty="0" smtClean="0">
                <a:solidFill>
                  <a:schemeClr val="tx1"/>
                </a:solidFill>
                <a:latin typeface="+mn-lt"/>
                <a:ea typeface="+mn-ea"/>
                <a:cs typeface="+mn-cs"/>
              </a:rPr>
              <a:t>on the impact of the measures announced on or before 26 May 2022 to address the rising cost of living. </a:t>
            </a:r>
          </a:p>
          <a:p>
            <a:pPr marL="228600" indent="-228600">
              <a:buAutoNum type="alphaLcParenBoth"/>
            </a:pPr>
            <a:r>
              <a:rPr lang="en-GB" sz="1200" b="0" i="0" u="none" strike="noStrike" kern="1200" baseline="0" dirty="0" smtClean="0">
                <a:solidFill>
                  <a:schemeClr val="tx1"/>
                </a:solidFill>
                <a:latin typeface="+mn-lt"/>
                <a:ea typeface="+mn-ea"/>
                <a:cs typeface="+mn-cs"/>
              </a:rPr>
              <a:t>Interest rate projections are based on options-implied market expectations on 15 June 2022. Full </a:t>
            </a:r>
            <a:r>
              <a:rPr lang="en-GB" sz="1200" b="0" i="0" u="none" strike="noStrike" kern="1200" baseline="0" dirty="0" err="1" smtClean="0">
                <a:solidFill>
                  <a:schemeClr val="tx1"/>
                </a:solidFill>
                <a:latin typeface="+mn-lt"/>
                <a:ea typeface="+mn-ea"/>
                <a:cs typeface="+mn-cs"/>
              </a:rPr>
              <a:t>passthrough</a:t>
            </a:r>
            <a:r>
              <a:rPr lang="en-GB" sz="1200" b="0" i="0" u="none" strike="noStrike" kern="1200" baseline="0" dirty="0" smtClean="0">
                <a:solidFill>
                  <a:schemeClr val="tx1"/>
                </a:solidFill>
                <a:latin typeface="+mn-lt"/>
                <a:ea typeface="+mn-ea"/>
                <a:cs typeface="+mn-cs"/>
              </a:rPr>
              <a:t> is assumed for mortgages on floating rates or with fixed rates ending within one year.</a:t>
            </a:r>
          </a:p>
          <a:p>
            <a:pPr marL="228600" indent="-228600">
              <a:buAutoNum type="alphaLcParenBoth"/>
            </a:pPr>
            <a:r>
              <a:rPr lang="en-GB" sz="1200" b="0" i="0" u="none" strike="noStrike" kern="1200" baseline="0" dirty="0" smtClean="0">
                <a:solidFill>
                  <a:schemeClr val="tx1"/>
                </a:solidFill>
                <a:latin typeface="+mn-lt"/>
                <a:ea typeface="+mn-ea"/>
                <a:cs typeface="+mn-cs"/>
              </a:rPr>
              <a:t>Unemployment projections are based on the expected one-year unemployment increases set out in the May MPR. Unemployment shocks are applied stochastically to individuals within households.</a:t>
            </a:r>
          </a:p>
          <a:p>
            <a:pPr marL="228600" indent="-228600">
              <a:buAutoNum type="alphaLcParenBoth"/>
            </a:pPr>
            <a:r>
              <a:rPr lang="en-GB" sz="1200" b="0" i="0" u="none" strike="noStrike" kern="1200" baseline="0" dirty="0" smtClean="0">
                <a:solidFill>
                  <a:schemeClr val="tx1"/>
                </a:solidFill>
                <a:latin typeface="+mn-lt"/>
                <a:ea typeface="+mn-ea"/>
                <a:cs typeface="+mn-cs"/>
              </a:rPr>
              <a:t>Nominal income growth is assumed to apply to all households equally.</a:t>
            </a:r>
          </a:p>
          <a:p>
            <a:pPr marL="228600" indent="-228600">
              <a:buAutoNum type="alphaLcParenBoth"/>
            </a:pPr>
            <a:r>
              <a:rPr lang="en-GB" sz="1200" b="0" i="0" u="none" strike="noStrike" kern="1200" baseline="0" dirty="0" smtClean="0">
                <a:solidFill>
                  <a:schemeClr val="tx1"/>
                </a:solidFill>
                <a:latin typeface="+mn-lt"/>
                <a:ea typeface="+mn-ea"/>
                <a:cs typeface="+mn-cs"/>
              </a:rPr>
              <a:t>The illustrative range indicates uncertainties in the estimates, where the upper bound assumes no nominal income growth for impacted households and the lower bound assumes households are able to substitute away c. 20% of the increase in non-energy essential spending, as based on Chart 7 in </a:t>
            </a:r>
            <a:r>
              <a:rPr lang="en-GB" sz="1200" b="1" i="0" u="none" strike="noStrike" kern="1200" baseline="0" dirty="0" smtClean="0">
                <a:solidFill>
                  <a:schemeClr val="tx1"/>
                </a:solidFill>
                <a:latin typeface="+mn-lt"/>
                <a:ea typeface="+mn-ea"/>
                <a:cs typeface="+mn-cs"/>
              </a:rPr>
              <a:t>ECB (2022)</a:t>
            </a:r>
            <a:r>
              <a:rPr lang="en-GB" sz="1200" b="0" i="0" u="none" strike="noStrike" kern="1200" baseline="0" dirty="0" smtClean="0">
                <a:solidFill>
                  <a:schemeClr val="tx1"/>
                </a:solidFill>
                <a:latin typeface="+mn-lt"/>
                <a:ea typeface="+mn-ea"/>
                <a:cs typeface="+mn-cs"/>
              </a:rPr>
              <a:t>. This range will not capture the full scope of uncertainties.</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308132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NMG Consulting survey, ONS and Bank calculations. </a:t>
            </a:r>
          </a:p>
          <a:p>
            <a:r>
              <a:rPr lang="en-GB" sz="1200" b="0" i="0" u="none" strike="noStrike" kern="1200" baseline="0" dirty="0" smtClean="0">
                <a:solidFill>
                  <a:schemeClr val="tx1"/>
                </a:solidFill>
                <a:latin typeface="+mn-lt"/>
                <a:ea typeface="+mn-ea"/>
                <a:cs typeface="+mn-cs"/>
              </a:rPr>
              <a:t>(a) The threshold of 80% is estimated by taking the threshold for gross DSRs (20%) and adjusting it for the share of income spent on taxes, essentials and housing costs by consumer credit holders. For more</a:t>
            </a:r>
          </a:p>
          <a:p>
            <a:r>
              <a:rPr lang="en-GB" sz="1200" b="0" i="0" u="none" strike="noStrike" kern="1200" baseline="0" dirty="0" smtClean="0">
                <a:solidFill>
                  <a:schemeClr val="tx1"/>
                </a:solidFill>
                <a:latin typeface="+mn-lt"/>
                <a:ea typeface="+mn-ea"/>
                <a:cs typeface="+mn-cs"/>
              </a:rPr>
              <a:t>information on the gross threshold, see the </a:t>
            </a:r>
            <a:r>
              <a:rPr lang="en-GB" sz="1200" b="1" i="0" u="none" strike="noStrike" kern="1200" baseline="0" dirty="0" smtClean="0">
                <a:solidFill>
                  <a:schemeClr val="tx1"/>
                </a:solidFill>
                <a:latin typeface="+mn-lt"/>
                <a:ea typeface="+mn-ea"/>
                <a:cs typeface="+mn-cs"/>
              </a:rPr>
              <a:t>August 2020 FSR</a:t>
            </a:r>
            <a:r>
              <a:rPr lang="en-GB" sz="1200" b="0" i="0" u="none" strike="noStrike" kern="1200" baseline="0" dirty="0" smtClean="0">
                <a:solidFill>
                  <a:schemeClr val="tx1"/>
                </a:solidFill>
                <a:latin typeface="+mn-lt"/>
                <a:ea typeface="+mn-ea"/>
                <a:cs typeface="+mn-cs"/>
              </a:rPr>
              <a:t>. Interest cost increases are projected to take</a:t>
            </a:r>
          </a:p>
          <a:p>
            <a:r>
              <a:rPr lang="en-GB" sz="1200" b="0" i="0" u="none" strike="noStrike" kern="1200" baseline="0" dirty="0" smtClean="0">
                <a:solidFill>
                  <a:schemeClr val="tx1"/>
                </a:solidFill>
                <a:latin typeface="+mn-lt"/>
                <a:ea typeface="+mn-ea"/>
                <a:cs typeface="+mn-cs"/>
              </a:rPr>
              <a:t>immediate and complete effect for outstanding consumer credit balances. Other detail on interest rate, unemployment, nominal income growth and fiscal support estimates are as in Chart 1.3. </a:t>
            </a:r>
          </a:p>
          <a:p>
            <a:r>
              <a:rPr lang="en-GB" sz="1200" b="0" i="0" u="none" strike="noStrike" kern="1200" baseline="0" dirty="0" smtClean="0">
                <a:solidFill>
                  <a:schemeClr val="tx1"/>
                </a:solidFill>
                <a:latin typeface="+mn-lt"/>
                <a:ea typeface="+mn-ea"/>
                <a:cs typeface="+mn-cs"/>
              </a:rPr>
              <a:t>(b) The time series starts in 2016, from when robust data are available in the NMG survey. The pre-GFC share is estimated using a derived net DSR measure from the Wealth and Assets Survey.</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30367976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Bureau van </a:t>
            </a:r>
            <a:r>
              <a:rPr lang="en-GB" sz="1200" b="0" i="0" u="none" strike="noStrike" kern="1200" baseline="0" dirty="0" err="1" smtClean="0">
                <a:solidFill>
                  <a:schemeClr val="tx1"/>
                </a:solidFill>
                <a:latin typeface="+mn-lt"/>
                <a:ea typeface="+mn-ea"/>
                <a:cs typeface="+mn-cs"/>
              </a:rPr>
              <a:t>Dijk</a:t>
            </a:r>
            <a:r>
              <a:rPr lang="en-GB" sz="1200" b="0" i="0" u="none" strike="noStrike" kern="1200" baseline="0" dirty="0" smtClean="0">
                <a:solidFill>
                  <a:schemeClr val="tx1"/>
                </a:solidFill>
                <a:latin typeface="+mn-lt"/>
                <a:ea typeface="+mn-ea"/>
                <a:cs typeface="+mn-cs"/>
              </a:rPr>
              <a:t>, S&amp;P Capital IQ and Bank calculations.</a:t>
            </a:r>
          </a:p>
          <a:p>
            <a:r>
              <a:rPr lang="en-GB" sz="1200" b="0" i="0" u="none" strike="noStrike" kern="1200" baseline="0" dirty="0" smtClean="0">
                <a:solidFill>
                  <a:schemeClr val="tx1"/>
                </a:solidFill>
                <a:latin typeface="+mn-lt"/>
                <a:ea typeface="+mn-ea"/>
                <a:cs typeface="+mn-cs"/>
              </a:rPr>
              <a:t>(a) ICRs are calculated as earnings before interest and tax as a share of interest expenses. Low ICRs are</a:t>
            </a:r>
          </a:p>
          <a:p>
            <a:r>
              <a:rPr lang="en-GB" sz="1200" b="0" i="0" u="none" strike="noStrike" kern="1200" baseline="0" dirty="0" smtClean="0">
                <a:solidFill>
                  <a:schemeClr val="tx1"/>
                </a:solidFill>
                <a:latin typeface="+mn-lt"/>
                <a:ea typeface="+mn-ea"/>
                <a:cs typeface="+mn-cs"/>
              </a:rPr>
              <a:t>those below 2.5.</a:t>
            </a:r>
          </a:p>
          <a:p>
            <a:r>
              <a:rPr lang="en-GB" sz="1200" b="0" i="0" u="none" strike="noStrike" kern="1200" baseline="0" dirty="0" smtClean="0">
                <a:solidFill>
                  <a:schemeClr val="tx1"/>
                </a:solidFill>
                <a:latin typeface="+mn-lt"/>
                <a:ea typeface="+mn-ea"/>
                <a:cs typeface="+mn-cs"/>
              </a:rPr>
              <a:t>(b) The sample consists of UK-owned firms with a turnover greater than £10.2 million. The company data between 2000–18 are obtained from a different source than the data between 2019–21. This results in a small sample difference between the two.</a:t>
            </a:r>
          </a:p>
          <a:p>
            <a:r>
              <a:rPr lang="en-GB" sz="1200" b="0" i="0" u="none" strike="noStrike" kern="1200" baseline="0" dirty="0" smtClean="0">
                <a:solidFill>
                  <a:schemeClr val="tx1"/>
                </a:solidFill>
                <a:latin typeface="+mn-lt"/>
                <a:ea typeface="+mn-ea"/>
                <a:cs typeface="+mn-cs"/>
              </a:rPr>
              <a:t>(c) We lack information on the debt composition for individual corporates, so we estimate a range of interest rate impacts based on varying distributions of fixed and floating-rate debt across the sample, informed by</a:t>
            </a:r>
          </a:p>
          <a:p>
            <a:r>
              <a:rPr lang="en-GB" sz="1200" b="0" i="0" u="none" strike="noStrike" kern="1200" baseline="0" dirty="0" smtClean="0">
                <a:solidFill>
                  <a:schemeClr val="tx1"/>
                </a:solidFill>
                <a:latin typeface="+mn-lt"/>
                <a:ea typeface="+mn-ea"/>
                <a:cs typeface="+mn-cs"/>
              </a:rPr>
              <a:t>aggregate statistics. The purple bar represents the median of that range.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11954185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05/07/2022</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smtClean="0"/>
              <a:t>Click icon to add table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smtClean="0"/>
              <a:t>Click icon to add chart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smtClean="0"/>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smtClean="0"/>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smtClean="0"/>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smtClean="0"/>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smtClean="0"/>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smtClean="0"/>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smtClean="0"/>
              <a:t>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05/07/2022</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05/07/2022</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lstStyle/>
          <a:p>
            <a:r>
              <a:rPr lang="en-GB" dirty="0"/>
              <a:t>Financial Stability Report</a:t>
            </a:r>
            <a:br>
              <a:rPr lang="en-GB" dirty="0"/>
            </a:br>
            <a:r>
              <a:rPr lang="en-GB" dirty="0"/>
              <a:t>July 2022</a:t>
            </a:r>
          </a:p>
          <a:p>
            <a:r>
              <a:rPr lang="en-GB" smtClean="0"/>
              <a:t>Overview </a:t>
            </a:r>
            <a:r>
              <a:rPr lang="en-GB" dirty="0"/>
              <a:t>of risks to UK financial </a:t>
            </a:r>
            <a:r>
              <a:rPr lang="en-GB" dirty="0" smtClean="0"/>
              <a:t>stability</a:t>
            </a:r>
          </a:p>
          <a:p>
            <a:endParaRPr lang="en-GB" dirty="0"/>
          </a:p>
          <a:p>
            <a:endParaRPr lang="en-GB" dirty="0"/>
          </a:p>
        </p:txBody>
      </p:sp>
    </p:spTree>
    <p:extLst>
      <p:ext uri="{BB962C8B-B14F-4D97-AF65-F5344CB8AC3E}">
        <p14:creationId xmlns:p14="http://schemas.microsoft.com/office/powerpoint/2010/main" val="19787765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9150" y="1025663"/>
            <a:ext cx="11277600" cy="912814"/>
          </a:xfrm>
        </p:spPr>
        <p:txBody>
          <a:bodyPr/>
          <a:lstStyle/>
          <a:p>
            <a:r>
              <a:rPr lang="en-GB" sz="2400" dirty="0" smtClean="0"/>
              <a:t>Chart </a:t>
            </a:r>
            <a:r>
              <a:rPr lang="en-GB" sz="2400" dirty="0"/>
              <a:t>1.1: Some measures of risk </a:t>
            </a:r>
            <a:r>
              <a:rPr lang="en-GB" sz="2400" dirty="0"/>
              <a:t>premia</a:t>
            </a:r>
            <a:r>
              <a:rPr lang="en-GB" sz="2400" dirty="0"/>
              <a:t> no longer appear </a:t>
            </a:r>
            <a:r>
              <a:rPr lang="en-GB" sz="2400" dirty="0" smtClean="0"/>
              <a:t>compressed relative </a:t>
            </a:r>
            <a:r>
              <a:rPr lang="en-GB" sz="2400" dirty="0"/>
              <a:t>to historical levels</a:t>
            </a:r>
            <a:br>
              <a:rPr lang="en-GB" sz="2400" dirty="0"/>
            </a:br>
            <a:r>
              <a:rPr lang="en-GB" sz="2400" b="0" dirty="0"/>
              <a:t>Current level of selected risk </a:t>
            </a:r>
            <a:r>
              <a:rPr lang="en-GB" sz="2400" b="0" dirty="0"/>
              <a:t>premia</a:t>
            </a:r>
            <a:r>
              <a:rPr lang="en-GB" sz="2400" b="0" dirty="0"/>
              <a:t> metrics as a percentile of historical values </a:t>
            </a:r>
            <a:r>
              <a:rPr lang="en-GB" sz="2400" b="0" baseline="30000" dirty="0"/>
              <a:t>(</a:t>
            </a:r>
            <a:r>
              <a:rPr lang="en-GB" sz="2400" baseline="30000" dirty="0"/>
              <a:t>a</a:t>
            </a:r>
            <a:r>
              <a:rPr lang="en-GB" sz="2400" b="0" baseline="30000" dirty="0" smtClean="0"/>
              <a:t>)(</a:t>
            </a:r>
            <a:r>
              <a:rPr lang="en-GB" sz="2400" baseline="30000" dirty="0"/>
              <a:t>b</a:t>
            </a:r>
            <a:r>
              <a:rPr lang="en-GB" sz="2400" b="0" baseline="30000" dirty="0"/>
              <a:t>)</a:t>
            </a:r>
            <a:r>
              <a:rPr lang="en-GB" dirty="0"/>
              <a:t/>
            </a:r>
            <a:br>
              <a:rPr lang="en-GB" dirty="0"/>
            </a:br>
            <a:r>
              <a:rPr lang="en-GB" dirty="0"/>
              <a:t/>
            </a:r>
            <a:br>
              <a:rPr lang="en-GB" dirty="0"/>
            </a:br>
            <a:endParaRPr lang="en-GB" dirty="0"/>
          </a:p>
        </p:txBody>
      </p:sp>
      <p:pic>
        <p:nvPicPr>
          <p:cNvPr id="5" name="Picture 4" descr="Some measures of risk premia are less compressed than they were in the July 2021 FSR. For example, UK, euro area and US high yield corporate bond spreads and investment-grade corporate bond spreads, adjusted for changes in credit quality and duration over time, are less compressed and now in line with, or above, the middle of their historical distributions. And equity risk premia are around the middle of  their historical distributions.">
            <a:extLst>
              <a:ext uri="{FF2B5EF4-FFF2-40B4-BE49-F238E27FC236}">
                <a16:creationId xmlns:a16="http://schemas.microsoft.com/office/drawing/2014/main" id="{2293374C-F00E-4565-861F-2BDAD8CC20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57788" y="1707810"/>
            <a:ext cx="7120324" cy="4949467"/>
          </a:xfrm>
          <a:prstGeom prst="rect">
            <a:avLst/>
          </a:prstGeom>
        </p:spPr>
      </p:pic>
    </p:spTree>
    <p:extLst>
      <p:ext uri="{BB962C8B-B14F-4D97-AF65-F5344CB8AC3E}">
        <p14:creationId xmlns:p14="http://schemas.microsoft.com/office/powerpoint/2010/main" val="14826780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0303" y="749471"/>
            <a:ext cx="11277600" cy="912814"/>
          </a:xfrm>
        </p:spPr>
        <p:txBody>
          <a:bodyPr/>
          <a:lstStyle/>
          <a:p>
            <a:r>
              <a:rPr lang="en-GB" sz="2400" dirty="0"/>
              <a:t>Chart 1.2: Lower-income households spend more of their income on</a:t>
            </a:r>
            <a:br>
              <a:rPr lang="en-GB" sz="2400" dirty="0"/>
            </a:br>
            <a:r>
              <a:rPr lang="en-GB" sz="2400" dirty="0"/>
              <a:t>essentials but hold smaller shares of the total UK household debt stock.</a:t>
            </a:r>
            <a:r>
              <a:rPr lang="en-GB" dirty="0"/>
              <a:t/>
            </a:r>
            <a:br>
              <a:rPr lang="en-GB" dirty="0"/>
            </a:br>
            <a:r>
              <a:rPr lang="en-GB" sz="2400" b="0" dirty="0"/>
              <a:t>Share of income spent on taxes and essentials and </a:t>
            </a:r>
            <a:r>
              <a:rPr lang="en-GB" sz="2400" b="0" dirty="0" smtClean="0"/>
              <a:t>share </a:t>
            </a:r>
            <a:r>
              <a:rPr lang="en-GB" sz="2400" b="0" dirty="0"/>
              <a:t>of total mortgage </a:t>
            </a:r>
            <a:r>
              <a:rPr lang="en-GB" sz="2400" b="0" dirty="0" smtClean="0"/>
              <a:t>and consumer </a:t>
            </a:r>
            <a:r>
              <a:rPr lang="en-GB" sz="2400" b="0" dirty="0"/>
              <a:t>credit debt by gross income </a:t>
            </a:r>
            <a:r>
              <a:rPr lang="en-GB" sz="2400" b="0" dirty="0" smtClean="0"/>
              <a:t>decile </a:t>
            </a:r>
            <a:r>
              <a:rPr lang="en-GB" sz="2400" b="0" baseline="30000" dirty="0" smtClean="0"/>
              <a:t>(</a:t>
            </a:r>
            <a:r>
              <a:rPr lang="en-GB" sz="2400" baseline="30000" dirty="0" smtClean="0"/>
              <a:t>a</a:t>
            </a:r>
            <a:r>
              <a:rPr lang="en-GB" sz="2400" b="0" baseline="30000" dirty="0" smtClean="0"/>
              <a:t>)(</a:t>
            </a:r>
            <a:r>
              <a:rPr lang="en-GB" sz="2400" baseline="30000" dirty="0" smtClean="0"/>
              <a:t>b</a:t>
            </a:r>
            <a:r>
              <a:rPr lang="en-GB" sz="2400" b="0" baseline="30000" dirty="0" smtClean="0"/>
              <a:t>)(</a:t>
            </a:r>
            <a:r>
              <a:rPr lang="en-GB" sz="2400" baseline="30000" dirty="0" smtClean="0"/>
              <a:t>c</a:t>
            </a:r>
            <a:r>
              <a:rPr lang="en-GB" sz="2400" b="0" baseline="30000" dirty="0" smtClean="0"/>
              <a:t>)(</a:t>
            </a:r>
            <a:r>
              <a:rPr lang="en-GB" sz="2400" baseline="30000" dirty="0" smtClean="0"/>
              <a:t>d</a:t>
            </a:r>
            <a:r>
              <a:rPr lang="en-GB" sz="2400" b="0" baseline="30000" dirty="0" smtClean="0"/>
              <a:t>)</a:t>
            </a:r>
            <a:r>
              <a:rPr lang="en-GB" sz="2400" b="0" dirty="0"/>
              <a:t/>
            </a:r>
            <a:br>
              <a:rPr lang="en-GB" sz="2400" b="0" dirty="0"/>
            </a:br>
            <a:endParaRPr lang="en-GB" b="0" dirty="0"/>
          </a:p>
        </p:txBody>
      </p:sp>
      <p:pic>
        <p:nvPicPr>
          <p:cNvPr id="6" name="Picture 5" descr="The share of gross incomes spent on taxes and essentials decreases with higher incomes, while the share saved increases with incomes. The share of mortgage and consumer credit debt accounted for by gross income decile increases with higher incomes.">
            <a:extLst>
              <a:ext uri="{FF2B5EF4-FFF2-40B4-BE49-F238E27FC236}">
                <a16:creationId xmlns:a16="http://schemas.microsoft.com/office/drawing/2014/main" id="{0F00E49B-9EC0-4B34-83B5-27B3ADAE9F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85639" y="1873338"/>
            <a:ext cx="7683190" cy="4709130"/>
          </a:xfrm>
          <a:prstGeom prst="rect">
            <a:avLst/>
          </a:prstGeom>
        </p:spPr>
      </p:pic>
    </p:spTree>
    <p:extLst>
      <p:ext uri="{BB962C8B-B14F-4D97-AF65-F5344CB8AC3E}">
        <p14:creationId xmlns:p14="http://schemas.microsoft.com/office/powerpoint/2010/main" val="2319257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691376"/>
            <a:ext cx="11277600" cy="912814"/>
          </a:xfrm>
        </p:spPr>
        <p:txBody>
          <a:bodyPr/>
          <a:lstStyle/>
          <a:p>
            <a:r>
              <a:rPr lang="en-GB" sz="2400" dirty="0"/>
              <a:t>Chart 1.3: The share of households with high cost of living adjusted DSRs</a:t>
            </a:r>
            <a:br>
              <a:rPr lang="en-GB" sz="2400" dirty="0"/>
            </a:br>
            <a:r>
              <a:rPr lang="en-GB" sz="2400" dirty="0"/>
              <a:t>on mortgage debt is projected to remain around current levels by the end </a:t>
            </a:r>
            <a:r>
              <a:rPr lang="en-GB" sz="2400" dirty="0" smtClean="0"/>
              <a:t>of the </a:t>
            </a:r>
            <a:r>
              <a:rPr lang="en-GB" sz="2400" dirty="0"/>
              <a:t>year.</a:t>
            </a:r>
            <a:br>
              <a:rPr lang="en-GB" sz="2400" dirty="0"/>
            </a:br>
            <a:r>
              <a:rPr lang="en-GB" sz="2400" b="0" dirty="0"/>
              <a:t>Share of households with cost of living adjusted DSRs on mortgage debt of over 70% </a:t>
            </a:r>
            <a:r>
              <a:rPr lang="en-GB" sz="2400" b="0" dirty="0" smtClean="0"/>
              <a:t>of net </a:t>
            </a:r>
            <a:r>
              <a:rPr lang="en-GB" sz="2400" b="0" dirty="0"/>
              <a:t>income </a:t>
            </a:r>
            <a:r>
              <a:rPr lang="en-GB" sz="2400" b="0" baseline="30000" dirty="0"/>
              <a:t>(</a:t>
            </a:r>
            <a:r>
              <a:rPr lang="en-GB" sz="2400" baseline="30000" dirty="0"/>
              <a:t>a</a:t>
            </a:r>
            <a:r>
              <a:rPr lang="en-GB" sz="2400" b="0" baseline="30000" dirty="0" smtClean="0"/>
              <a:t>)(</a:t>
            </a:r>
            <a:r>
              <a:rPr lang="en-GB" sz="2400" baseline="30000" dirty="0"/>
              <a:t>b</a:t>
            </a:r>
            <a:r>
              <a:rPr lang="en-GB" sz="2400" b="0" baseline="30000" dirty="0" smtClean="0"/>
              <a:t>)(</a:t>
            </a:r>
            <a:r>
              <a:rPr lang="en-GB" sz="2400" baseline="30000" dirty="0"/>
              <a:t>c</a:t>
            </a:r>
            <a:r>
              <a:rPr lang="en-GB" sz="2400" b="0" baseline="30000" dirty="0" smtClean="0"/>
              <a:t>)(</a:t>
            </a:r>
            <a:r>
              <a:rPr lang="en-GB" sz="2400" baseline="30000" dirty="0"/>
              <a:t>d</a:t>
            </a:r>
            <a:r>
              <a:rPr lang="en-GB" sz="2400" b="0" baseline="30000" dirty="0" smtClean="0"/>
              <a:t>)(</a:t>
            </a:r>
            <a:r>
              <a:rPr lang="en-GB" sz="2400" baseline="30000" dirty="0"/>
              <a:t>e</a:t>
            </a:r>
            <a:r>
              <a:rPr lang="en-GB" sz="2400" b="0" baseline="30000" dirty="0" smtClean="0"/>
              <a:t>)(</a:t>
            </a:r>
            <a:r>
              <a:rPr lang="en-GB" sz="2400" baseline="30000" dirty="0"/>
              <a:t>f</a:t>
            </a:r>
            <a:r>
              <a:rPr lang="en-GB" sz="2400" b="0" baseline="30000" dirty="0"/>
              <a:t>)</a:t>
            </a:r>
            <a:endParaRPr lang="en-GB" sz="2400" baseline="30000" dirty="0"/>
          </a:p>
        </p:txBody>
      </p:sp>
      <p:pic>
        <p:nvPicPr>
          <p:cNvPr id="5" name="Picture 4" descr="The share of households with net mortgage DSRs over 70% of net income has risen in recent years but is expected to remain below pre-global financial crisis levels by end-2022.">
            <a:extLst>
              <a:ext uri="{FF2B5EF4-FFF2-40B4-BE49-F238E27FC236}">
                <a16:creationId xmlns:a16="http://schemas.microsoft.com/office/drawing/2014/main" id="{0A753558-9734-4C11-8848-48B127A06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2094841"/>
            <a:ext cx="11278483" cy="4554021"/>
          </a:xfrm>
          <a:prstGeom prst="rect">
            <a:avLst/>
          </a:prstGeom>
        </p:spPr>
      </p:pic>
    </p:spTree>
    <p:extLst>
      <p:ext uri="{BB962C8B-B14F-4D97-AF65-F5344CB8AC3E}">
        <p14:creationId xmlns:p14="http://schemas.microsoft.com/office/powerpoint/2010/main" val="2261526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741681"/>
            <a:ext cx="11277600" cy="912814"/>
          </a:xfrm>
        </p:spPr>
        <p:txBody>
          <a:bodyPr/>
          <a:lstStyle/>
          <a:p>
            <a:r>
              <a:rPr lang="en-GB" sz="2400" dirty="0"/>
              <a:t>Chart 1.4: The share of households with high cost of living adjusted </a:t>
            </a:r>
            <a:r>
              <a:rPr lang="en-GB" sz="2400" dirty="0" smtClean="0"/>
              <a:t>DSRs on </a:t>
            </a:r>
            <a:r>
              <a:rPr lang="en-GB" sz="2400" dirty="0"/>
              <a:t>their consumer credit is projected to remain broadly in line with </a:t>
            </a:r>
            <a:r>
              <a:rPr lang="en-GB" sz="2400" dirty="0" smtClean="0"/>
              <a:t>its current </a:t>
            </a:r>
            <a:r>
              <a:rPr lang="en-GB" sz="2400" dirty="0"/>
              <a:t>level by the end of the year.</a:t>
            </a:r>
            <a:br>
              <a:rPr lang="en-GB" sz="2400" dirty="0"/>
            </a:br>
            <a:r>
              <a:rPr lang="en-GB" sz="2400" b="0" dirty="0"/>
              <a:t>Share of households with cost of living adjusted DSRs on consumer credit over 80% </a:t>
            </a:r>
            <a:r>
              <a:rPr lang="en-GB" sz="2400" b="0" dirty="0" smtClean="0"/>
              <a:t>of net </a:t>
            </a:r>
            <a:r>
              <a:rPr lang="en-GB" sz="2400" b="0" dirty="0"/>
              <a:t>income </a:t>
            </a:r>
            <a:r>
              <a:rPr lang="en-GB" b="0" baseline="30000" dirty="0"/>
              <a:t>(</a:t>
            </a:r>
            <a:r>
              <a:rPr lang="en-GB" baseline="30000" dirty="0"/>
              <a:t>a</a:t>
            </a:r>
            <a:r>
              <a:rPr lang="en-GB" b="0" baseline="30000" dirty="0" smtClean="0"/>
              <a:t>)(</a:t>
            </a:r>
            <a:r>
              <a:rPr lang="en-GB" baseline="30000" dirty="0"/>
              <a:t>b</a:t>
            </a:r>
            <a:r>
              <a:rPr lang="en-GB" b="0" baseline="30000" dirty="0"/>
              <a:t>)</a:t>
            </a:r>
            <a:endParaRPr lang="en-GB" baseline="30000" dirty="0"/>
          </a:p>
        </p:txBody>
      </p:sp>
      <p:pic>
        <p:nvPicPr>
          <p:cNvPr id="6" name="Picture 5" descr="The share of households with net consumer credit DSRs over 80% of net income is expected to remain relatively stable as nominal income growth and fiscal support offset the price inflation of essential goods.">
            <a:extLst>
              <a:ext uri="{FF2B5EF4-FFF2-40B4-BE49-F238E27FC236}">
                <a16:creationId xmlns:a16="http://schemas.microsoft.com/office/drawing/2014/main" id="{77A9A639-103F-4323-994C-0DB8A7A130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7102" y="2241925"/>
            <a:ext cx="8719396" cy="4487399"/>
          </a:xfrm>
          <a:prstGeom prst="rect">
            <a:avLst/>
          </a:prstGeom>
        </p:spPr>
      </p:pic>
    </p:spTree>
    <p:extLst>
      <p:ext uri="{BB962C8B-B14F-4D97-AF65-F5344CB8AC3E}">
        <p14:creationId xmlns:p14="http://schemas.microsoft.com/office/powerpoint/2010/main" val="3623389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616695"/>
            <a:ext cx="11277600" cy="912814"/>
          </a:xfrm>
        </p:spPr>
        <p:txBody>
          <a:bodyPr/>
          <a:lstStyle/>
          <a:p>
            <a:r>
              <a:rPr lang="en-GB" sz="2400" dirty="0"/>
              <a:t>Chart 1.5: The share of businesses with low ICRs is expected to increase </a:t>
            </a:r>
            <a:r>
              <a:rPr lang="en-GB" sz="2400" dirty="0" smtClean="0"/>
              <a:t>in the </a:t>
            </a:r>
            <a:r>
              <a:rPr lang="en-GB" sz="2400" dirty="0"/>
              <a:t>year ahead.</a:t>
            </a:r>
            <a:br>
              <a:rPr lang="en-GB" sz="2400" dirty="0"/>
            </a:br>
            <a:r>
              <a:rPr lang="en-GB" sz="2400" b="0" dirty="0"/>
              <a:t>Debt-weighted share of large UK corporates with ICRs below 2.5 </a:t>
            </a:r>
            <a:r>
              <a:rPr lang="en-GB" sz="2400" b="0" baseline="30000" dirty="0"/>
              <a:t>(</a:t>
            </a:r>
            <a:r>
              <a:rPr lang="en-GB" sz="2400" baseline="30000" dirty="0"/>
              <a:t>a</a:t>
            </a:r>
            <a:r>
              <a:rPr lang="en-GB" sz="2400" b="0" baseline="30000" dirty="0" smtClean="0"/>
              <a:t>)(</a:t>
            </a:r>
            <a:r>
              <a:rPr lang="en-GB" sz="2400" baseline="30000" dirty="0"/>
              <a:t>b</a:t>
            </a:r>
            <a:r>
              <a:rPr lang="en-GB" sz="2400" b="0" baseline="30000" dirty="0" smtClean="0"/>
              <a:t>)(</a:t>
            </a:r>
            <a:r>
              <a:rPr lang="en-GB" sz="2400" baseline="30000" dirty="0"/>
              <a:t>c</a:t>
            </a:r>
            <a:r>
              <a:rPr lang="en-GB" sz="2400" b="0" baseline="30000" dirty="0"/>
              <a:t>)</a:t>
            </a:r>
            <a:r>
              <a:rPr lang="en-GB" dirty="0"/>
              <a:t/>
            </a:r>
            <a:br>
              <a:rPr lang="en-GB" dirty="0"/>
            </a:br>
            <a:endParaRPr lang="en-GB" dirty="0"/>
          </a:p>
        </p:txBody>
      </p:sp>
      <p:pic>
        <p:nvPicPr>
          <p:cNvPr id="6" name="Picture 5" descr="The charts shows a fall in the share of large UK corporates with low ICRs between 2000 and 2019. The share is estimated to have increased between 2019 and 2021. The share is projected to increase to above it's post financial crisis average in 2022, driven by a rise in interest rates, while remaining below its historic peak level.">
            <a:extLst>
              <a:ext uri="{FF2B5EF4-FFF2-40B4-BE49-F238E27FC236}">
                <a16:creationId xmlns:a16="http://schemas.microsoft.com/office/drawing/2014/main" id="{08378CEE-D785-4892-B7A2-3B80D0448E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0849" y="1529509"/>
            <a:ext cx="10551901" cy="5011737"/>
          </a:xfrm>
          <a:prstGeom prst="rect">
            <a:avLst/>
          </a:prstGeom>
        </p:spPr>
      </p:pic>
    </p:spTree>
    <p:extLst>
      <p:ext uri="{BB962C8B-B14F-4D97-AF65-F5344CB8AC3E}">
        <p14:creationId xmlns:p14="http://schemas.microsoft.com/office/powerpoint/2010/main" val="762484660"/>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1034</TotalTime>
  <Words>1184</Words>
  <Application>Microsoft Office PowerPoint</Application>
  <PresentationFormat>Widescreen</PresentationFormat>
  <Paragraphs>46</Paragraphs>
  <Slides>6</Slides>
  <Notes>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6</vt:i4>
      </vt:variant>
    </vt:vector>
  </HeadingPairs>
  <TitlesOfParts>
    <vt:vector size="11" baseType="lpstr">
      <vt:lpstr>Arial</vt:lpstr>
      <vt:lpstr>Calibri</vt:lpstr>
      <vt:lpstr>Century Gothic</vt:lpstr>
      <vt:lpstr>Bank LINKS Template</vt:lpstr>
      <vt:lpstr>1_Bank LINKS Template</vt:lpstr>
      <vt:lpstr>PowerPoint Presentation</vt:lpstr>
      <vt:lpstr>Chart 1.1: Some measures of risk premia no longer appear compressed relative to historical levels Current level of selected risk premia metrics as a percentile of historical values (a)(b)  </vt:lpstr>
      <vt:lpstr>Chart 1.2: Lower-income households spend more of their income on essentials but hold smaller shares of the total UK household debt stock. Share of income spent on taxes and essentials and share of total mortgage and consumer credit debt by gross income decile (a)(b)(c)(d) </vt:lpstr>
      <vt:lpstr>Chart 1.3: The share of households with high cost of living adjusted DSRs on mortgage debt is projected to remain around current levels by the end of the year. Share of households with cost of living adjusted DSRs on mortgage debt of over 70% of net income (a)(b)(c)(d)(e)(f)</vt:lpstr>
      <vt:lpstr>Chart 1.4: The share of households with high cost of living adjusted DSRs on their consumer credit is projected to remain broadly in line with its current level by the end of the year. Share of households with cost of living adjusted DSRs on consumer credit over 80% of net income (a)(b)</vt:lpstr>
      <vt:lpstr>Chart 1.5: The share of businesses with low ICRs is expected to increase in the year ahead. Debt-weighted share of large UK corporates with ICRs below 2.5 (a)(b)(c)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Horton, Rebecca</cp:lastModifiedBy>
  <cp:revision>246</cp:revision>
  <dcterms:created xsi:type="dcterms:W3CDTF">2019-04-05T13:20:41Z</dcterms:created>
  <dcterms:modified xsi:type="dcterms:W3CDTF">2022-07-05T05:55:12Z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