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3" r:id="rId2"/>
  </p:sldMasterIdLst>
  <p:notesMasterIdLst>
    <p:notesMasterId r:id="rId11"/>
  </p:notesMasterIdLst>
  <p:sldIdLst>
    <p:sldId id="367" r:id="rId3"/>
    <p:sldId id="370" r:id="rId4"/>
    <p:sldId id="371" r:id="rId5"/>
    <p:sldId id="372" r:id="rId6"/>
    <p:sldId id="373" r:id="rId7"/>
    <p:sldId id="374" r:id="rId8"/>
    <p:sldId id="413" r:id="rId9"/>
    <p:sldId id="376"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89" autoAdjust="0"/>
    <p:restoredTop sz="85601" autoAdjust="0"/>
  </p:normalViewPr>
  <p:slideViewPr>
    <p:cSldViewPr snapToGrid="0" showGuides="1">
      <p:cViewPr varScale="1">
        <p:scale>
          <a:sx n="97" d="100"/>
          <a:sy n="97" d="100"/>
        </p:scale>
        <p:origin x="1086" y="90"/>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05/12/2023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 Bloomberg Finance L.P.</a:t>
            </a:r>
          </a:p>
          <a:p>
            <a:endParaRPr lang="en-GB" dirty="0"/>
          </a:p>
        </p:txBody>
      </p:sp>
      <p:sp>
        <p:nvSpPr>
          <p:cNvPr id="4" name="Slide Number Placeholder 3"/>
          <p:cNvSpPr>
            <a:spLocks noGrp="1"/>
          </p:cNvSpPr>
          <p:nvPr>
            <p:ph type="sldNum" sz="quarter" idx="5"/>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905149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a:effectLst/>
                <a:latin typeface="Arial" panose="020B0604020202020204" pitchFamily="34" charset="0"/>
                <a:ea typeface="Calibri" panose="020F0502020204030204" pitchFamily="34" charset="0"/>
                <a:cs typeface="Calibri" panose="020F0502020204030204" pitchFamily="34" charset="0"/>
              </a:rPr>
              <a:t>Sources: Federal Reserve Bank of New York and Bank calculations.</a:t>
            </a:r>
          </a:p>
          <a:p>
            <a:endParaRPr lang="en-GB"/>
          </a:p>
        </p:txBody>
      </p:sp>
      <p:sp>
        <p:nvSpPr>
          <p:cNvPr id="4" name="Slide Number Placeholder 3"/>
          <p:cNvSpPr>
            <a:spLocks noGrp="1"/>
          </p:cNvSpPr>
          <p:nvPr>
            <p:ph type="sldNum" sz="quarter" idx="5"/>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37925934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Realised volatility is calculated as the 10-day average of the high-low intraday range in the 10-year benchmark gilt yield.</a:t>
            </a:r>
          </a:p>
          <a:p>
            <a:endParaRPr lang="en-GB" dirty="0"/>
          </a:p>
        </p:txBody>
      </p:sp>
      <p:sp>
        <p:nvSpPr>
          <p:cNvPr id="4" name="Slide Number Placeholder 3"/>
          <p:cNvSpPr>
            <a:spLocks noGrp="1"/>
          </p:cNvSpPr>
          <p:nvPr>
            <p:ph type="sldNum" sz="quarter" idx="5"/>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4070662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ICE </a:t>
            </a:r>
            <a:r>
              <a:rPr lang="en-GB" sz="1800" dirty="0" err="1">
                <a:effectLst/>
                <a:latin typeface="Arial" panose="020B0604020202020204" pitchFamily="34" charset="0"/>
                <a:ea typeface="Calibri" panose="020F0502020204030204" pitchFamily="34" charset="0"/>
                <a:cs typeface="Calibri" panose="020F0502020204030204" pitchFamily="34" charset="0"/>
              </a:rPr>
              <a:t>BofA</a:t>
            </a:r>
            <a:r>
              <a:rPr lang="en-GB" sz="1800" dirty="0">
                <a:effectLst/>
                <a:latin typeface="Arial" panose="020B0604020202020204" pitchFamily="34" charset="0"/>
                <a:ea typeface="Calibri" panose="020F0502020204030204" pitchFamily="34" charset="0"/>
                <a:cs typeface="Calibri" panose="020F0502020204030204" pitchFamily="34" charset="0"/>
              </a:rPr>
              <a:t> USD High Yield Index (Ticker: H0A0), USD Investment Grade Index (Ticker: C0A0), GBP High Yield Index (Ticker: HL00), GBP Investment Grade (Ticker: UR00).</a:t>
            </a:r>
          </a:p>
          <a:p>
            <a:endParaRPr lang="en-GB" dirty="0"/>
          </a:p>
        </p:txBody>
      </p:sp>
      <p:sp>
        <p:nvSpPr>
          <p:cNvPr id="4" name="Slide Number Placeholder 3"/>
          <p:cNvSpPr>
            <a:spLocks noGrp="1"/>
          </p:cNvSpPr>
          <p:nvPr>
            <p:ph type="sldNum" sz="quarter" idx="5"/>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16352022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Federal Reserve Bank of St Louis and Bank calculations.</a:t>
            </a:r>
          </a:p>
          <a:p>
            <a:endParaRPr lang="en-GB" dirty="0"/>
          </a:p>
        </p:txBody>
      </p:sp>
      <p:sp>
        <p:nvSpPr>
          <p:cNvPr id="4" name="Slide Number Placeholder 3"/>
          <p:cNvSpPr>
            <a:spLocks noGrp="1"/>
          </p:cNvSpPr>
          <p:nvPr>
            <p:ph type="sldNum" sz="quarter" idx="5"/>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18556539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E53B0-EFB7-4B0E-B012-E676534541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05464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a:t>
            </a:r>
            <a:r>
              <a:rPr lang="en-GB" sz="1800" dirty="0" err="1">
                <a:effectLst/>
                <a:latin typeface="Arial" panose="020B0604020202020204" pitchFamily="34" charset="0"/>
                <a:ea typeface="Calibri" panose="020F0502020204030204" pitchFamily="34" charset="0"/>
                <a:cs typeface="Calibri" panose="020F0502020204030204" pitchFamily="34" charset="0"/>
              </a:rPr>
              <a:t>Coinmarketcap</a:t>
            </a:r>
            <a:r>
              <a:rPr lang="en-GB" sz="1800" dirty="0">
                <a:effectLst/>
                <a:latin typeface="Arial" panose="020B0604020202020204" pitchFamily="34" charset="0"/>
                <a:ea typeface="Calibri" panose="020F0502020204030204" pitchFamily="34" charset="0"/>
                <a:cs typeface="Calibri" panose="020F0502020204030204" pitchFamily="34" charset="0"/>
              </a:rPr>
              <a:t>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Total crypto market capitalisation.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Market capitalisation of 11 of the largest stablecoins currently accounting for around 99% of total stablecoin market capitalisation.</a:t>
            </a:r>
          </a:p>
          <a:p>
            <a:endParaRPr lang="en-GB" dirty="0"/>
          </a:p>
        </p:txBody>
      </p:sp>
      <p:sp>
        <p:nvSpPr>
          <p:cNvPr id="4" name="Slide Number Placeholder 3"/>
          <p:cNvSpPr>
            <a:spLocks noGrp="1"/>
          </p:cNvSpPr>
          <p:nvPr>
            <p:ph type="sldNum" sz="quarter" idx="5"/>
          </p:nvPr>
        </p:nvSpPr>
        <p:spPr/>
        <p:txBody>
          <a:bodyPr/>
          <a:lstStyle/>
          <a:p>
            <a:fld id="{B378B890-4368-41A1-A4CA-B95169D697D2}" type="slidenum">
              <a:rPr lang="en-GB" smtClean="0"/>
              <a:t>8</a:t>
            </a:fld>
            <a:endParaRPr lang="en-GB"/>
          </a:p>
        </p:txBody>
      </p:sp>
    </p:spTree>
    <p:extLst>
      <p:ext uri="{BB962C8B-B14F-4D97-AF65-F5344CB8AC3E}">
        <p14:creationId xmlns:p14="http://schemas.microsoft.com/office/powerpoint/2010/main" val="14989786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Large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a:t>
            </a:r>
            <a:br>
              <a:rPr lang="en-US" dirty="0"/>
            </a:br>
            <a:r>
              <a:rPr lang="en-US" dirty="0"/>
              <a:t>(Calibri 28pt): click to add text</a:t>
            </a:r>
          </a:p>
          <a:p>
            <a:pPr lvl="1"/>
            <a:r>
              <a:rPr lang="en-US" dirty="0"/>
              <a:t>Subtitle </a:t>
            </a:r>
            <a:br>
              <a:rPr lang="en-US" dirty="0"/>
            </a:br>
            <a:r>
              <a:rPr lang="en-US" dirty="0"/>
              <a:t>(Calibri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05/12/2023</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225366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14023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91906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4086958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640229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1521264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3160548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6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8920120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7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926175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879381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3437483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59646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95981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91961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10235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60577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964152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302049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40956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23809233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759893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2022999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193316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9873311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319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691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167656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slide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Small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Medium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05/12/2023</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 id="2147483732" r:id="rId21"/>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601021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6.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a:xfrm>
            <a:off x="457199" y="1752600"/>
            <a:ext cx="7249887" cy="4833257"/>
          </a:xfrm>
        </p:spPr>
        <p:txBody>
          <a:bodyPr/>
          <a:lstStyle/>
          <a:p>
            <a:r>
              <a:rPr lang="en-GB" dirty="0"/>
              <a:t>Financial Stability Report</a:t>
            </a:r>
            <a:br>
              <a:rPr lang="en-GB" dirty="0"/>
            </a:br>
            <a:r>
              <a:rPr lang="en-GB" dirty="0"/>
              <a:t>December 2023</a:t>
            </a:r>
          </a:p>
          <a:p>
            <a:r>
              <a:rPr lang="en-GB" dirty="0"/>
              <a:t>Developments in financial markets Inc Box A</a:t>
            </a:r>
          </a:p>
        </p:txBody>
      </p:sp>
    </p:spTree>
    <p:extLst>
      <p:ext uri="{BB962C8B-B14F-4D97-AF65-F5344CB8AC3E}">
        <p14:creationId xmlns:p14="http://schemas.microsoft.com/office/powerpoint/2010/main" val="1978776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1628DEB-71B5-0F3B-A30A-4D645FC78BC2}"/>
              </a:ext>
            </a:extLst>
          </p:cNvPr>
          <p:cNvSpPr>
            <a:spLocks noGrp="1"/>
          </p:cNvSpPr>
          <p:nvPr>
            <p:ph type="ftr" sz="quarter" idx="11"/>
          </p:nvPr>
        </p:nvSpPr>
        <p:spPr/>
        <p:txBody>
          <a:bodyPr/>
          <a:lstStyle/>
          <a:p>
            <a:endParaRPr lang="en-GB" dirty="0"/>
          </a:p>
        </p:txBody>
      </p:sp>
      <p:sp>
        <p:nvSpPr>
          <p:cNvPr id="4" name="Title 3">
            <a:extLst>
              <a:ext uri="{FF2B5EF4-FFF2-40B4-BE49-F238E27FC236}">
                <a16:creationId xmlns:a16="http://schemas.microsoft.com/office/drawing/2014/main" id="{6EE1DB83-F8DF-62A9-06DE-B7ED286D489E}"/>
              </a:ext>
            </a:extLst>
          </p:cNvPr>
          <p:cNvSpPr>
            <a:spLocks noGrp="1"/>
          </p:cNvSpPr>
          <p:nvPr>
            <p:ph type="title"/>
          </p:nvPr>
        </p:nvSpPr>
        <p:spPr/>
        <p:txBody>
          <a:bodyPr/>
          <a:lstStyle/>
          <a:p>
            <a:br>
              <a:rPr lang="en-GB" sz="2000" dirty="0"/>
            </a:br>
            <a:r>
              <a:rPr lang="en-GB" sz="2000" dirty="0"/>
              <a:t>Chart 1.1: In advanced economies long-term bond yields have risen significantly</a:t>
            </a:r>
            <a:br>
              <a:rPr lang="en-GB" sz="2000" dirty="0"/>
            </a:br>
            <a:r>
              <a:rPr lang="en-GB" sz="2000" b="0" dirty="0"/>
              <a:t>Yields on UK, US and German 30-year government bonds </a:t>
            </a:r>
            <a:br>
              <a:rPr lang="en-GB" dirty="0"/>
            </a:br>
            <a:endParaRPr lang="en-GB" dirty="0"/>
          </a:p>
        </p:txBody>
      </p:sp>
      <p:pic>
        <p:nvPicPr>
          <p:cNvPr id="5" name="Picture 4" descr="Line chart showing changes in 30 year government bond yields for the UK, US and Germany, since 2003. The chart highlights the recent changes, with all three lines rising across 2023, meaning that they reach levels previously seen prior to the global financial crisis.">
            <a:extLst>
              <a:ext uri="{FF2B5EF4-FFF2-40B4-BE49-F238E27FC236}">
                <a16:creationId xmlns:a16="http://schemas.microsoft.com/office/drawing/2014/main" id="{6C91A5E3-F39E-3088-A588-B97543E1363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6693" y="1448785"/>
            <a:ext cx="10332249" cy="5089667"/>
          </a:xfrm>
          <a:prstGeom prst="rect">
            <a:avLst/>
          </a:prstGeom>
        </p:spPr>
      </p:pic>
    </p:spTree>
    <p:extLst>
      <p:ext uri="{BB962C8B-B14F-4D97-AF65-F5344CB8AC3E}">
        <p14:creationId xmlns:p14="http://schemas.microsoft.com/office/powerpoint/2010/main" val="15509112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28D6436-E3E7-DFC2-4BC1-CAA5368E72B7}"/>
              </a:ext>
            </a:extLst>
          </p:cNvPr>
          <p:cNvSpPr>
            <a:spLocks noGrp="1"/>
          </p:cNvSpPr>
          <p:nvPr>
            <p:ph type="ftr" sz="quarter" idx="11"/>
          </p:nvPr>
        </p:nvSpPr>
        <p:spPr/>
        <p:txBody>
          <a:bodyPr/>
          <a:lstStyle/>
          <a:p>
            <a:endParaRPr lang="en-GB" dirty="0"/>
          </a:p>
        </p:txBody>
      </p:sp>
      <p:sp>
        <p:nvSpPr>
          <p:cNvPr id="4" name="Title 3">
            <a:extLst>
              <a:ext uri="{FF2B5EF4-FFF2-40B4-BE49-F238E27FC236}">
                <a16:creationId xmlns:a16="http://schemas.microsoft.com/office/drawing/2014/main" id="{AACD355B-872B-8B70-9681-A4ACA93237A1}"/>
              </a:ext>
            </a:extLst>
          </p:cNvPr>
          <p:cNvSpPr>
            <a:spLocks noGrp="1"/>
          </p:cNvSpPr>
          <p:nvPr>
            <p:ph type="title"/>
          </p:nvPr>
        </p:nvSpPr>
        <p:spPr/>
        <p:txBody>
          <a:bodyPr/>
          <a:lstStyle/>
          <a:p>
            <a:br>
              <a:rPr lang="en-GB" sz="1800" dirty="0"/>
            </a:br>
            <a:r>
              <a:rPr lang="en-GB" sz="1800" dirty="0"/>
              <a:t>Chart 1.2: Term premia have pushed up interest rates on some long-term government bonds</a:t>
            </a:r>
            <a:br>
              <a:rPr lang="en-GB" sz="1800" dirty="0"/>
            </a:br>
            <a:r>
              <a:rPr lang="en-GB" sz="1800" b="0" dirty="0"/>
              <a:t>Decomposition of changes in the 10-year US Treasury bond yield into expected rates and term premium</a:t>
            </a:r>
            <a:br>
              <a:rPr lang="en-GB" dirty="0"/>
            </a:br>
            <a:endParaRPr lang="en-GB" dirty="0"/>
          </a:p>
        </p:txBody>
      </p:sp>
      <p:pic>
        <p:nvPicPr>
          <p:cNvPr id="5" name="Picture 4" descr="Line chart showing the term premia and expected rates components of changes in nominal 10-year US Treasury bond yields since 30 June 2023. Term premia are the dominant factor in the upward shift across the period. ">
            <a:extLst>
              <a:ext uri="{FF2B5EF4-FFF2-40B4-BE49-F238E27FC236}">
                <a16:creationId xmlns:a16="http://schemas.microsoft.com/office/drawing/2014/main" id="{644CD888-33B9-82E3-26FF-6B04CFC3E5D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1540120"/>
            <a:ext cx="9677420" cy="5096653"/>
          </a:xfrm>
          <a:prstGeom prst="rect">
            <a:avLst/>
          </a:prstGeom>
        </p:spPr>
      </p:pic>
    </p:spTree>
    <p:extLst>
      <p:ext uri="{BB962C8B-B14F-4D97-AF65-F5344CB8AC3E}">
        <p14:creationId xmlns:p14="http://schemas.microsoft.com/office/powerpoint/2010/main" val="41298676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B69A3F9-460B-36F8-9A02-5E2DE9B4756D}"/>
              </a:ext>
            </a:extLst>
          </p:cNvPr>
          <p:cNvSpPr>
            <a:spLocks noGrp="1"/>
          </p:cNvSpPr>
          <p:nvPr>
            <p:ph type="ftr" sz="quarter" idx="11"/>
          </p:nvPr>
        </p:nvSpPr>
        <p:spPr/>
        <p:txBody>
          <a:bodyPr/>
          <a:lstStyle/>
          <a:p>
            <a:endParaRPr lang="en-GB" dirty="0"/>
          </a:p>
        </p:txBody>
      </p:sp>
      <p:sp>
        <p:nvSpPr>
          <p:cNvPr id="4" name="Title 3">
            <a:extLst>
              <a:ext uri="{FF2B5EF4-FFF2-40B4-BE49-F238E27FC236}">
                <a16:creationId xmlns:a16="http://schemas.microsoft.com/office/drawing/2014/main" id="{CEF8DC38-DA0F-B1BA-6F4B-BD94721784EE}"/>
              </a:ext>
            </a:extLst>
          </p:cNvPr>
          <p:cNvSpPr>
            <a:spLocks noGrp="1"/>
          </p:cNvSpPr>
          <p:nvPr>
            <p:ph type="title"/>
          </p:nvPr>
        </p:nvSpPr>
        <p:spPr/>
        <p:txBody>
          <a:bodyPr/>
          <a:lstStyle/>
          <a:p>
            <a:br>
              <a:rPr lang="en-GB" sz="2000" dirty="0"/>
            </a:br>
            <a:r>
              <a:rPr lang="en-GB" sz="2000" dirty="0"/>
              <a:t>Chart 1.3: Core market liquidity is within its normal historical range</a:t>
            </a:r>
            <a:br>
              <a:rPr lang="en-GB" sz="2000" dirty="0"/>
            </a:br>
            <a:r>
              <a:rPr lang="en-GB" sz="2000" b="0" dirty="0"/>
              <a:t>Bid-offer spread versus realised volatility for the 10-year benchmark gilt, since 2019 </a:t>
            </a:r>
            <a:r>
              <a:rPr lang="en-GB" sz="2000" b="0" baseline="30000" dirty="0"/>
              <a:t>(a)</a:t>
            </a:r>
            <a:br>
              <a:rPr lang="en-GB" dirty="0"/>
            </a:br>
            <a:endParaRPr lang="en-GB" dirty="0"/>
          </a:p>
        </p:txBody>
      </p:sp>
      <p:pic>
        <p:nvPicPr>
          <p:cNvPr id="5" name="Picture 4" descr="Scatter plot showing realised 10-day volatility against 10-day bid-off spread, since 2019. The latest data point is highlighted. It sits in the lower half of the distribution for both measures.">
            <a:extLst>
              <a:ext uri="{FF2B5EF4-FFF2-40B4-BE49-F238E27FC236}">
                <a16:creationId xmlns:a16="http://schemas.microsoft.com/office/drawing/2014/main" id="{2048E04A-73F1-AE3C-B0F8-11E9EE1793B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219200" y="1581072"/>
            <a:ext cx="9763432" cy="5055702"/>
          </a:xfrm>
          <a:prstGeom prst="rect">
            <a:avLst/>
          </a:prstGeom>
        </p:spPr>
      </p:pic>
    </p:spTree>
    <p:extLst>
      <p:ext uri="{BB962C8B-B14F-4D97-AF65-F5344CB8AC3E}">
        <p14:creationId xmlns:p14="http://schemas.microsoft.com/office/powerpoint/2010/main" val="16965321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76DCA79-2342-2F97-066C-230FFC26E919}"/>
              </a:ext>
            </a:extLst>
          </p:cNvPr>
          <p:cNvSpPr>
            <a:spLocks noGrp="1"/>
          </p:cNvSpPr>
          <p:nvPr>
            <p:ph type="ftr" sz="quarter" idx="11"/>
          </p:nvPr>
        </p:nvSpPr>
        <p:spPr/>
        <p:txBody>
          <a:bodyPr/>
          <a:lstStyle/>
          <a:p>
            <a:endParaRPr lang="en-GB" dirty="0"/>
          </a:p>
        </p:txBody>
      </p:sp>
      <p:sp>
        <p:nvSpPr>
          <p:cNvPr id="4" name="Title 3">
            <a:extLst>
              <a:ext uri="{FF2B5EF4-FFF2-40B4-BE49-F238E27FC236}">
                <a16:creationId xmlns:a16="http://schemas.microsoft.com/office/drawing/2014/main" id="{42066ACC-D36F-0F45-6EC7-7A4FDF1B12CE}"/>
              </a:ext>
            </a:extLst>
          </p:cNvPr>
          <p:cNvSpPr>
            <a:spLocks noGrp="1"/>
          </p:cNvSpPr>
          <p:nvPr>
            <p:ph type="title"/>
          </p:nvPr>
        </p:nvSpPr>
        <p:spPr/>
        <p:txBody>
          <a:bodyPr/>
          <a:lstStyle/>
          <a:p>
            <a:br>
              <a:rPr lang="en-GB" sz="2000" dirty="0"/>
            </a:br>
            <a:r>
              <a:rPr lang="en-GB" sz="2000" dirty="0"/>
              <a:t>Chart 1.4: Credit spreads are broadly unchanged since July</a:t>
            </a:r>
            <a:br>
              <a:rPr lang="en-GB" sz="2000" dirty="0"/>
            </a:br>
            <a:r>
              <a:rPr lang="en-GB" sz="2000" b="0" dirty="0"/>
              <a:t>Investment grade and high-yield bond spreads over risk-free rates </a:t>
            </a:r>
            <a:br>
              <a:rPr lang="en-GB" dirty="0"/>
            </a:br>
            <a:endParaRPr lang="en-GB" dirty="0"/>
          </a:p>
        </p:txBody>
      </p:sp>
      <p:pic>
        <p:nvPicPr>
          <p:cNvPr id="5" name="Picture 4" descr="Line chart showing credit spreads for investment grade and high yield bonds, for both US dollar and pound sterling denominated debt, since January 2020. The chart shows that levels have recently been broadly flat. ">
            <a:extLst>
              <a:ext uri="{FF2B5EF4-FFF2-40B4-BE49-F238E27FC236}">
                <a16:creationId xmlns:a16="http://schemas.microsoft.com/office/drawing/2014/main" id="{F2FF2247-A71B-6369-2BAB-D4C32E945B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1512246"/>
            <a:ext cx="9677420" cy="5104864"/>
          </a:xfrm>
          <a:prstGeom prst="rect">
            <a:avLst/>
          </a:prstGeom>
        </p:spPr>
      </p:pic>
    </p:spTree>
    <p:extLst>
      <p:ext uri="{BB962C8B-B14F-4D97-AF65-F5344CB8AC3E}">
        <p14:creationId xmlns:p14="http://schemas.microsoft.com/office/powerpoint/2010/main" val="25008015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B1C0E51-D243-796E-4CE7-8D23CE520F13}"/>
              </a:ext>
            </a:extLst>
          </p:cNvPr>
          <p:cNvSpPr>
            <a:spLocks noGrp="1"/>
          </p:cNvSpPr>
          <p:nvPr>
            <p:ph type="ftr" sz="quarter" idx="11"/>
          </p:nvPr>
        </p:nvSpPr>
        <p:spPr/>
        <p:txBody>
          <a:bodyPr/>
          <a:lstStyle/>
          <a:p>
            <a:endParaRPr lang="en-GB" dirty="0"/>
          </a:p>
        </p:txBody>
      </p:sp>
      <p:sp>
        <p:nvSpPr>
          <p:cNvPr id="4" name="Title 3">
            <a:extLst>
              <a:ext uri="{FF2B5EF4-FFF2-40B4-BE49-F238E27FC236}">
                <a16:creationId xmlns:a16="http://schemas.microsoft.com/office/drawing/2014/main" id="{9EE3BECE-787E-DEBB-C15C-32A5D7FF84E4}"/>
              </a:ext>
            </a:extLst>
          </p:cNvPr>
          <p:cNvSpPr>
            <a:spLocks noGrp="1"/>
          </p:cNvSpPr>
          <p:nvPr>
            <p:ph type="title"/>
          </p:nvPr>
        </p:nvSpPr>
        <p:spPr/>
        <p:txBody>
          <a:bodyPr/>
          <a:lstStyle/>
          <a:p>
            <a:br>
              <a:rPr lang="en-GB" sz="2000" dirty="0"/>
            </a:br>
            <a:r>
              <a:rPr lang="en-GB" sz="2000" dirty="0"/>
              <a:t>Chart 1.5: US equity valuations are high relative to risk-free alternatives</a:t>
            </a:r>
            <a:br>
              <a:rPr lang="en-GB" sz="2000" dirty="0"/>
            </a:br>
            <a:r>
              <a:rPr lang="en-GB" sz="2000" b="0" dirty="0"/>
              <a:t>Excess cyclically adjusted price-to-earnings yield (excess CAPE) for the S&amp;P 500 </a:t>
            </a:r>
            <a:br>
              <a:rPr lang="en-GB" dirty="0"/>
            </a:br>
            <a:endParaRPr lang="en-GB" dirty="0"/>
          </a:p>
        </p:txBody>
      </p:sp>
      <p:pic>
        <p:nvPicPr>
          <p:cNvPr id="5" name="Picture 4" descr="Line chart showing the Excess CAPE yield for the S&amp;P 500 since 1994. The current level is below the series average, and approaches levels seen prior to the dotcom crash in the early 2000s. ">
            <a:extLst>
              <a:ext uri="{FF2B5EF4-FFF2-40B4-BE49-F238E27FC236}">
                <a16:creationId xmlns:a16="http://schemas.microsoft.com/office/drawing/2014/main" id="{0A697055-2C16-BD95-E2C5-55A6C5D3B7B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1370014"/>
            <a:ext cx="9677420" cy="5119276"/>
          </a:xfrm>
          <a:prstGeom prst="rect">
            <a:avLst/>
          </a:prstGeom>
        </p:spPr>
      </p:pic>
    </p:spTree>
    <p:extLst>
      <p:ext uri="{BB962C8B-B14F-4D97-AF65-F5344CB8AC3E}">
        <p14:creationId xmlns:p14="http://schemas.microsoft.com/office/powerpoint/2010/main" val="32099338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00488"/>
            <a:ext cx="11279504" cy="1538287"/>
          </a:xfrm>
        </p:spPr>
        <p:txBody>
          <a:bodyPr/>
          <a:lstStyle/>
          <a:p>
            <a:r>
              <a:rPr lang="en-GB" dirty="0"/>
              <a:t>Box A: Developments in </a:t>
            </a:r>
            <a:r>
              <a:rPr lang="en-GB" dirty="0" err="1"/>
              <a:t>cryptoasset</a:t>
            </a:r>
            <a:r>
              <a:rPr lang="en-GB" dirty="0"/>
              <a:t> markets</a:t>
            </a:r>
            <a:br>
              <a:rPr lang="en-GB" dirty="0"/>
            </a:br>
            <a:endParaRPr lang="en-GB"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srgbClr val="000000">
                  <a:tint val="75000"/>
                </a:srgbClr>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2845511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1AFDAE1-35EB-0C4A-8234-DB47839F850A}"/>
              </a:ext>
            </a:extLst>
          </p:cNvPr>
          <p:cNvSpPr>
            <a:spLocks noGrp="1"/>
          </p:cNvSpPr>
          <p:nvPr>
            <p:ph type="ftr" sz="quarter" idx="11"/>
          </p:nvPr>
        </p:nvSpPr>
        <p:spPr/>
        <p:txBody>
          <a:bodyPr/>
          <a:lstStyle/>
          <a:p>
            <a:endParaRPr lang="en-GB" dirty="0"/>
          </a:p>
        </p:txBody>
      </p:sp>
      <p:sp>
        <p:nvSpPr>
          <p:cNvPr id="4" name="Title 3">
            <a:extLst>
              <a:ext uri="{FF2B5EF4-FFF2-40B4-BE49-F238E27FC236}">
                <a16:creationId xmlns:a16="http://schemas.microsoft.com/office/drawing/2014/main" id="{08366665-0ECC-68EA-C33F-3C0777A83911}"/>
              </a:ext>
            </a:extLst>
          </p:cNvPr>
          <p:cNvSpPr>
            <a:spLocks noGrp="1"/>
          </p:cNvSpPr>
          <p:nvPr>
            <p:ph type="title"/>
          </p:nvPr>
        </p:nvSpPr>
        <p:spPr/>
        <p:txBody>
          <a:bodyPr/>
          <a:lstStyle/>
          <a:p>
            <a:br>
              <a:rPr lang="en-GB" sz="2000" dirty="0"/>
            </a:br>
            <a:r>
              <a:rPr lang="en-GB" sz="2000" dirty="0"/>
              <a:t>Chart A: The size of the </a:t>
            </a:r>
            <a:r>
              <a:rPr lang="en-GB" sz="2000" dirty="0" err="1"/>
              <a:t>cryptoasset</a:t>
            </a:r>
            <a:r>
              <a:rPr lang="en-GB" sz="2000" dirty="0"/>
              <a:t> ecosystem has declined since March 2022</a:t>
            </a:r>
            <a:br>
              <a:rPr lang="en-GB" sz="2000" dirty="0"/>
            </a:br>
            <a:r>
              <a:rPr lang="en-GB" sz="2000" b="0" dirty="0"/>
              <a:t>Market capitalisation of: all </a:t>
            </a:r>
            <a:r>
              <a:rPr lang="en-GB" sz="2000" b="0" dirty="0" err="1"/>
              <a:t>cryptoassets</a:t>
            </a:r>
            <a:r>
              <a:rPr lang="en-GB" sz="2000" b="0" dirty="0"/>
              <a:t> </a:t>
            </a:r>
            <a:r>
              <a:rPr lang="en-GB" sz="2000" b="0" baseline="30000" dirty="0"/>
              <a:t>(a) </a:t>
            </a:r>
            <a:r>
              <a:rPr lang="en-GB" sz="2000" b="0" dirty="0"/>
              <a:t>and stablecoins </a:t>
            </a:r>
            <a:r>
              <a:rPr lang="en-GB" sz="2000" b="0" baseline="30000" dirty="0"/>
              <a:t>(b)</a:t>
            </a:r>
            <a:br>
              <a:rPr lang="en-GB" dirty="0"/>
            </a:br>
            <a:endParaRPr lang="en-GB" dirty="0"/>
          </a:p>
        </p:txBody>
      </p:sp>
      <p:pic>
        <p:nvPicPr>
          <p:cNvPr id="5" name="Picture 4" descr="The chart shows two time series plots: the market capitalisation of stablecoins; and the market capitalisation of all cryptoassets between 2013 and the present date. The total market capitalisation of cryptoassets peaks at around 3 trillion dollars in late 2021, before falling by more than two-thirds, and then recovering to roughly half of its original peak by late 2023. The market capitalisation of stablecoins rose quickly between early 2020 and early 2022, but has declined steadily thereafter to roughly two-thirds of its peak.">
            <a:extLst>
              <a:ext uri="{FF2B5EF4-FFF2-40B4-BE49-F238E27FC236}">
                <a16:creationId xmlns:a16="http://schemas.microsoft.com/office/drawing/2014/main" id="{78B88FA7-39E4-AFC8-8AAF-E5ADD73FEA0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5910" y="1524000"/>
            <a:ext cx="10451690" cy="4876799"/>
          </a:xfrm>
          <a:prstGeom prst="rect">
            <a:avLst/>
          </a:prstGeom>
        </p:spPr>
      </p:pic>
    </p:spTree>
    <p:extLst>
      <p:ext uri="{BB962C8B-B14F-4D97-AF65-F5344CB8AC3E}">
        <p14:creationId xmlns:p14="http://schemas.microsoft.com/office/powerpoint/2010/main" val="1796337437"/>
      </p:ext>
    </p:extLst>
  </p:cSld>
  <p:clrMapOvr>
    <a:masterClrMapping/>
  </p:clrMapOvr>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1_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1127</TotalTime>
  <Words>356</Words>
  <Application>Microsoft Office PowerPoint</Application>
  <PresentationFormat>Widescreen</PresentationFormat>
  <Paragraphs>22</Paragraphs>
  <Slides>8</Slides>
  <Notes>7</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8</vt:i4>
      </vt:variant>
    </vt:vector>
  </HeadingPairs>
  <TitlesOfParts>
    <vt:vector size="13" baseType="lpstr">
      <vt:lpstr>Arial</vt:lpstr>
      <vt:lpstr>Calibri</vt:lpstr>
      <vt:lpstr>Century Gothic</vt:lpstr>
      <vt:lpstr>Bank LINKS Template</vt:lpstr>
      <vt:lpstr>1_Bank LINKS Template</vt:lpstr>
      <vt:lpstr>PowerPoint Presentation</vt:lpstr>
      <vt:lpstr> Chart 1.1: In advanced economies long-term bond yields have risen significantly Yields on UK, US and German 30-year government bonds  </vt:lpstr>
      <vt:lpstr> Chart 1.2: Term premia have pushed up interest rates on some long-term government bonds Decomposition of changes in the 10-year US Treasury bond yield into expected rates and term premium </vt:lpstr>
      <vt:lpstr> Chart 1.3: Core market liquidity is within its normal historical range Bid-offer spread versus realised volatility for the 10-year benchmark gilt, since 2019 (a) </vt:lpstr>
      <vt:lpstr> Chart 1.4: Credit spreads are broadly unchanged since July Investment grade and high-yield bond spreads over risk-free rates  </vt:lpstr>
      <vt:lpstr> Chart 1.5: US equity valuations are high relative to risk-free alternatives Excess cyclically adjusted price-to-earnings yield (excess CAPE) for the S&amp;P 500  </vt:lpstr>
      <vt:lpstr>Box A: Developments in cryptoasset markets </vt:lpstr>
      <vt:lpstr> Chart A: The size of the cryptoasset ecosystem has declined since March 2022 Market capitalisation of: all cryptoassets (a) and stablecoins (b)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Degani, Claire</cp:lastModifiedBy>
  <cp:revision>267</cp:revision>
  <dcterms:created xsi:type="dcterms:W3CDTF">2019-04-05T13:20:41Z</dcterms:created>
  <dcterms:modified xsi:type="dcterms:W3CDTF">2023-12-05T17:01:51Z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1595688528</vt:i4>
  </property>
  <property fmtid="{D5CDD505-2E9C-101B-9397-08002B2CF9AE}" pid="3" name="_NewReviewCycle">
    <vt:lpwstr/>
  </property>
  <property fmtid="{D5CDD505-2E9C-101B-9397-08002B2CF9AE}" pid="4" name="_EmailSubject">
    <vt:lpwstr>TEMPLATE - 1. Developments in financial markets </vt:lpwstr>
  </property>
  <property fmtid="{D5CDD505-2E9C-101B-9397-08002B2CF9AE}" pid="5" name="_AuthorEmail">
    <vt:lpwstr>Louise.Stewart@bankofengland.co.uk</vt:lpwstr>
  </property>
  <property fmtid="{D5CDD505-2E9C-101B-9397-08002B2CF9AE}" pid="6" name="_AuthorEmailDisplayName">
    <vt:lpwstr>Stewart, Louise</vt:lpwstr>
  </property>
  <property fmtid="{D5CDD505-2E9C-101B-9397-08002B2CF9AE}" pid="7" name="_PreviousAdHocReviewCycleID">
    <vt:i4>-452013291</vt:i4>
  </property>
</Properties>
</file>