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9"/>
  </p:notesMasterIdLst>
  <p:sldIdLst>
    <p:sldId id="367" r:id="rId3"/>
    <p:sldId id="370" r:id="rId4"/>
    <p:sldId id="371" r:id="rId5"/>
    <p:sldId id="372" r:id="rId6"/>
    <p:sldId id="376" r:id="rId7"/>
    <p:sldId id="374"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97" d="100"/>
          <a:sy n="97" d="100"/>
        </p:scale>
        <p:origin x="1086" y="9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PRA regulatory returns, published accounts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CET1 capital ratio is defined as CET1 capital expressed as a percentage of risk-weighted assets. Yearly values are at the end of that year, except for 2023 where latest data as at Q3 has been used.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Major UK banks are Barclays, HSBC, Lloyds Banking Group, Nationwide, NatWest Group, Santander UK, Standard Chartered and (from December 2020) Virgin Money. From 2011, data are CET1 capital ratios as reported by banks. Prior to 2011, data are Bank estimates of major UK banks' CET1 capital ratios.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small and medium-sized UK banks series represents the aggregate of a group of approximately 110 non-systemic UK banks and building societies, within which are a large range of sizes and business models. This series starts at 2014 owing to data limitations before this point.</a:t>
            </a:r>
          </a:p>
          <a:p>
            <a:br>
              <a:rPr lang="en-GB" sz="1800" dirty="0">
                <a:effectLst/>
                <a:latin typeface="Arial" panose="020B0604020202020204" pitchFamily="34" charset="0"/>
                <a:ea typeface="Calibri" panose="020F0502020204030204" pitchFamily="34" charset="0"/>
                <a:cs typeface="Calibri" panose="020F0502020204030204" pitchFamily="34" charset="0"/>
              </a:rPr>
            </a:br>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427815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LSEG Eikon, published accounts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Loan margin is calculated as net interest income divided by total lending. Loan margins in this chart are calculated across all currencies. Net interest income is interest income minus interest expense.</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Figures between 2000 and 2019 exclude Virgin Money UK, and figures before 2006 exclude Standard Chartered.</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Consensus estimates are scaled based on analysts’ expectations of loan margins for Barclays, HSBC, Lloyds Banking Group, NatWest Group, Standard Chartered and Virgin Money.</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4047362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staff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Recent average is from 2018 Q1 to 2023 Q3. Net lending refers to the volume of lending extended by UK monetary institutions to UK households and businesses, less the amount of lending repaid by UK households and businesses to those institutions. These data are seasonally adjusted.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4154686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and Bank staff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Data shown covers sterling deposits from UK households and private non-financial corporates. This chart does not include non-sterling deposits held by UK financial institutions, sterling deposits held by non-UK entities, or sterling deposits held by other UK financial corporations.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12-month growth rate is computed as aggregate changes over 12-month periods relative to the amounts outstanding from the previous year. Data is not seasonally adjusted.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5124091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05/12/2023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05/12/2023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2023</a:t>
            </a:r>
          </a:p>
          <a:p>
            <a:r>
              <a:rPr lang="en-GB" dirty="0"/>
              <a:t>UK banking sector resilience</a:t>
            </a:r>
          </a:p>
        </p:txBody>
      </p:sp>
    </p:spTree>
    <p:extLst>
      <p:ext uri="{BB962C8B-B14F-4D97-AF65-F5344CB8AC3E}">
        <p14:creationId xmlns:p14="http://schemas.microsoft.com/office/powerpoint/2010/main" val="1978776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6C6B96-4E31-FD47-3247-AA94BDDA97D4}"/>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65B2BBDA-8275-8C4F-7BE4-9305DE632327}"/>
              </a:ext>
            </a:extLst>
          </p:cNvPr>
          <p:cNvSpPr>
            <a:spLocks noGrp="1"/>
          </p:cNvSpPr>
          <p:nvPr>
            <p:ph type="title"/>
          </p:nvPr>
        </p:nvSpPr>
        <p:spPr/>
        <p:txBody>
          <a:bodyPr/>
          <a:lstStyle/>
          <a:p>
            <a:br>
              <a:rPr lang="en-GB" sz="2000" dirty="0"/>
            </a:br>
            <a:r>
              <a:rPr lang="en-GB" sz="2000" dirty="0"/>
              <a:t>Chart 4.1: Both larger and smaller UK banks have robust aggregate CET1 ratios</a:t>
            </a:r>
            <a:br>
              <a:rPr lang="en-GB" sz="2000" dirty="0"/>
            </a:br>
            <a:r>
              <a:rPr lang="en-GB" sz="2000" b="0" dirty="0"/>
              <a:t>Aggregate CET1 ratio of UK banks and building societies </a:t>
            </a:r>
            <a:r>
              <a:rPr lang="en-GB" sz="2000" b="0" baseline="30000" dirty="0"/>
              <a:t>(a) (b) (c)</a:t>
            </a:r>
            <a:br>
              <a:rPr lang="en-GB" dirty="0"/>
            </a:br>
            <a:endParaRPr lang="en-GB" dirty="0"/>
          </a:p>
        </p:txBody>
      </p:sp>
      <p:pic>
        <p:nvPicPr>
          <p:cNvPr id="5" name="Picture 4" descr="A graph of different colored lines&#10;&#10;Description automatically generated with medium confidence">
            <a:extLst>
              <a:ext uri="{FF2B5EF4-FFF2-40B4-BE49-F238E27FC236}">
                <a16:creationId xmlns:a16="http://schemas.microsoft.com/office/drawing/2014/main" id="{8010D95C-07D7-6834-951A-2FFE9829D5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440000"/>
            <a:ext cx="9677420" cy="4751842"/>
          </a:xfrm>
          <a:prstGeom prst="rect">
            <a:avLst/>
          </a:prstGeom>
        </p:spPr>
      </p:pic>
    </p:spTree>
    <p:extLst>
      <p:ext uri="{BB962C8B-B14F-4D97-AF65-F5344CB8AC3E}">
        <p14:creationId xmlns:p14="http://schemas.microsoft.com/office/powerpoint/2010/main" val="523960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99D9CC8-822A-5E13-51EA-4DD4424F01EF}"/>
              </a:ext>
            </a:extLst>
          </p:cNvPr>
          <p:cNvSpPr>
            <a:spLocks noGrp="1"/>
          </p:cNvSpPr>
          <p:nvPr>
            <p:ph type="ftr" sz="quarter" idx="11"/>
          </p:nvPr>
        </p:nvSpPr>
        <p:spPr/>
        <p:txBody>
          <a:bodyPr/>
          <a:lstStyle/>
          <a:p>
            <a:r>
              <a:rPr lang="en-GB" dirty="0"/>
              <a:t>Insert document classification (edit via 'Header &amp; Footer')</a:t>
            </a:r>
          </a:p>
        </p:txBody>
      </p:sp>
      <p:sp>
        <p:nvSpPr>
          <p:cNvPr id="4" name="Title 3">
            <a:extLst>
              <a:ext uri="{FF2B5EF4-FFF2-40B4-BE49-F238E27FC236}">
                <a16:creationId xmlns:a16="http://schemas.microsoft.com/office/drawing/2014/main" id="{2017AA07-F849-18A2-387A-189C33792F6C}"/>
              </a:ext>
            </a:extLst>
          </p:cNvPr>
          <p:cNvSpPr>
            <a:spLocks noGrp="1"/>
          </p:cNvSpPr>
          <p:nvPr>
            <p:ph type="title"/>
          </p:nvPr>
        </p:nvSpPr>
        <p:spPr>
          <a:xfrm>
            <a:off x="468000" y="457199"/>
            <a:ext cx="11277600" cy="1086465"/>
          </a:xfrm>
        </p:spPr>
        <p:txBody>
          <a:bodyPr/>
          <a:lstStyle/>
          <a:p>
            <a:br>
              <a:rPr lang="en-GB" sz="2000" dirty="0"/>
            </a:br>
            <a:r>
              <a:rPr lang="en-GB" sz="2000" dirty="0"/>
              <a:t>Chart 4.2: Major UK banks’ net interest margins remain above long-term averages, but there is some evidence that they have peaked</a:t>
            </a:r>
            <a:br>
              <a:rPr lang="en-GB" sz="2000" dirty="0"/>
            </a:br>
            <a:r>
              <a:rPr lang="en-GB" sz="2000" b="0" dirty="0"/>
              <a:t>Average margin on major UK banks’ lending since 2000 </a:t>
            </a:r>
            <a:r>
              <a:rPr lang="en-GB" sz="2000" b="0" baseline="30000" dirty="0"/>
              <a:t>(a) (b) (c)</a:t>
            </a:r>
            <a:br>
              <a:rPr lang="en-GB" dirty="0"/>
            </a:br>
            <a:endParaRPr lang="en-GB" dirty="0"/>
          </a:p>
        </p:txBody>
      </p:sp>
      <p:pic>
        <p:nvPicPr>
          <p:cNvPr id="5" name="Picture 4" descr="A graph of a financial graph&#10;&#10;Description automatically generated with medium confidence">
            <a:extLst>
              <a:ext uri="{FF2B5EF4-FFF2-40B4-BE49-F238E27FC236}">
                <a16:creationId xmlns:a16="http://schemas.microsoft.com/office/drawing/2014/main" id="{03121E61-60ED-DF13-8156-B18CF882FA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90645" y="1543664"/>
            <a:ext cx="9410710" cy="4718693"/>
          </a:xfrm>
          <a:prstGeom prst="rect">
            <a:avLst/>
          </a:prstGeom>
        </p:spPr>
      </p:pic>
    </p:spTree>
    <p:extLst>
      <p:ext uri="{BB962C8B-B14F-4D97-AF65-F5344CB8AC3E}">
        <p14:creationId xmlns:p14="http://schemas.microsoft.com/office/powerpoint/2010/main" val="22608778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B53C29F-42B5-ECB5-DCA0-AC65A2CEC976}"/>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838B4E5A-E2EF-A665-6B86-83A6CFD36C3C}"/>
              </a:ext>
            </a:extLst>
          </p:cNvPr>
          <p:cNvSpPr>
            <a:spLocks noGrp="1"/>
          </p:cNvSpPr>
          <p:nvPr>
            <p:ph type="title"/>
          </p:nvPr>
        </p:nvSpPr>
        <p:spPr/>
        <p:txBody>
          <a:bodyPr/>
          <a:lstStyle/>
          <a:p>
            <a:br>
              <a:rPr lang="en-GB" sz="2000" dirty="0"/>
            </a:br>
            <a:r>
              <a:rPr lang="en-GB" sz="2000" dirty="0"/>
              <a:t>Chart 4.3: Aggregate net lending to the real economy remains subdued</a:t>
            </a:r>
            <a:br>
              <a:rPr lang="en-GB" sz="2000" dirty="0"/>
            </a:br>
            <a:r>
              <a:rPr lang="en-GB" sz="2000" b="0" dirty="0"/>
              <a:t>UK monetary financial institutions’ net lending to UK households and businesses</a:t>
            </a:r>
            <a:r>
              <a:rPr lang="en-GB" sz="2000" b="0" baseline="30000" dirty="0"/>
              <a:t> (a)</a:t>
            </a:r>
            <a:br>
              <a:rPr lang="en-GB" dirty="0"/>
            </a:br>
            <a:endParaRPr lang="en-GB" dirty="0"/>
          </a:p>
        </p:txBody>
      </p:sp>
      <p:pic>
        <p:nvPicPr>
          <p:cNvPr id="5" name="Picture 4" descr="A graph of a credit card&#10;&#10;Description automatically generated with medium confidence">
            <a:extLst>
              <a:ext uri="{FF2B5EF4-FFF2-40B4-BE49-F238E27FC236}">
                <a16:creationId xmlns:a16="http://schemas.microsoft.com/office/drawing/2014/main" id="{BE75FC03-F03C-8FF2-7A59-E129013330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92594" y="1440006"/>
            <a:ext cx="7967923" cy="4948895"/>
          </a:xfrm>
          <a:prstGeom prst="rect">
            <a:avLst/>
          </a:prstGeom>
        </p:spPr>
      </p:pic>
    </p:spTree>
    <p:extLst>
      <p:ext uri="{BB962C8B-B14F-4D97-AF65-F5344CB8AC3E}">
        <p14:creationId xmlns:p14="http://schemas.microsoft.com/office/powerpoint/2010/main" val="3022377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07994C-9DA0-4359-924E-C13613F449FF}"/>
              </a:ext>
            </a:extLst>
          </p:cNvPr>
          <p:cNvSpPr>
            <a:spLocks noGrp="1"/>
          </p:cNvSpPr>
          <p:nvPr>
            <p:ph type="title"/>
          </p:nvPr>
        </p:nvSpPr>
        <p:spPr>
          <a:xfrm>
            <a:off x="455296" y="3240000"/>
            <a:ext cx="11279504" cy="1538287"/>
          </a:xfrm>
        </p:spPr>
        <p:txBody>
          <a:bodyPr/>
          <a:lstStyle/>
          <a:p>
            <a:r>
              <a:rPr lang="en-GB" dirty="0"/>
              <a:t>Box D: Trends in bank funding </a:t>
            </a:r>
            <a:br>
              <a:rPr lang="en-GB" dirty="0"/>
            </a:br>
            <a:r>
              <a:rPr lang="en-GB" dirty="0"/>
              <a:t>and liquidity</a:t>
            </a:r>
          </a:p>
        </p:txBody>
      </p:sp>
    </p:spTree>
    <p:extLst>
      <p:ext uri="{BB962C8B-B14F-4D97-AF65-F5344CB8AC3E}">
        <p14:creationId xmlns:p14="http://schemas.microsoft.com/office/powerpoint/2010/main" val="302411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D3D284BC-B592-D263-B75A-219CD571DBCF}"/>
              </a:ext>
            </a:extLst>
          </p:cNvPr>
          <p:cNvSpPr>
            <a:spLocks noGrp="1"/>
          </p:cNvSpPr>
          <p:nvPr>
            <p:ph type="ftr" sz="quarter" idx="11"/>
          </p:nvPr>
        </p:nvSpPr>
        <p:spPr/>
        <p:txBody>
          <a:bodyPr/>
          <a:lstStyle/>
          <a:p>
            <a:r>
              <a:rPr lang="en-GB"/>
              <a:t>Insert document classification (edit via 'Header &amp; Footer')</a:t>
            </a:r>
            <a:endParaRPr lang="en-GB" dirty="0"/>
          </a:p>
        </p:txBody>
      </p:sp>
      <p:sp>
        <p:nvSpPr>
          <p:cNvPr id="4" name="Title 3">
            <a:extLst>
              <a:ext uri="{FF2B5EF4-FFF2-40B4-BE49-F238E27FC236}">
                <a16:creationId xmlns:a16="http://schemas.microsoft.com/office/drawing/2014/main" id="{35F08106-2078-5A60-81EF-25FF8C72F932}"/>
              </a:ext>
            </a:extLst>
          </p:cNvPr>
          <p:cNvSpPr>
            <a:spLocks noGrp="1"/>
          </p:cNvSpPr>
          <p:nvPr>
            <p:ph type="title"/>
          </p:nvPr>
        </p:nvSpPr>
        <p:spPr>
          <a:xfrm>
            <a:off x="468000" y="457200"/>
            <a:ext cx="11277600" cy="1076632"/>
          </a:xfrm>
        </p:spPr>
        <p:txBody>
          <a:bodyPr/>
          <a:lstStyle/>
          <a:p>
            <a:br>
              <a:rPr lang="en-GB" sz="2000" dirty="0"/>
            </a:br>
            <a:r>
              <a:rPr lang="en-GB" sz="2000" dirty="0"/>
              <a:t>Chart A: Aggregate Sterling deposit holdings have fallen, and the composition has shifted from sight towards time deposits</a:t>
            </a:r>
            <a:br>
              <a:rPr lang="en-GB" sz="2000" dirty="0"/>
            </a:br>
            <a:r>
              <a:rPr lang="en-GB" sz="2000" b="0" dirty="0"/>
              <a:t>Twelve-month growth rate of Sterling deposits held by UK financial institutions </a:t>
            </a:r>
            <a:r>
              <a:rPr lang="en-GB" sz="2000" b="0" baseline="30000" dirty="0"/>
              <a:t>(a) (b)</a:t>
            </a:r>
            <a:br>
              <a:rPr lang="en-GB" dirty="0"/>
            </a:br>
            <a:endParaRPr lang="en-GB" dirty="0"/>
          </a:p>
        </p:txBody>
      </p:sp>
      <p:pic>
        <p:nvPicPr>
          <p:cNvPr id="5" name="Picture 4" descr="A graph of a graph&#10;&#10;Description automatically generated with medium confidence">
            <a:extLst>
              <a:ext uri="{FF2B5EF4-FFF2-40B4-BE49-F238E27FC236}">
                <a16:creationId xmlns:a16="http://schemas.microsoft.com/office/drawing/2014/main" id="{1C4B9C6F-0B6F-97DE-0F22-28043B349AD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7432" y="1533832"/>
            <a:ext cx="8997136" cy="4760688"/>
          </a:xfrm>
          <a:prstGeom prst="rect">
            <a:avLst/>
          </a:prstGeom>
        </p:spPr>
      </p:pic>
    </p:spTree>
    <p:extLst>
      <p:ext uri="{BB962C8B-B14F-4D97-AF65-F5344CB8AC3E}">
        <p14:creationId xmlns:p14="http://schemas.microsoft.com/office/powerpoint/2010/main" val="1588905951"/>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1108</TotalTime>
  <Words>651</Words>
  <Application>Microsoft Office PowerPoint</Application>
  <PresentationFormat>Widescreen</PresentationFormat>
  <Paragraphs>20</Paragraphs>
  <Slides>6</Slides>
  <Notes>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6</vt:i4>
      </vt:variant>
    </vt:vector>
  </HeadingPairs>
  <TitlesOfParts>
    <vt:vector size="11" baseType="lpstr">
      <vt:lpstr>Arial</vt:lpstr>
      <vt:lpstr>Calibri</vt:lpstr>
      <vt:lpstr>Century Gothic</vt:lpstr>
      <vt:lpstr>Bank LINKS Template</vt:lpstr>
      <vt:lpstr>1_Bank LINKS Template</vt:lpstr>
      <vt:lpstr>PowerPoint Presentation</vt:lpstr>
      <vt:lpstr> Chart 4.1: Both larger and smaller UK banks have robust aggregate CET1 ratios Aggregate CET1 ratio of UK banks and building societies (a) (b) (c) </vt:lpstr>
      <vt:lpstr> Chart 4.2: Major UK banks’ net interest margins remain above long-term averages, but there is some evidence that they have peaked Average margin on major UK banks’ lending since 2000 (a) (b) (c) </vt:lpstr>
      <vt:lpstr> Chart 4.3: Aggregate net lending to the real economy remains subdued UK monetary financial institutions’ net lending to UK households and businesses (a) </vt:lpstr>
      <vt:lpstr>Box D: Trends in bank funding  and liquidity</vt:lpstr>
      <vt:lpstr> Chart A: Aggregate Sterling deposit holdings have fallen, and the composition has shifted from sight towards time deposits Twelve-month growth rate of Sterling deposits held by UK financial institutions (a) (b)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Degani, Claire</cp:lastModifiedBy>
  <cp:revision>261</cp:revision>
  <dcterms:created xsi:type="dcterms:W3CDTF">2019-04-05T13:20:41Z</dcterms:created>
  <dcterms:modified xsi:type="dcterms:W3CDTF">2023-12-05T16:27:22Z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-1051825534</vt:i4>
  </property>
  <property fmtid="{D5CDD505-2E9C-101B-9397-08002B2CF9AE}" pid="3" name="_NewReviewCycle">
    <vt:lpwstr/>
  </property>
  <property fmtid="{D5CDD505-2E9C-101B-9397-08002B2CF9AE}" pid="4" name="_EmailSubject">
    <vt:lpwstr>TEMPLATE - 4. The resilience of the UK banking system </vt:lpwstr>
  </property>
  <property fmtid="{D5CDD505-2E9C-101B-9397-08002B2CF9AE}" pid="5" name="_AuthorEmail">
    <vt:lpwstr>Louise.Stewart@bankofengland.co.uk</vt:lpwstr>
  </property>
  <property fmtid="{D5CDD505-2E9C-101B-9397-08002B2CF9AE}" pid="6" name="_AuthorEmailDisplayName">
    <vt:lpwstr>Stewart, Louise</vt:lpwstr>
  </property>
  <property fmtid="{D5CDD505-2E9C-101B-9397-08002B2CF9AE}" pid="7" name="_PreviousAdHocReviewCycleID">
    <vt:i4>-452013291</vt:i4>
  </property>
</Properties>
</file>