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16"/>
  </p:notesMasterIdLst>
  <p:sldIdLst>
    <p:sldId id="367" r:id="rId3"/>
    <p:sldId id="370" r:id="rId4"/>
    <p:sldId id="371" r:id="rId5"/>
    <p:sldId id="372" r:id="rId6"/>
    <p:sldId id="373" r:id="rId7"/>
    <p:sldId id="374" r:id="rId8"/>
    <p:sldId id="375" r:id="rId9"/>
    <p:sldId id="376" r:id="rId10"/>
    <p:sldId id="377" r:id="rId11"/>
    <p:sldId id="413" r:id="rId12"/>
    <p:sldId id="379" r:id="rId13"/>
    <p:sldId id="380" r:id="rId14"/>
    <p:sldId id="381"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89" autoAdjust="0"/>
    <p:restoredTop sz="85601" autoAdjust="0"/>
  </p:normalViewPr>
  <p:slideViewPr>
    <p:cSldViewPr snapToGrid="0" showGuides="1">
      <p:cViewPr varScale="1">
        <p:scale>
          <a:sx n="109" d="100"/>
          <a:sy n="109" d="100"/>
        </p:scale>
        <p:origin x="642" y="96"/>
      </p:cViewPr>
      <p:guideLst/>
    </p:cSldViewPr>
  </p:slideViewPr>
  <p:outlineViewPr>
    <p:cViewPr>
      <p:scale>
        <a:sx n="33" d="100"/>
        <a:sy n="33" d="100"/>
      </p:scale>
      <p:origin x="0" y="0"/>
    </p:cViewPr>
  </p:outlineViewPr>
  <p:notesTextViewPr>
    <p:cViewPr>
      <p:scale>
        <a:sx n="3" d="2"/>
        <a:sy n="3" d="2"/>
      </p:scale>
      <p:origin x="0" y="-336"/>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09/04/2024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bankofengland.co.uk/financial-stability-report/2021/december-2021"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www.bankofengland.co.uk/-/media/boe/files/financial-stability-report/2021/technical-annex-evidence-on-the-fpcs-mortgage-market-recommendations.pdf?la=en&amp;hash=4C41933F3DE4069EBBC92C4129748231E79888E5"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FCA Product Sales Data and Bank calculations. </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projection uses the overnight index swap (OIS) curve as at 20 November 2023 and the latest available data (mid-2023) on the stock of outstanding mortgages.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Increases in payments on fixed-rate mortgages are calculated by assuming that mortgagors refinance onto a typical fixed rate at the point that their fixed-rate contract ends.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Mortgages with less than £1,000 outstanding are excluded. These data do not include buy-to-let mortgages or mortgages that are off balance sheet of authorised lenders, such as securitised loans or loan books sold to third parties.</a:t>
            </a:r>
          </a:p>
          <a:p>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14127371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FCA Product Sales Data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ATR minimum is constructed by adding 3 percentage points to average SVRs.</a:t>
            </a:r>
          </a:p>
          <a:p>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11</a:t>
            </a:fld>
            <a:endParaRPr lang="en-GB"/>
          </a:p>
        </p:txBody>
      </p:sp>
    </p:spTree>
    <p:extLst>
      <p:ext uri="{BB962C8B-B14F-4D97-AF65-F5344CB8AC3E}">
        <p14:creationId xmlns:p14="http://schemas.microsoft.com/office/powerpoint/2010/main" val="41263403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FCA Product Sales Data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Based on FCA Product Sales Data, excluding pure and internal </a:t>
            </a:r>
            <a:r>
              <a:rPr lang="en-GB" sz="1800" dirty="0" err="1">
                <a:effectLst/>
                <a:latin typeface="Arial" panose="020B0604020202020204" pitchFamily="34" charset="0"/>
                <a:ea typeface="Calibri" panose="020F0502020204030204" pitchFamily="34" charset="0"/>
                <a:cs typeface="Calibri" panose="020F0502020204030204" pitchFamily="34" charset="0"/>
              </a:rPr>
              <a:t>remortgages</a:t>
            </a:r>
            <a:r>
              <a:rPr lang="en-GB" sz="1800" dirty="0">
                <a:effectLst/>
                <a:latin typeface="Arial" panose="020B0604020202020204" pitchFamily="34" charset="0"/>
                <a:ea typeface="Calibri" panose="020F0502020204030204" pitchFamily="34" charset="0"/>
                <a:cs typeface="Calibri" panose="020F0502020204030204" pitchFamily="34" charset="0"/>
              </a:rPr>
              <a:t>, further advances, second charge mortgages, business loans and lifetime mortgages. The hypothetical share of high-LTI lending is estimated based on an adjusted flow of mortgages, excluding mortgagors that would have likely been rejected if the ATR had remained. Those mortgagors are identified by calculating a hypothetical stressed DSR for each mortgage issued after the withdrawal, assuming that the ATR was still in place. Mortgages are assumed to not have been issued if mortgagors would have exceeded pre-defined critical high stressed DSR thresholds. The shaded area reflects the range of estimates under different modelling assumptions with regards to banks’ rejection rules and borrowers’ adjustments of mortgage terms when their stressed DSR exceeds a critical threshold.</a:t>
            </a:r>
          </a:p>
          <a:p>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12</a:t>
            </a:fld>
            <a:endParaRPr lang="en-GB"/>
          </a:p>
        </p:txBody>
      </p:sp>
    </p:spTree>
    <p:extLst>
      <p:ext uri="{BB962C8B-B14F-4D97-AF65-F5344CB8AC3E}">
        <p14:creationId xmlns:p14="http://schemas.microsoft.com/office/powerpoint/2010/main" val="14498409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FCA Product Sales Data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(a) </a:t>
            </a:r>
            <a:r>
              <a:rPr lang="en-GB" sz="1800" dirty="0">
                <a:effectLst/>
                <a:latin typeface="Arial" panose="020B0604020202020204" pitchFamily="34" charset="0"/>
                <a:ea typeface="Calibri" panose="020F0502020204030204" pitchFamily="34" charset="0"/>
                <a:cs typeface="Calibri" panose="020F0502020204030204" pitchFamily="34" charset="0"/>
              </a:rPr>
              <a:t>Estimates are based on a model that simulates how changes to the FPC’s housing tools could affect the flow of mortgages under different macroeconomic scenarios. The model was used in housing tools reviews, including a review in 2021. The results of the 2021 review were published in the </a:t>
            </a: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hlinkClick r:id="rId3"/>
              </a:rPr>
              <a:t>December 2021 FSR</a:t>
            </a:r>
            <a:r>
              <a:rPr lang="en-GB" sz="1800" dirty="0">
                <a:effectLst/>
                <a:latin typeface="Arial" panose="020B0604020202020204" pitchFamily="34" charset="0"/>
                <a:ea typeface="Calibri" panose="020F0502020204030204" pitchFamily="34" charset="0"/>
                <a:cs typeface="Calibri" panose="020F0502020204030204" pitchFamily="34" charset="0"/>
              </a:rPr>
              <a:t> and the accompanying </a:t>
            </a: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hlinkClick r:id="rId4"/>
              </a:rPr>
              <a:t>Technical Annex</a:t>
            </a:r>
            <a:r>
              <a:rPr lang="en-GB" sz="1800" dirty="0">
                <a:effectLst/>
                <a:latin typeface="Arial" panose="020B0604020202020204" pitchFamily="34" charset="0"/>
                <a:ea typeface="Calibri" panose="020F0502020204030204" pitchFamily="34" charset="0"/>
                <a:cs typeface="Calibri" panose="020F0502020204030204" pitchFamily="34" charset="0"/>
              </a:rPr>
              <a:t> which also includes additional details about the model.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b="1" u="sng" dirty="0">
                <a:solidFill>
                  <a:srgbClr val="12273F"/>
                </a:solidFill>
                <a:effectLst/>
                <a:uFill>
                  <a:solidFill>
                    <a:srgbClr val="3CD7D9"/>
                  </a:solidFill>
                </a:uFill>
                <a:latin typeface="Arial" panose="020B0604020202020204" pitchFamily="34" charset="0"/>
                <a:ea typeface="Calibri" panose="020F0502020204030204" pitchFamily="34" charset="0"/>
                <a:cs typeface="Calibri" panose="020F0502020204030204" pitchFamily="34" charset="0"/>
              </a:rPr>
              <a:t>(b) </a:t>
            </a:r>
            <a:r>
              <a:rPr lang="en-GB" sz="1800" dirty="0">
                <a:effectLst/>
                <a:latin typeface="Arial" panose="020B0604020202020204" pitchFamily="34" charset="0"/>
                <a:ea typeface="Calibri" panose="020F0502020204030204" pitchFamily="34" charset="0"/>
                <a:cs typeface="Calibri" panose="020F0502020204030204" pitchFamily="34" charset="0"/>
              </a:rPr>
              <a:t>The ‘central’ scenario is based on the path of Bank Rate since the withdrawal, extended forward using the November 2023 MPR. Relative to the ‘central’ scenario, in the ‘rates up’ scenario, Bank Rate increases by 25 basis points more during the first four quarters after the withdrawal. The ‘August 2022’ scenario is based on the August 2022 MPR and reflects expectations at the time of withdrawal. In the ‘rates down’ scenario, Bank Rate decreases gradually after the withdrawal until it reaches its previous minimum. All scenarios account for the effect of Bank Rate on house prices and mortgage approvals.</a:t>
            </a:r>
          </a:p>
          <a:p>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13</a:t>
            </a:fld>
            <a:endParaRPr lang="en-GB"/>
          </a:p>
        </p:txBody>
      </p:sp>
    </p:spTree>
    <p:extLst>
      <p:ext uri="{BB962C8B-B14F-4D97-AF65-F5344CB8AC3E}">
        <p14:creationId xmlns:p14="http://schemas.microsoft.com/office/powerpoint/2010/main" val="2352865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FCA Product Sales Data, ONS and Bank calculations. </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Calculated as mortgage interest payments plus principal repayments as a proportion of nominal household post-tax income. Household income is defined as disposable (post-tax) income adjusted for changes in pension entitlements and excludes the effects of financial intermediation services indirectly measured. Relative to the July FSR, household income is additionally adjusted to exclude gross operating surplus and to add back in interest paid. These changes broadly result in a level shift of the series upwards. Mortgage interest payments before 2000 are adjusted to remove the effect of mortgage interest relief at source.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For the illustrative projections to end-2026, projections for household post-tax income consistent with the November 2023 MPR. Payment increases are projected using market expectations for Bank Rate based on the OIS curve as at 20 November, taking into account the distribution of fixed-deal terms from the FCA Product Sales Data and assuming the aggregate mortgage debt to income ratio remains constant.</a:t>
            </a:r>
          </a:p>
          <a:p>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10070394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Bank of England, Bloomberg Finance L.P., British Household Panel Survey/Understanding Society (BHPS/US), NMG Consulting survey, ONS and Bank calculations. </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threshold of 70% is estimated by taking the threshold at which households become much more likely to experience repayment difficulties for gross DSRs (40%) and adjusting it to reflect the share of income spent on taxes and essentials (excluding housing costs) by households with mortgages. For more information on the gross threshold, see the August 2020 FSR.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The impact of inflation is estimated by assuming the prices of essential goods rise in line with the November 2023 MPR overall CPI inflation projection, and that households do not substitute away from this consumption. Interest rate projections are applied based on OIS rates as at 20 November 2023.</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The end-2024 projection of the share of households with high COLA-DSRs was not published in the July FSR.</a:t>
            </a:r>
          </a:p>
          <a:p>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795841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FCA Product Sales Data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Mortgages include first-time buyers, </a:t>
            </a:r>
            <a:r>
              <a:rPr lang="en-GB" sz="1800" dirty="0" err="1">
                <a:effectLst/>
                <a:latin typeface="Arial" panose="020B0604020202020204" pitchFamily="34" charset="0"/>
                <a:ea typeface="Calibri" panose="020F0502020204030204" pitchFamily="34" charset="0"/>
                <a:cs typeface="Calibri" panose="020F0502020204030204" pitchFamily="34" charset="0"/>
              </a:rPr>
              <a:t>homemovers</a:t>
            </a:r>
            <a:r>
              <a:rPr lang="en-GB" sz="1800" dirty="0">
                <a:effectLst/>
                <a:latin typeface="Arial" panose="020B0604020202020204" pitchFamily="34" charset="0"/>
                <a:ea typeface="Calibri" panose="020F0502020204030204" pitchFamily="34" charset="0"/>
                <a:cs typeface="Calibri" panose="020F0502020204030204" pitchFamily="34" charset="0"/>
              </a:rPr>
              <a:t> and non-internal </a:t>
            </a:r>
            <a:r>
              <a:rPr lang="en-GB" sz="1800" dirty="0" err="1">
                <a:effectLst/>
                <a:latin typeface="Arial" panose="020B0604020202020204" pitchFamily="34" charset="0"/>
                <a:ea typeface="Calibri" panose="020F0502020204030204" pitchFamily="34" charset="0"/>
                <a:cs typeface="Calibri" panose="020F0502020204030204" pitchFamily="34" charset="0"/>
              </a:rPr>
              <a:t>remortgages</a:t>
            </a:r>
            <a:r>
              <a:rPr lang="en-GB" sz="1800" dirty="0">
                <a:effectLst/>
                <a:latin typeface="Arial" panose="020B0604020202020204" pitchFamily="34" charset="0"/>
                <a:ea typeface="Calibri" panose="020F0502020204030204" pitchFamily="34" charset="0"/>
                <a:cs typeface="Calibri" panose="020F0502020204030204" pitchFamily="34" charset="0"/>
              </a:rPr>
              <a:t>. Internal </a:t>
            </a:r>
            <a:r>
              <a:rPr lang="en-GB" sz="1800" dirty="0" err="1">
                <a:effectLst/>
                <a:latin typeface="Arial" panose="020B0604020202020204" pitchFamily="34" charset="0"/>
                <a:ea typeface="Calibri" panose="020F0502020204030204" pitchFamily="34" charset="0"/>
                <a:cs typeface="Calibri" panose="020F0502020204030204" pitchFamily="34" charset="0"/>
              </a:rPr>
              <a:t>remortgages</a:t>
            </a:r>
            <a:r>
              <a:rPr lang="en-GB" sz="1800" dirty="0">
                <a:effectLst/>
                <a:latin typeface="Arial" panose="020B0604020202020204" pitchFamily="34" charset="0"/>
                <a:ea typeface="Calibri" panose="020F0502020204030204" pitchFamily="34" charset="0"/>
                <a:cs typeface="Calibri" panose="020F0502020204030204" pitchFamily="34" charset="0"/>
              </a:rPr>
              <a:t>, further advances, mortgages flagged as a business loans, and lifetime mortgages are excluded.</a:t>
            </a:r>
          </a:p>
          <a:p>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42916502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Association of British Insurers, Bank of England, Bayes CRE Lending Report (Bayes Business School (formerly Cass)), Deloitte, Finance &amp; Leasing Association, firm public disclosures, Integer Advisors estimates, LCD an offering of S&amp;P Global Market Intelligence, London Stock Exchange, ONS, Peer-to-Peer Finance Association, Eikon from Refinitiv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These data are for private non-financial corporates (PNFCs), which exclude public, financial and unincorporated businesses. Earnings are defined as businesses’ aggregate gross operating surplus, adjusting for financial intermediation services indirectly measured.</a:t>
            </a:r>
          </a:p>
          <a:p>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1353669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Bureau van Dijk, S&amp;P Capital IQ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These data refer to UK PNFCs only.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The projection uses the November 2023 MPR projections for earnings and credit spreads. To estimate the cost of borrowing, the projection also uses market expectations for peak Bank Rate based on the OIS curve as at 24 October. These assumptions are applied to latest (end-2022) published balance sheet data.</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(c) Not all sectors are shown in this chart so the proportion of debt shown on the y-axis does not sum to 100. The ‘Aggregate’ bar refers to all UK PNFCs including those sectors not shown.</a:t>
            </a:r>
          </a:p>
          <a:p>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7</a:t>
            </a:fld>
            <a:endParaRPr lang="en-GB"/>
          </a:p>
        </p:txBody>
      </p:sp>
    </p:spTree>
    <p:extLst>
      <p:ext uri="{BB962C8B-B14F-4D97-AF65-F5344CB8AC3E}">
        <p14:creationId xmlns:p14="http://schemas.microsoft.com/office/powerpoint/2010/main" val="478770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Bureau van Dijk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orange line represents the debt weighted share of UK corporates that simultaneously breach the three thresholds associated with the highest likelihood of firm failure (corresponding to: ICR, liquidity and return on assets).</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The aqua swathe represents a sensitivity to firms’ riskiness: alternatives capture firms that breach any three thresholds within the six factors and firms that breach the thresholds with the highest marginal effects.</a:t>
            </a:r>
          </a:p>
          <a:p>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8</a:t>
            </a:fld>
            <a:endParaRPr lang="en-GB"/>
          </a:p>
        </p:txBody>
      </p:sp>
    </p:spTree>
    <p:extLst>
      <p:ext uri="{BB962C8B-B14F-4D97-AF65-F5344CB8AC3E}">
        <p14:creationId xmlns:p14="http://schemas.microsoft.com/office/powerpoint/2010/main" val="2719774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Experian and Bank calculations. </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SMEs are defined as any organisation that has a turnover of less than £25 million. This sample is limited to indebted UK limited liability SMEs that did not borrow from government schemes. </a:t>
            </a: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(b) DSRs for SMEs are calculated as expected monthly payments over turnover (proxied by current account inflows).</a:t>
            </a:r>
          </a:p>
          <a:p>
            <a:endParaRPr lang="en-GB" dirty="0"/>
          </a:p>
        </p:txBody>
      </p:sp>
      <p:sp>
        <p:nvSpPr>
          <p:cNvPr id="4" name="Slide Number Placeholder 3"/>
          <p:cNvSpPr>
            <a:spLocks noGrp="1"/>
          </p:cNvSpPr>
          <p:nvPr>
            <p:ph type="sldNum" sz="quarter" idx="5"/>
          </p:nvPr>
        </p:nvSpPr>
        <p:spPr/>
        <p:txBody>
          <a:bodyPr/>
          <a:lstStyle/>
          <a:p>
            <a:fld id="{B378B890-4368-41A1-A4CA-B95169D697D2}" type="slidenum">
              <a:rPr lang="en-GB" smtClean="0"/>
              <a:t>9</a:t>
            </a:fld>
            <a:endParaRPr lang="en-GB"/>
          </a:p>
        </p:txBody>
      </p:sp>
    </p:spTree>
    <p:extLst>
      <p:ext uri="{BB962C8B-B14F-4D97-AF65-F5344CB8AC3E}">
        <p14:creationId xmlns:p14="http://schemas.microsoft.com/office/powerpoint/2010/main" val="27488430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E53B0-EFB7-4B0E-B012-E676534541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05464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09/04/2024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09/04/2024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09/04/2024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09/04/2024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09/04/2024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09/04/2024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09/04/2024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09/04/2024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09/04/2024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09/04/2024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09/04/2024</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09/04/2024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09/04/2024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09/04/2024</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09/04/2024</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6.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a:xfrm>
            <a:off x="457199" y="1752600"/>
            <a:ext cx="7249887" cy="4833257"/>
          </a:xfrm>
        </p:spPr>
        <p:txBody>
          <a:bodyPr/>
          <a:lstStyle/>
          <a:p>
            <a:r>
              <a:rPr lang="en-GB" dirty="0"/>
              <a:t>Financial Stability Report</a:t>
            </a:r>
            <a:br>
              <a:rPr lang="en-GB" dirty="0"/>
            </a:br>
            <a:r>
              <a:rPr lang="en-GB" dirty="0"/>
              <a:t>December 2023</a:t>
            </a:r>
          </a:p>
          <a:p>
            <a:r>
              <a:rPr lang="en-GB"/>
              <a:t>UK household and corporate debt vulnerabilities Inc Box C</a:t>
            </a:r>
            <a:endParaRPr lang="en-GB" dirty="0"/>
          </a:p>
        </p:txBody>
      </p:sp>
    </p:spTree>
    <p:extLst>
      <p:ext uri="{BB962C8B-B14F-4D97-AF65-F5344CB8AC3E}">
        <p14:creationId xmlns:p14="http://schemas.microsoft.com/office/powerpoint/2010/main" val="19787765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00488"/>
            <a:ext cx="11279504" cy="1538287"/>
          </a:xfrm>
        </p:spPr>
        <p:txBody>
          <a:bodyPr/>
          <a:lstStyle/>
          <a:p>
            <a:r>
              <a:rPr lang="en-GB" dirty="0"/>
              <a:t>Box C: The withdrawal of the FPC’s Affordability Test Recommendation</a:t>
            </a:r>
            <a:br>
              <a:rPr lang="en-GB" dirty="0"/>
            </a:br>
            <a:endParaRPr lang="en-GB"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tint val="75000"/>
                  </a:srgbClr>
                </a:solidFill>
                <a:effectLst/>
                <a:uLnTx/>
                <a:uFillTx/>
                <a:latin typeface="Arial" panose="020B0604020202020204" pitchFamily="34" charset="0"/>
                <a:ea typeface="+mn-ea"/>
                <a:cs typeface="Arial" panose="020B0604020202020204" pitchFamily="34" charset="0"/>
              </a:rPr>
              <a:t>Insert document classification (edit via 'Header &amp; Footer')</a:t>
            </a:r>
          </a:p>
        </p:txBody>
      </p:sp>
    </p:spTree>
    <p:extLst>
      <p:ext uri="{BB962C8B-B14F-4D97-AF65-F5344CB8AC3E}">
        <p14:creationId xmlns:p14="http://schemas.microsoft.com/office/powerpoint/2010/main" val="32845511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DDF54B7-DCD2-A838-BCB6-B4DE66E76F18}"/>
              </a:ext>
            </a:extLst>
          </p:cNvPr>
          <p:cNvSpPr>
            <a:spLocks noGrp="1"/>
          </p:cNvSpPr>
          <p:nvPr>
            <p:ph type="title"/>
          </p:nvPr>
        </p:nvSpPr>
        <p:spPr/>
        <p:txBody>
          <a:bodyPr/>
          <a:lstStyle/>
          <a:p>
            <a:br>
              <a:rPr lang="en-GB" sz="2000" dirty="0"/>
            </a:br>
            <a:r>
              <a:rPr lang="en-GB" sz="2000" dirty="0"/>
              <a:t>Chart A: Interest rates have increased since the FPC withdrew the ATR</a:t>
            </a:r>
            <a:br>
              <a:rPr lang="en-GB" sz="2000" dirty="0"/>
            </a:br>
            <a:r>
              <a:rPr lang="en-GB" sz="2000" b="0" dirty="0"/>
              <a:t>Bank Rate, SVRs, actual stress rates and stress rates required by the FPC’s ATR </a:t>
            </a:r>
            <a:r>
              <a:rPr lang="en-GB" sz="2000" b="0" baseline="30000" dirty="0"/>
              <a:t>(a)</a:t>
            </a:r>
            <a:br>
              <a:rPr lang="en-GB" dirty="0"/>
            </a:br>
            <a:endParaRPr lang="en-GB" dirty="0"/>
          </a:p>
        </p:txBody>
      </p:sp>
      <p:pic>
        <p:nvPicPr>
          <p:cNvPr id="5" name="Picture 4" descr="A screen shot of a graph&#10;&#10;Description automatically generated">
            <a:extLst>
              <a:ext uri="{FF2B5EF4-FFF2-40B4-BE49-F238E27FC236}">
                <a16:creationId xmlns:a16="http://schemas.microsoft.com/office/drawing/2014/main" id="{5C23AE56-EEB8-BB2E-6CDD-796464D7759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1883" y="2135121"/>
            <a:ext cx="10768233" cy="3557757"/>
          </a:xfrm>
          <a:prstGeom prst="rect">
            <a:avLst/>
          </a:prstGeom>
        </p:spPr>
      </p:pic>
    </p:spTree>
    <p:extLst>
      <p:ext uri="{BB962C8B-B14F-4D97-AF65-F5344CB8AC3E}">
        <p14:creationId xmlns:p14="http://schemas.microsoft.com/office/powerpoint/2010/main" val="42410124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BC987C-E535-781F-7C51-26B9A34E630A}"/>
              </a:ext>
            </a:extLst>
          </p:cNvPr>
          <p:cNvSpPr>
            <a:spLocks noGrp="1"/>
          </p:cNvSpPr>
          <p:nvPr>
            <p:ph type="title"/>
          </p:nvPr>
        </p:nvSpPr>
        <p:spPr>
          <a:xfrm>
            <a:off x="468000" y="457199"/>
            <a:ext cx="11277600" cy="1295399"/>
          </a:xfrm>
        </p:spPr>
        <p:txBody>
          <a:bodyPr/>
          <a:lstStyle/>
          <a:p>
            <a:br>
              <a:rPr lang="en-GB" sz="2000" dirty="0"/>
            </a:br>
            <a:r>
              <a:rPr lang="en-GB" sz="2000" dirty="0"/>
              <a:t>Chart B: The withdrawal of the FPC’s ATR has had a limited effect on the share of new high-LTI lending</a:t>
            </a:r>
            <a:br>
              <a:rPr lang="en-GB" sz="2000" dirty="0"/>
            </a:br>
            <a:r>
              <a:rPr lang="en-GB" sz="2000" b="0" dirty="0"/>
              <a:t>Share of new mortgages with LTI ratios of 4.5 and above (actual and assuming ATR had remained) </a:t>
            </a:r>
            <a:r>
              <a:rPr lang="en-GB" sz="2000" b="0" baseline="30000" dirty="0"/>
              <a:t>(a)</a:t>
            </a:r>
            <a:br>
              <a:rPr lang="en-GB" dirty="0"/>
            </a:br>
            <a:endParaRPr lang="en-GB" dirty="0"/>
          </a:p>
        </p:txBody>
      </p:sp>
      <p:pic>
        <p:nvPicPr>
          <p:cNvPr id="5" name="Picture 4" descr="A graph on a screen&#10;&#10;Description automatically generated">
            <a:extLst>
              <a:ext uri="{FF2B5EF4-FFF2-40B4-BE49-F238E27FC236}">
                <a16:creationId xmlns:a16="http://schemas.microsoft.com/office/drawing/2014/main" id="{1DD42346-19C7-4B3D-927B-BC7A4C87D0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8391" y="2090187"/>
            <a:ext cx="10335217" cy="3720678"/>
          </a:xfrm>
          <a:prstGeom prst="rect">
            <a:avLst/>
          </a:prstGeom>
        </p:spPr>
      </p:pic>
    </p:spTree>
    <p:extLst>
      <p:ext uri="{BB962C8B-B14F-4D97-AF65-F5344CB8AC3E}">
        <p14:creationId xmlns:p14="http://schemas.microsoft.com/office/powerpoint/2010/main" val="31214591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30E188-41C4-3346-73CE-E5675E28B6A1}"/>
              </a:ext>
            </a:extLst>
          </p:cNvPr>
          <p:cNvSpPr>
            <a:spLocks noGrp="1"/>
          </p:cNvSpPr>
          <p:nvPr>
            <p:ph type="title"/>
          </p:nvPr>
        </p:nvSpPr>
        <p:spPr/>
        <p:txBody>
          <a:bodyPr/>
          <a:lstStyle/>
          <a:p>
            <a:br>
              <a:rPr lang="en-GB" sz="2000" dirty="0"/>
            </a:br>
            <a:r>
              <a:rPr lang="en-GB" sz="2000" dirty="0"/>
              <a:t>Chart C: The effect of the ATR withdrawal is sensitive to the interest rate environment</a:t>
            </a:r>
            <a:br>
              <a:rPr lang="en-GB" sz="2000" dirty="0"/>
            </a:br>
            <a:r>
              <a:rPr lang="en-GB" sz="2000" b="0" dirty="0"/>
              <a:t>Impact of the withdrawal on mortgage approvals by 2025 Q2 for different Bank Rate scenarios </a:t>
            </a:r>
            <a:r>
              <a:rPr lang="en-GB" sz="2000" b="0" baseline="30000" dirty="0"/>
              <a:t>(a) (b)</a:t>
            </a:r>
            <a:br>
              <a:rPr lang="en-GB" dirty="0"/>
            </a:br>
            <a:endParaRPr lang="en-GB" dirty="0"/>
          </a:p>
        </p:txBody>
      </p:sp>
      <p:pic>
        <p:nvPicPr>
          <p:cNvPr id="5" name="Picture 4" descr="A graph of different colored bars&#10;&#10;Description automatically generated with medium confidence">
            <a:extLst>
              <a:ext uri="{FF2B5EF4-FFF2-40B4-BE49-F238E27FC236}">
                <a16:creationId xmlns:a16="http://schemas.microsoft.com/office/drawing/2014/main" id="{46D44697-6936-5C1B-8741-68C8E0986F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4095" y="1851655"/>
            <a:ext cx="10203809" cy="3969041"/>
          </a:xfrm>
          <a:prstGeom prst="rect">
            <a:avLst/>
          </a:prstGeom>
        </p:spPr>
      </p:pic>
    </p:spTree>
    <p:extLst>
      <p:ext uri="{BB962C8B-B14F-4D97-AF65-F5344CB8AC3E}">
        <p14:creationId xmlns:p14="http://schemas.microsoft.com/office/powerpoint/2010/main" val="40680439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965F902-665F-C864-F657-C62218EB7AE2}"/>
              </a:ext>
            </a:extLst>
          </p:cNvPr>
          <p:cNvSpPr>
            <a:spLocks noGrp="1"/>
          </p:cNvSpPr>
          <p:nvPr>
            <p:ph type="title"/>
          </p:nvPr>
        </p:nvSpPr>
        <p:spPr>
          <a:xfrm>
            <a:off x="468000" y="457199"/>
            <a:ext cx="11277600" cy="1027471"/>
          </a:xfrm>
        </p:spPr>
        <p:txBody>
          <a:bodyPr/>
          <a:lstStyle/>
          <a:p>
            <a:br>
              <a:rPr lang="en-GB" sz="2000" dirty="0"/>
            </a:br>
            <a:r>
              <a:rPr lang="en-GB" sz="2000" dirty="0"/>
              <a:t>Chart 3.1: Mortgage payments will increase for many households</a:t>
            </a:r>
            <a:br>
              <a:rPr lang="en-GB" sz="2000" dirty="0"/>
            </a:br>
            <a:r>
              <a:rPr lang="en-GB" sz="2000" b="0" dirty="0"/>
              <a:t>Number of fixed-rate owner-occupier mortgages which will experience increases in monthly mortgage costs, for end-2024 and end-2026 relative to 2023 Q2 </a:t>
            </a:r>
            <a:r>
              <a:rPr lang="en-GB" sz="2000" b="0" baseline="30000" dirty="0"/>
              <a:t>(a) (b) (c)</a:t>
            </a:r>
            <a:br>
              <a:rPr lang="en-GB" dirty="0"/>
            </a:br>
            <a:endParaRPr lang="en-GB" dirty="0"/>
          </a:p>
        </p:txBody>
      </p:sp>
      <p:pic>
        <p:nvPicPr>
          <p:cNvPr id="5" name="Picture 4" descr="A screenshot of a graph&#10;&#10;Description automatically generated">
            <a:extLst>
              <a:ext uri="{FF2B5EF4-FFF2-40B4-BE49-F238E27FC236}">
                <a16:creationId xmlns:a16="http://schemas.microsoft.com/office/drawing/2014/main" id="{7635FB34-DE66-1936-9DE0-6F1AF1D85F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747790"/>
            <a:ext cx="9677420" cy="4370841"/>
          </a:xfrm>
          <a:prstGeom prst="rect">
            <a:avLst/>
          </a:prstGeom>
        </p:spPr>
      </p:pic>
    </p:spTree>
    <p:extLst>
      <p:ext uri="{BB962C8B-B14F-4D97-AF65-F5344CB8AC3E}">
        <p14:creationId xmlns:p14="http://schemas.microsoft.com/office/powerpoint/2010/main" val="19077773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CB5862A-98CB-3AD9-513B-9BCAAA6D40A2}"/>
              </a:ext>
            </a:extLst>
          </p:cNvPr>
          <p:cNvSpPr>
            <a:spLocks noGrp="1"/>
          </p:cNvSpPr>
          <p:nvPr>
            <p:ph type="title"/>
          </p:nvPr>
        </p:nvSpPr>
        <p:spPr>
          <a:xfrm>
            <a:off x="468000" y="457200"/>
            <a:ext cx="11277600" cy="1076632"/>
          </a:xfrm>
        </p:spPr>
        <p:txBody>
          <a:bodyPr/>
          <a:lstStyle/>
          <a:p>
            <a:br>
              <a:rPr lang="en-GB" sz="2000" dirty="0"/>
            </a:br>
            <a:r>
              <a:rPr lang="en-GB" sz="2000" dirty="0"/>
              <a:t>Chart 3.2: Aggregate mortgage debt-servicing burdens are expected to increase but to remain below previous peaks</a:t>
            </a:r>
            <a:br>
              <a:rPr lang="en-GB" sz="2000" dirty="0"/>
            </a:br>
            <a:r>
              <a:rPr lang="en-GB" sz="2000" b="0" dirty="0"/>
              <a:t>Aggregate UK household mortgage DSR with illustrative projection to end-2026 </a:t>
            </a:r>
            <a:r>
              <a:rPr lang="en-GB" sz="2000" b="0" baseline="30000" dirty="0"/>
              <a:t>(a) (b)</a:t>
            </a:r>
            <a:br>
              <a:rPr lang="en-GB" dirty="0"/>
            </a:br>
            <a:endParaRPr lang="en-GB" dirty="0"/>
          </a:p>
        </p:txBody>
      </p:sp>
      <p:pic>
        <p:nvPicPr>
          <p:cNvPr id="5" name="Picture 4" descr="A graph on a screen&#10;&#10;Description automatically generated">
            <a:extLst>
              <a:ext uri="{FF2B5EF4-FFF2-40B4-BE49-F238E27FC236}">
                <a16:creationId xmlns:a16="http://schemas.microsoft.com/office/drawing/2014/main" id="{7E128518-6C01-6510-0F0C-F81D14F367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1095" y="2035278"/>
            <a:ext cx="10789810" cy="3558088"/>
          </a:xfrm>
          <a:prstGeom prst="rect">
            <a:avLst/>
          </a:prstGeom>
        </p:spPr>
      </p:pic>
    </p:spTree>
    <p:extLst>
      <p:ext uri="{BB962C8B-B14F-4D97-AF65-F5344CB8AC3E}">
        <p14:creationId xmlns:p14="http://schemas.microsoft.com/office/powerpoint/2010/main" val="20859692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4A58153-6E02-746E-C2FF-73A5F4A94814}"/>
              </a:ext>
            </a:extLst>
          </p:cNvPr>
          <p:cNvSpPr>
            <a:spLocks noGrp="1"/>
          </p:cNvSpPr>
          <p:nvPr>
            <p:ph type="title"/>
          </p:nvPr>
        </p:nvSpPr>
        <p:spPr>
          <a:xfrm>
            <a:off x="468000" y="457200"/>
            <a:ext cx="11277600" cy="1430594"/>
          </a:xfrm>
        </p:spPr>
        <p:txBody>
          <a:bodyPr/>
          <a:lstStyle/>
          <a:p>
            <a:br>
              <a:rPr lang="en-GB" sz="2000" dirty="0"/>
            </a:br>
            <a:r>
              <a:rPr lang="en-GB" sz="2000" dirty="0"/>
              <a:t>Chart 3.3: The proportion of households with the highest mortgage repayments relative to their incomes decreased slightly in Q3, and is projected to increase by less than previously expected </a:t>
            </a:r>
            <a:br>
              <a:rPr lang="en-GB" sz="2000" dirty="0"/>
            </a:br>
            <a:r>
              <a:rPr lang="en-GB" sz="2000" b="0" dirty="0"/>
              <a:t>The share of households with high COLA-DSRs </a:t>
            </a:r>
            <a:r>
              <a:rPr lang="en-GB" sz="2000" b="0" baseline="30000" dirty="0"/>
              <a:t>(a) (b) (c) </a:t>
            </a:r>
            <a:br>
              <a:rPr lang="en-GB" dirty="0"/>
            </a:br>
            <a:endParaRPr lang="en-GB" dirty="0"/>
          </a:p>
        </p:txBody>
      </p:sp>
      <p:pic>
        <p:nvPicPr>
          <p:cNvPr id="5" name="Picture 4" descr="A graph on a screen&#10;&#10;Description automatically generated">
            <a:extLst>
              <a:ext uri="{FF2B5EF4-FFF2-40B4-BE49-F238E27FC236}">
                <a16:creationId xmlns:a16="http://schemas.microsoft.com/office/drawing/2014/main" id="{A150CAF5-F08C-6355-BF0F-E4A791B122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8090" y="2147164"/>
            <a:ext cx="9677420" cy="3822200"/>
          </a:xfrm>
          <a:prstGeom prst="rect">
            <a:avLst/>
          </a:prstGeom>
        </p:spPr>
      </p:pic>
    </p:spTree>
    <p:extLst>
      <p:ext uri="{BB962C8B-B14F-4D97-AF65-F5344CB8AC3E}">
        <p14:creationId xmlns:p14="http://schemas.microsoft.com/office/powerpoint/2010/main" val="3477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907633A-A9DB-5335-9080-C74DDA15BD24}"/>
              </a:ext>
            </a:extLst>
          </p:cNvPr>
          <p:cNvSpPr>
            <a:spLocks noGrp="1"/>
          </p:cNvSpPr>
          <p:nvPr>
            <p:ph type="title"/>
          </p:nvPr>
        </p:nvSpPr>
        <p:spPr/>
        <p:txBody>
          <a:bodyPr/>
          <a:lstStyle/>
          <a:p>
            <a:br>
              <a:rPr lang="en-GB" sz="2000" dirty="0"/>
            </a:br>
            <a:r>
              <a:rPr lang="en-GB" sz="2000" dirty="0"/>
              <a:t>Chart 3.4: Borrowers are taking out longer-term loans, thus reducing monthly capital payments</a:t>
            </a:r>
            <a:br>
              <a:rPr lang="en-GB" sz="2000" dirty="0"/>
            </a:br>
            <a:r>
              <a:rPr lang="en-GB" sz="2000" b="0" dirty="0"/>
              <a:t>Per cent of new mortgage debt by term length </a:t>
            </a:r>
            <a:r>
              <a:rPr lang="en-GB" sz="2000" b="0" baseline="30000" dirty="0"/>
              <a:t>(a) </a:t>
            </a:r>
            <a:br>
              <a:rPr lang="en-GB" dirty="0"/>
            </a:br>
            <a:endParaRPr lang="en-GB" dirty="0"/>
          </a:p>
        </p:txBody>
      </p:sp>
      <p:pic>
        <p:nvPicPr>
          <p:cNvPr id="5" name="Picture 4" descr="A graph of numbers and lines&#10;&#10;Description automatically generated with medium confidence">
            <a:extLst>
              <a:ext uri="{FF2B5EF4-FFF2-40B4-BE49-F238E27FC236}">
                <a16:creationId xmlns:a16="http://schemas.microsoft.com/office/drawing/2014/main" id="{275811F5-B9D5-0532-C6F2-A1FD9F287B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9471" y="1990685"/>
            <a:ext cx="10213058" cy="3367896"/>
          </a:xfrm>
          <a:prstGeom prst="rect">
            <a:avLst/>
          </a:prstGeom>
        </p:spPr>
      </p:pic>
    </p:spTree>
    <p:extLst>
      <p:ext uri="{BB962C8B-B14F-4D97-AF65-F5344CB8AC3E}">
        <p14:creationId xmlns:p14="http://schemas.microsoft.com/office/powerpoint/2010/main" val="37482380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288AE84-4030-775E-9166-0CC1568664D7}"/>
              </a:ext>
            </a:extLst>
          </p:cNvPr>
          <p:cNvSpPr>
            <a:spLocks noGrp="1"/>
          </p:cNvSpPr>
          <p:nvPr>
            <p:ph type="title"/>
          </p:nvPr>
        </p:nvSpPr>
        <p:spPr>
          <a:xfrm>
            <a:off x="468000" y="457200"/>
            <a:ext cx="11277600" cy="1135626"/>
          </a:xfrm>
        </p:spPr>
        <p:txBody>
          <a:bodyPr/>
          <a:lstStyle/>
          <a:p>
            <a:br>
              <a:rPr lang="en-GB" sz="2000" dirty="0"/>
            </a:br>
            <a:r>
              <a:rPr lang="en-GB" sz="2000" dirty="0"/>
              <a:t>Chart 3.5: The aggregate corporate net debt to earnings ratio has continued to fall </a:t>
            </a:r>
            <a:br>
              <a:rPr lang="en-GB" sz="2000" dirty="0"/>
            </a:br>
            <a:r>
              <a:rPr lang="en-GB" sz="2000" b="0" dirty="0"/>
              <a:t>Aggregate debt of UK corporates split into bank and market-based debt (left axis). Aggregate net debt to earnings ratio of UK corporates (right axis) </a:t>
            </a:r>
            <a:r>
              <a:rPr lang="en-GB" sz="2000" b="0" baseline="30000" dirty="0"/>
              <a:t>(a) </a:t>
            </a:r>
            <a:br>
              <a:rPr lang="en-GB" dirty="0"/>
            </a:br>
            <a:endParaRPr lang="en-GB" dirty="0"/>
          </a:p>
        </p:txBody>
      </p:sp>
      <p:pic>
        <p:nvPicPr>
          <p:cNvPr id="5" name="Picture 4" descr="A graph of a graph with text&#10;&#10;Description automatically generated with medium confidence">
            <a:extLst>
              <a:ext uri="{FF2B5EF4-FFF2-40B4-BE49-F238E27FC236}">
                <a16:creationId xmlns:a16="http://schemas.microsoft.com/office/drawing/2014/main" id="{96DBB042-4AEF-CEEE-DC2C-95709BBA6F9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7290" y="1592826"/>
            <a:ext cx="9677420" cy="4696978"/>
          </a:xfrm>
          <a:prstGeom prst="rect">
            <a:avLst/>
          </a:prstGeom>
        </p:spPr>
      </p:pic>
    </p:spTree>
    <p:extLst>
      <p:ext uri="{BB962C8B-B14F-4D97-AF65-F5344CB8AC3E}">
        <p14:creationId xmlns:p14="http://schemas.microsoft.com/office/powerpoint/2010/main" val="18306270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E8904E8-C780-2128-F286-491B939982F7}"/>
              </a:ext>
            </a:extLst>
          </p:cNvPr>
          <p:cNvSpPr>
            <a:spLocks noGrp="1"/>
          </p:cNvSpPr>
          <p:nvPr>
            <p:ph type="title"/>
          </p:nvPr>
        </p:nvSpPr>
        <p:spPr>
          <a:xfrm>
            <a:off x="468000" y="457199"/>
            <a:ext cx="11277600" cy="1295399"/>
          </a:xfrm>
        </p:spPr>
        <p:txBody>
          <a:bodyPr/>
          <a:lstStyle/>
          <a:p>
            <a:br>
              <a:rPr lang="en-GB" sz="2000" dirty="0"/>
            </a:br>
            <a:r>
              <a:rPr lang="en-GB" sz="2000" dirty="0"/>
              <a:t>Chart 3.6: The debt-weighted share of firms with low ICRs in sectors most vulnerable to the macro environment is expected to increase </a:t>
            </a:r>
            <a:br>
              <a:rPr lang="en-GB" sz="2000" dirty="0"/>
            </a:br>
            <a:r>
              <a:rPr lang="en-GB" sz="2000" b="0" dirty="0"/>
              <a:t>Debt-weighted share of corporates with ICR &lt;2.5 in select sectors and for aggregate corporate debt </a:t>
            </a:r>
            <a:r>
              <a:rPr lang="en-GB" sz="2000" b="0" baseline="30000" dirty="0"/>
              <a:t>(a) (b) (c) </a:t>
            </a:r>
            <a:br>
              <a:rPr lang="en-GB" dirty="0"/>
            </a:br>
            <a:endParaRPr lang="en-GB" dirty="0"/>
          </a:p>
        </p:txBody>
      </p:sp>
      <p:pic>
        <p:nvPicPr>
          <p:cNvPr id="5" name="Picture 4" descr="A screenshot of a graph&#10;&#10;Description automatically generated">
            <a:extLst>
              <a:ext uri="{FF2B5EF4-FFF2-40B4-BE49-F238E27FC236}">
                <a16:creationId xmlns:a16="http://schemas.microsoft.com/office/drawing/2014/main" id="{6689DC2E-621E-E014-8ED4-4CDEE28F70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7123" y="1793605"/>
            <a:ext cx="8997754" cy="4588146"/>
          </a:xfrm>
          <a:prstGeom prst="rect">
            <a:avLst/>
          </a:prstGeom>
        </p:spPr>
      </p:pic>
    </p:spTree>
    <p:extLst>
      <p:ext uri="{BB962C8B-B14F-4D97-AF65-F5344CB8AC3E}">
        <p14:creationId xmlns:p14="http://schemas.microsoft.com/office/powerpoint/2010/main" val="34663509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35C81FB-3FAF-9D3C-6306-ECD10B548AFD}"/>
              </a:ext>
            </a:extLst>
          </p:cNvPr>
          <p:cNvSpPr>
            <a:spLocks noGrp="1"/>
          </p:cNvSpPr>
          <p:nvPr>
            <p:ph type="title"/>
          </p:nvPr>
        </p:nvSpPr>
        <p:spPr/>
        <p:txBody>
          <a:bodyPr/>
          <a:lstStyle/>
          <a:p>
            <a:br>
              <a:rPr lang="en-GB" sz="2000" dirty="0"/>
            </a:br>
            <a:r>
              <a:rPr lang="en-GB" sz="2000" dirty="0"/>
              <a:t>Chart 3.7: The share of UK corporate debt at risk has fallen from its pandemic level  </a:t>
            </a:r>
            <a:br>
              <a:rPr lang="en-GB" sz="2000" dirty="0"/>
            </a:br>
            <a:r>
              <a:rPr lang="en-GB" sz="2000" b="0" dirty="0"/>
              <a:t>Debt-weighted share of UK corporates at higher risk </a:t>
            </a:r>
            <a:r>
              <a:rPr lang="en-GB" sz="2000" b="0" baseline="30000" dirty="0"/>
              <a:t>(a) (b) </a:t>
            </a:r>
            <a:br>
              <a:rPr lang="en-GB" dirty="0"/>
            </a:br>
            <a:endParaRPr lang="en-GB" dirty="0"/>
          </a:p>
        </p:txBody>
      </p:sp>
      <p:pic>
        <p:nvPicPr>
          <p:cNvPr id="5" name="Picture 4" descr="A graph with blue and orange lines&#10;&#10;Description automatically generated">
            <a:extLst>
              <a:ext uri="{FF2B5EF4-FFF2-40B4-BE49-F238E27FC236}">
                <a16:creationId xmlns:a16="http://schemas.microsoft.com/office/drawing/2014/main" id="{253A74BD-50CA-5356-3A33-D96505AFED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21870" y="1881693"/>
            <a:ext cx="9948260" cy="3929171"/>
          </a:xfrm>
          <a:prstGeom prst="rect">
            <a:avLst/>
          </a:prstGeom>
        </p:spPr>
      </p:pic>
    </p:spTree>
    <p:extLst>
      <p:ext uri="{BB962C8B-B14F-4D97-AF65-F5344CB8AC3E}">
        <p14:creationId xmlns:p14="http://schemas.microsoft.com/office/powerpoint/2010/main" val="41712236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20F655F-D14F-19D1-2B4F-D173A61E0E4A}"/>
              </a:ext>
            </a:extLst>
          </p:cNvPr>
          <p:cNvSpPr>
            <a:spLocks noGrp="1"/>
          </p:cNvSpPr>
          <p:nvPr>
            <p:ph type="title"/>
          </p:nvPr>
        </p:nvSpPr>
        <p:spPr>
          <a:xfrm>
            <a:off x="468000" y="457199"/>
            <a:ext cx="11277600" cy="1184787"/>
          </a:xfrm>
        </p:spPr>
        <p:txBody>
          <a:bodyPr/>
          <a:lstStyle/>
          <a:p>
            <a:br>
              <a:rPr lang="en-GB" sz="2000" dirty="0"/>
            </a:br>
            <a:r>
              <a:rPr lang="en-GB" sz="2000" dirty="0"/>
              <a:t>Chart 3.8: SMEs’ debt-servicing pressures have increased </a:t>
            </a:r>
            <a:br>
              <a:rPr lang="en-GB" sz="2000" dirty="0"/>
            </a:br>
            <a:r>
              <a:rPr lang="en-GB" sz="2000" b="0" dirty="0"/>
              <a:t>Debt-servicing ratio of small and medium-sized enterprises with commercial loans – 75th percentile </a:t>
            </a:r>
            <a:r>
              <a:rPr lang="en-GB" sz="2000" b="0" baseline="30000" dirty="0"/>
              <a:t>(a) (b) </a:t>
            </a:r>
            <a:br>
              <a:rPr lang="en-GB" dirty="0"/>
            </a:br>
            <a:endParaRPr lang="en-GB" dirty="0"/>
          </a:p>
        </p:txBody>
      </p:sp>
      <p:pic>
        <p:nvPicPr>
          <p:cNvPr id="2" name="Picture 1" descr="A graph with a line&#10;&#10;Description automatically generated">
            <a:extLst>
              <a:ext uri="{FF2B5EF4-FFF2-40B4-BE49-F238E27FC236}">
                <a16:creationId xmlns:a16="http://schemas.microsoft.com/office/drawing/2014/main" id="{012C9560-62E7-403D-5EBB-A7C5E164A5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8406" y="1906859"/>
            <a:ext cx="10948848" cy="4493942"/>
          </a:xfrm>
          <a:prstGeom prst="rect">
            <a:avLst/>
          </a:prstGeom>
        </p:spPr>
      </p:pic>
    </p:spTree>
    <p:extLst>
      <p:ext uri="{BB962C8B-B14F-4D97-AF65-F5344CB8AC3E}">
        <p14:creationId xmlns:p14="http://schemas.microsoft.com/office/powerpoint/2010/main" val="3593225834"/>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1140</TotalTime>
  <Words>1835</Words>
  <Application>Microsoft Office PowerPoint</Application>
  <PresentationFormat>Widescreen</PresentationFormat>
  <Paragraphs>38</Paragraphs>
  <Slides>13</Slides>
  <Notes>12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13</vt:i4>
      </vt:variant>
    </vt:vector>
  </HeadingPairs>
  <TitlesOfParts>
    <vt:vector size="18" baseType="lpstr">
      <vt:lpstr>Arial</vt:lpstr>
      <vt:lpstr>Calibri</vt:lpstr>
      <vt:lpstr>Century Gothic</vt:lpstr>
      <vt:lpstr>Bank LINKS Template</vt:lpstr>
      <vt:lpstr>1_Bank LINKS Template</vt:lpstr>
      <vt:lpstr>PowerPoint Presentation</vt:lpstr>
      <vt:lpstr> Chart 3.1: Mortgage payments will increase for many households Number of fixed-rate owner-occupier mortgages which will experience increases in monthly mortgage costs, for end-2024 and end-2026 relative to 2023 Q2 (a) (b) (c) </vt:lpstr>
      <vt:lpstr> Chart 3.2: Aggregate mortgage debt-servicing burdens are expected to increase but to remain below previous peaks Aggregate UK household mortgage DSR with illustrative projection to end-2026 (a) (b) </vt:lpstr>
      <vt:lpstr> Chart 3.3: The proportion of households with the highest mortgage repayments relative to their incomes decreased slightly in Q3, and is projected to increase by less than previously expected  The share of households with high COLA-DSRs (a) (b) (c)  </vt:lpstr>
      <vt:lpstr> Chart 3.4: Borrowers are taking out longer-term loans, thus reducing monthly capital payments Per cent of new mortgage debt by term length (a)  </vt:lpstr>
      <vt:lpstr> Chart 3.5: The aggregate corporate net debt to earnings ratio has continued to fall  Aggregate debt of UK corporates split into bank and market-based debt (left axis). Aggregate net debt to earnings ratio of UK corporates (right axis) (a)  </vt:lpstr>
      <vt:lpstr> Chart 3.6: The debt-weighted share of firms with low ICRs in sectors most vulnerable to the macro environment is expected to increase  Debt-weighted share of corporates with ICR &lt;2.5 in select sectors and for aggregate corporate debt (a) (b) (c)  </vt:lpstr>
      <vt:lpstr> Chart 3.7: The share of UK corporate debt at risk has fallen from its pandemic level   Debt-weighted share of UK corporates at higher risk (a) (b)  </vt:lpstr>
      <vt:lpstr> Chart 3.8: SMEs’ debt-servicing pressures have increased  Debt-servicing ratio of small and medium-sized enterprises with commercial loans – 75th percentile (a) (b)  </vt:lpstr>
      <vt:lpstr>Box C: The withdrawal of the FPC’s Affordability Test Recommendation </vt:lpstr>
      <vt:lpstr> Chart A: Interest rates have increased since the FPC withdrew the ATR Bank Rate, SVRs, actual stress rates and stress rates required by the FPC’s ATR (a) </vt:lpstr>
      <vt:lpstr> Chart B: The withdrawal of the FPC’s ATR has had a limited effect on the share of new high-LTI lending Share of new mortgages with LTI ratios of 4.5 and above (actual and assuming ATR had remained) (a) </vt:lpstr>
      <vt:lpstr> Chart C: The effect of the ATR withdrawal is sensitive to the interest rate environment Impact of the withdrawal on mortgage approvals by 2025 Q2 for different Bank Rate scenarios (a) (b)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Grimshaw, Joe</cp:lastModifiedBy>
  <cp:revision>267</cp:revision>
  <dcterms:created xsi:type="dcterms:W3CDTF">2019-04-05T13:20:41Z</dcterms:created>
  <dcterms:modified xsi:type="dcterms:W3CDTF">2024-04-09T12:19:32Z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636202430</vt:i4>
  </property>
  <property fmtid="{D5CDD505-2E9C-101B-9397-08002B2CF9AE}" pid="3" name="_NewReviewCycle">
    <vt:lpwstr/>
  </property>
  <property fmtid="{D5CDD505-2E9C-101B-9397-08002B2CF9AE}" pid="4" name="_EmailSubject">
    <vt:lpwstr>Changes in Chart 3.1 in December 2023 FSR</vt:lpwstr>
  </property>
  <property fmtid="{D5CDD505-2E9C-101B-9397-08002B2CF9AE}" pid="5" name="_AuthorEmail">
    <vt:lpwstr>Meghna.Shrestha@bankofengland.co.uk</vt:lpwstr>
  </property>
  <property fmtid="{D5CDD505-2E9C-101B-9397-08002B2CF9AE}" pid="6" name="_AuthorEmailDisplayName">
    <vt:lpwstr>Shrestha, Meghna</vt:lpwstr>
  </property>
  <property fmtid="{D5CDD505-2E9C-101B-9397-08002B2CF9AE}" pid="7" name="_PreviousAdHocReviewCycleID">
    <vt:i4>-168496250</vt:i4>
  </property>
</Properties>
</file>