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9"/>
  </p:notesMasterIdLst>
  <p:sldIdLst>
    <p:sldId id="367" r:id="rId3"/>
    <p:sldId id="368" r:id="rId4"/>
    <p:sldId id="369" r:id="rId5"/>
    <p:sldId id="370" r:id="rId6"/>
    <p:sldId id="371" r:id="rId7"/>
    <p:sldId id="37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57" d="100"/>
          <a:sy n="57" d="100"/>
        </p:scale>
        <p:origin x="1000" y="40"/>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27/07/2023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Bayes CRE Lending Report (Bayes Business School (formerly Cass)), Deloitte, Eikon from Refinitiv, Financing and Leasing Association, firm public disclosures, LCD a part of </a:t>
            </a:r>
            <a:r>
              <a:rPr lang="en-GB" sz="1800" dirty="0" err="1">
                <a:effectLst/>
                <a:latin typeface="Arial" panose="020B0604020202020204" pitchFamily="34" charset="0"/>
                <a:ea typeface="Calibri" panose="020F0502020204030204" pitchFamily="34" charset="0"/>
                <a:cs typeface="Calibri" panose="020F0502020204030204" pitchFamily="34" charset="0"/>
              </a:rPr>
              <a:t>PitchBook</a:t>
            </a:r>
            <a:r>
              <a:rPr lang="en-GB" sz="1800" dirty="0">
                <a:effectLst/>
                <a:latin typeface="Arial" panose="020B0604020202020204" pitchFamily="34" charset="0"/>
                <a:ea typeface="Calibri" panose="020F0502020204030204" pitchFamily="34" charset="0"/>
                <a:cs typeface="Calibri" panose="020F0502020204030204" pitchFamily="34" charset="0"/>
              </a:rPr>
              <a:t>, ONS, Peer-to-Peer Finance Association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One square is approximately £14billion. There are 100 squares, each representing 1% of the total current stock of UK corporate debt, rounded to the nearest 1%. Debt securities include bonds, private placements and commercial paper. Non-bank loans to large corporates includes lending by securities dealers and insurers, non-monetary financial institution syndicated loans, asset finance provided by the non-bank sector, and direct lending funds. These data are for private non-financial corporates using ONS consistent national accounts definitions, and excludes public, financial and unincorporated businesses.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Previous Bank of England analysis cited the share of outstanding market-based debt as around 55% of total UK corporate debt. Some improvements in the calculation of this figure mean that this proportion is now estimated to be around 53%. This does not reflect a substantive change in the total proportion of market-based debt over 2023, rather an improvement to the methodology used to calculate this proportion.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54561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CCP supervisory data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initial margin series (left-hand side) shows daily initial margin called on cleared interest rate swaps by LCH Ltd. One outlier in November 2022, reflecting very large calls to cover US public holidays, has been excluded from this series. Please note the y-axis in this chart does not start at zero. The variation margin series (RH side) shows the five-day rolling average of daily variation margin calls on cleared interest rate swaps by LCH Ltd.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211053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CRANE data, Investment Company Institute data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Change in net asset value relative to 1 June 2022. </a:t>
            </a: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FCA supervisory data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LDI funds refers to leveraged LDI funds and LDI mandates in which many pension schemes invest. The 250 basis points minimum resilience refers to the FPC’s recommendation in March that that LDI funds should be resilient to stresses which account for both historical volatility in gilt yields, and the potential for their forced sales to amplify market stress and disrupt gilt market functioning. The FPC judged that these factors imply that LDI funds should be resilient to a yield shock of around 250 basis points, at a minimum, in addition to the resilience required to manage other risks and day-to-day movements in yields they were able to build in October 2022. Estimated resilience is based on supervisory data. </a:t>
            </a: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4230511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a:effectLst/>
                <a:latin typeface="Arial" panose="020B0604020202020204" pitchFamily="34" charset="0"/>
                <a:ea typeface="Calibri" panose="020F0502020204030204" pitchFamily="34" charset="0"/>
                <a:cs typeface="Calibri" panose="020F0502020204030204" pitchFamily="34" charset="0"/>
              </a:rPr>
              <a:t>Sources: Commodity Futures Trading Commission data and Bank calculations </a:t>
            </a: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5496116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27/07/2023</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27/07/2023</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4.xml"/><Relationship Id="rId5" Type="http://schemas.openxmlformats.org/officeDocument/2006/relationships/hyperlink" Target="#mbf1b"/><Relationship Id="rId4" Type="http://schemas.openxmlformats.org/officeDocument/2006/relationships/hyperlink" Target="#mbf1a"/></Relationships>
</file>

<file path=ppt/slides/_rels/slide3.xml.rels><?xml version="1.0" encoding="UTF-8" standalone="yes"?>
<Relationships xmlns="http://schemas.openxmlformats.org/package/2006/relationships"><Relationship Id="rId3" Type="http://schemas.openxmlformats.org/officeDocument/2006/relationships/hyperlink" Target="#mbf2a"/><Relationship Id="rId2" Type="http://schemas.openxmlformats.org/officeDocument/2006/relationships/notesSlide" Target="../notesSlides/notesSlide2.xml"/><Relationship Id="rId1" Type="http://schemas.openxmlformats.org/officeDocument/2006/relationships/slideLayout" Target="../slideLayouts/slideLayout30.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hyperlink" Target="#mbf3a"/><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hyperlink" Target="#mbf4a"/><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a:t>Financial Stability Report</a:t>
            </a:r>
            <a:br>
              <a:rPr lang="en-GB"/>
            </a:br>
            <a:r>
              <a:rPr lang="en-GB"/>
              <a:t>July 2023</a:t>
            </a:r>
            <a:endParaRPr lang="en-GB" dirty="0"/>
          </a:p>
          <a:p>
            <a:r>
              <a:rPr lang="en-GB" dirty="0"/>
              <a:t>The resilience of market-based finance</a:t>
            </a:r>
          </a:p>
          <a:p>
            <a:endParaRPr lang="en-GB" dirty="0"/>
          </a:p>
          <a:p>
            <a:endParaRPr lang="en-GB" dirty="0"/>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
            <a:extLst>
              <a:ext uri="{FF2B5EF4-FFF2-40B4-BE49-F238E27FC236}">
                <a16:creationId xmlns:a16="http://schemas.microsoft.com/office/drawing/2014/main" id="{2C38F926-B270-E956-5735-E769D3EC11D2}"/>
              </a:ext>
            </a:extLst>
          </p:cNvPr>
          <p:cNvSpPr>
            <a:spLocks noGrp="1"/>
          </p:cNvSpPr>
          <p:nvPr>
            <p:ph type="ftr" sz="quarter" idx="11"/>
          </p:nvPr>
        </p:nvSpPr>
        <p:spPr>
          <a:xfrm>
            <a:off x="3051174" y="6381751"/>
            <a:ext cx="6096001" cy="382270"/>
          </a:xfrm>
        </p:spPr>
        <p:txBody>
          <a:bodyPr anchor="ctr">
            <a:normAutofit/>
          </a:bodyPr>
          <a:lstStyle/>
          <a:p>
            <a:pPr>
              <a:spcAft>
                <a:spcPts val="600"/>
              </a:spcAft>
            </a:pPr>
            <a:r>
              <a:rPr lang="en-GB"/>
              <a:t>Insert document classification (edit via 'Header &amp; Footer')</a:t>
            </a:r>
          </a:p>
        </p:txBody>
      </p:sp>
      <p:pic>
        <p:nvPicPr>
          <p:cNvPr id="8" name="Picture 7" descr="Chart shows a ten-by-ten grid, each square representing 1% of the total stock of UK corporate debt. 53 of the squares are highlighted, with a label indicating that these 53 squares represent the proportion of total UK corporate debt through market-based debt, such as corporate bonds. The remaining 47% are bank loans from UK or non-UK banks.">
            <a:extLst>
              <a:ext uri="{FF2B5EF4-FFF2-40B4-BE49-F238E27FC236}">
                <a16:creationId xmlns:a16="http://schemas.microsoft.com/office/drawing/2014/main" id="{B37AA306-FE2F-C986-1312-25BAEAD3610A}"/>
              </a:ext>
            </a:extLst>
          </p:cNvPr>
          <p:cNvPicPr>
            <a:picLocks noChangeAspect="1"/>
          </p:cNvPicPr>
          <p:nvPr/>
        </p:nvPicPr>
        <p:blipFill>
          <a:blip r:embed="rId3" cstate="print">
            <a:extLst>
              <a:ext uri="{28A0092B-C50C-407E-A947-70E740481C1C}">
                <a14:useLocalDpi xmlns:a14="http://schemas.microsoft.com/office/drawing/2010/main" val="0"/>
              </a:ext>
            </a:extLst>
          </a:blip>
          <a:stretch/>
        </p:blipFill>
        <p:spPr>
          <a:xfrm>
            <a:off x="457200" y="1972031"/>
            <a:ext cx="11277600" cy="4600855"/>
          </a:xfrm>
          <a:prstGeom prst="rect">
            <a:avLst/>
          </a:prstGeom>
          <a:noFill/>
        </p:spPr>
      </p:pic>
      <p:sp>
        <p:nvSpPr>
          <p:cNvPr id="7" name="Title 6">
            <a:extLst>
              <a:ext uri="{FF2B5EF4-FFF2-40B4-BE49-F238E27FC236}">
                <a16:creationId xmlns:a16="http://schemas.microsoft.com/office/drawing/2014/main" id="{117C580F-EF1F-9814-00B9-759F2D4935FF}"/>
              </a:ext>
            </a:extLst>
          </p:cNvPr>
          <p:cNvSpPr>
            <a:spLocks noGrp="1"/>
          </p:cNvSpPr>
          <p:nvPr>
            <p:ph type="title"/>
          </p:nvPr>
        </p:nvSpPr>
        <p:spPr>
          <a:xfrm>
            <a:off x="457199" y="457200"/>
            <a:ext cx="11277600" cy="912814"/>
          </a:xfrm>
        </p:spPr>
        <p:txBody>
          <a:bodyPr wrap="square" anchor="ctr">
            <a:normAutofit fontScale="90000"/>
          </a:bodyPr>
          <a:lstStyle/>
          <a:p>
            <a:pPr marL="28575" marR="25400" indent="208915">
              <a:lnSpc>
                <a:spcPct val="90000"/>
              </a:lnSpc>
            </a:pPr>
            <a:br>
              <a:rPr lang="en-GB" sz="2000" dirty="0">
                <a:effectLst/>
              </a:rPr>
            </a:br>
            <a:r>
              <a:rPr lang="en-GB" sz="2700" dirty="0"/>
              <a:t>Chart 5.1: Market-based finance is an important source of funding for UK corporates</a:t>
            </a:r>
            <a:br>
              <a:rPr lang="en-GB" sz="2200" dirty="0"/>
            </a:br>
            <a:r>
              <a:rPr lang="en-GB" sz="2200" b="0" dirty="0"/>
              <a:t>Composition of the current stock of UK corporate debt </a:t>
            </a:r>
            <a:r>
              <a:rPr lang="en-GB" sz="2200" b="0" baseline="30000" dirty="0"/>
              <a:t>(</a:t>
            </a:r>
            <a:r>
              <a:rPr lang="en-GB" sz="2200" b="0" baseline="30000" dirty="0">
                <a:hlinkClick r:id="rId4" action="ppaction://hlinkfile">
                  <a:extLst>
                    <a:ext uri="{A12FA001-AC4F-418D-AE19-62706E023703}">
                      <ahyp:hlinkClr xmlns:ahyp="http://schemas.microsoft.com/office/drawing/2018/hyperlinkcolor" val="tx"/>
                    </a:ext>
                  </a:extLst>
                </a:hlinkClick>
              </a:rPr>
              <a:t>a</a:t>
            </a:r>
            <a:r>
              <a:rPr lang="en-GB" sz="2200" b="0" baseline="30000" dirty="0"/>
              <a:t>)(</a:t>
            </a:r>
            <a:r>
              <a:rPr lang="en-GB" sz="2200" b="0" baseline="30000" dirty="0">
                <a:hlinkClick r:id="rId5" action="ppaction://hlinkfile">
                  <a:extLst>
                    <a:ext uri="{A12FA001-AC4F-418D-AE19-62706E023703}">
                      <ahyp:hlinkClr xmlns:ahyp="http://schemas.microsoft.com/office/drawing/2018/hyperlinkcolor" val="tx"/>
                    </a:ext>
                  </a:extLst>
                </a:hlinkClick>
              </a:rPr>
              <a:t>b</a:t>
            </a:r>
            <a:r>
              <a:rPr lang="en-GB" sz="2200" b="0" baseline="30000" dirty="0"/>
              <a:t>)</a:t>
            </a:r>
          </a:p>
        </p:txBody>
      </p:sp>
    </p:spTree>
    <p:extLst>
      <p:ext uri="{BB962C8B-B14F-4D97-AF65-F5344CB8AC3E}">
        <p14:creationId xmlns:p14="http://schemas.microsoft.com/office/powerpoint/2010/main" val="1482678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9150" y="368968"/>
            <a:ext cx="11327839" cy="3668193"/>
          </a:xfrm>
        </p:spPr>
        <p:txBody>
          <a:bodyPr/>
          <a:lstStyle/>
          <a:p>
            <a:pPr marL="28575" marR="25400" indent="208915">
              <a:lnSpc>
                <a:spcPct val="125000"/>
              </a:lnSpc>
              <a:spcAft>
                <a:spcPts val="0"/>
              </a:spcAft>
            </a:pPr>
            <a:br>
              <a:rPr lang="en-GB" sz="2000" dirty="0"/>
            </a:br>
            <a:r>
              <a:rPr lang="en-GB" sz="2000" dirty="0"/>
              <a:t>Chart 5.2: Initial margin and variation margin on cleared interest rate swaps have increased, and there have been sharp spikes in variation margin calls in periods of particular volatility</a:t>
            </a:r>
            <a:br>
              <a:rPr lang="en-GB" sz="2000" dirty="0"/>
            </a:br>
            <a:r>
              <a:rPr lang="en-GB" sz="2000" b="0" dirty="0"/>
              <a:t>Initial margin (left) and daily variation margin (right) required by LCH Ltd on cleared interest rate swaps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br>
              <a:rPr lang="en-GB" sz="1800" dirty="0">
                <a:solidFill>
                  <a:schemeClr val="tx2">
                    <a:lumMod val="90000"/>
                    <a:lumOff val="10000"/>
                  </a:schemeClr>
                </a:solidFill>
                <a:effectLst/>
                <a:latin typeface="Arial" panose="020B0604020202020204" pitchFamily="34" charset="0"/>
                <a:ea typeface="Times New Roman" panose="02020603050405020304" pitchFamily="18" charset="0"/>
              </a:rPr>
            </a:br>
            <a:br>
              <a:rPr lang="en-GB" sz="2400" dirty="0"/>
            </a:br>
            <a:br>
              <a:rPr lang="en-GB" dirty="0"/>
            </a:br>
            <a:br>
              <a:rPr lang="en-GB" dirty="0"/>
            </a:br>
            <a:endParaRPr lang="en-GB" dirty="0"/>
          </a:p>
        </p:txBody>
      </p:sp>
      <p:pic>
        <p:nvPicPr>
          <p:cNvPr id="2" name="Picture 1" descr="Two charts showing the initial margin and daily variation margin required by LCH Ltd on cleared interest rate swaps. Both initial margin and variation margin lines increase over the reporting period, with sharp spikes in variation margin calls during periods of volatility. The most recent spike in variation margin, in early 2023, is larger than the spike in March 2020">
            <a:extLst>
              <a:ext uri="{FF2B5EF4-FFF2-40B4-BE49-F238E27FC236}">
                <a16:creationId xmlns:a16="http://schemas.microsoft.com/office/drawing/2014/main" id="{C93D1D4D-C9AE-03DF-2275-75D1F00D8C8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9150" y="2358373"/>
            <a:ext cx="11327839" cy="4366772"/>
          </a:xfrm>
          <a:prstGeom prst="rect">
            <a:avLst/>
          </a:prstGeom>
        </p:spPr>
      </p:pic>
    </p:spTree>
    <p:extLst>
      <p:ext uri="{BB962C8B-B14F-4D97-AF65-F5344CB8AC3E}">
        <p14:creationId xmlns:p14="http://schemas.microsoft.com/office/powerpoint/2010/main" val="915531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031" y="569343"/>
            <a:ext cx="11405936" cy="3376600"/>
          </a:xfrm>
        </p:spPr>
        <p:txBody>
          <a:bodyPr/>
          <a:lstStyle/>
          <a:p>
            <a:pPr marL="28575" marR="25400" indent="208915">
              <a:lnSpc>
                <a:spcPct val="125000"/>
              </a:lnSpc>
              <a:spcAft>
                <a:spcPts val="0"/>
              </a:spcAft>
            </a:pPr>
            <a:r>
              <a:rPr lang="en-GB" sz="2400" dirty="0"/>
              <a:t>Chart 5.3: MMFs have seen inflows following recent periods of stress</a:t>
            </a:r>
            <a:br>
              <a:rPr lang="en-GB" sz="2500" dirty="0"/>
            </a:br>
            <a:r>
              <a:rPr lang="en-GB" sz="2500" dirty="0"/>
              <a:t>  </a:t>
            </a:r>
            <a:r>
              <a:rPr lang="en-GB" sz="2000" b="0" dirty="0"/>
              <a:t>Change in net asset value of Sterling (right axis) and US government (left axis) MMFs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br>
              <a:rPr lang="en-GB" sz="2500" dirty="0"/>
            </a:br>
            <a:br>
              <a:rPr lang="en-GB" sz="2500" dirty="0"/>
            </a:br>
            <a:br>
              <a:rPr lang="en-GB" sz="2400" baseline="30000" dirty="0">
                <a:solidFill>
                  <a:schemeClr val="tx2">
                    <a:lumMod val="90000"/>
                    <a:lumOff val="10000"/>
                  </a:schemeClr>
                </a:solidFill>
              </a:rPr>
            </a:br>
            <a:br>
              <a:rPr lang="en-GB" dirty="0"/>
            </a:br>
            <a:br>
              <a:rPr lang="en-GB" dirty="0"/>
            </a:br>
            <a:endParaRPr lang="en-GB" dirty="0"/>
          </a:p>
        </p:txBody>
      </p:sp>
      <p:pic>
        <p:nvPicPr>
          <p:cNvPr id="2" name="Picture 1" descr="Chart shows the change in net asset value since June 1st 2022 for Sterling and US government MMFs. Both lines increase sharply following periods of stress, indicated with dotted lines - Sterling MMFs following the LDI stress in September 2022 and US government MMFs following the failure of SVB in March 2023.">
            <a:extLst>
              <a:ext uri="{FF2B5EF4-FFF2-40B4-BE49-F238E27FC236}">
                <a16:creationId xmlns:a16="http://schemas.microsoft.com/office/drawing/2014/main" id="{74338B36-AE87-FC60-1406-93826DCF460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93031" y="1755058"/>
            <a:ext cx="11405935" cy="4875509"/>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032" y="1014855"/>
            <a:ext cx="11405936" cy="3376600"/>
          </a:xfrm>
        </p:spPr>
        <p:txBody>
          <a:bodyPr/>
          <a:lstStyle/>
          <a:p>
            <a:pPr marL="28575" marR="25400" indent="208915">
              <a:lnSpc>
                <a:spcPct val="125000"/>
              </a:lnSpc>
              <a:spcAft>
                <a:spcPts val="0"/>
              </a:spcAft>
            </a:pPr>
            <a:r>
              <a:rPr lang="en-GB" sz="2000" dirty="0"/>
              <a:t>Chart 5.4: Overall, the resilience of pooled LDI funds remains above the minimum resilience levels set out by the FPC, and well above levels estimated prior to the LDI stress episode</a:t>
            </a:r>
            <a:br>
              <a:rPr lang="en-GB" sz="2000" dirty="0"/>
            </a:br>
            <a:r>
              <a:rPr lang="en-GB" sz="2000" b="0" dirty="0"/>
              <a:t>Median basis points move in gilt yields which would cause leveraged UK pooled LDI funds to default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br>
              <a:rPr lang="en-GB" sz="2000" b="0" dirty="0"/>
            </a:br>
            <a:br>
              <a:rPr lang="en-GB" sz="2500" dirty="0">
                <a:solidFill>
                  <a:schemeClr val="tx2">
                    <a:lumMod val="90000"/>
                    <a:lumOff val="10000"/>
                  </a:schemeClr>
                </a:solidFill>
              </a:rPr>
            </a:br>
            <a:br>
              <a:rPr lang="en-GB" sz="2500" dirty="0"/>
            </a:br>
            <a:br>
              <a:rPr lang="en-GB" sz="2400" baseline="30000" dirty="0">
                <a:solidFill>
                  <a:schemeClr val="tx2">
                    <a:lumMod val="90000"/>
                    <a:lumOff val="10000"/>
                  </a:schemeClr>
                </a:solidFill>
              </a:rPr>
            </a:br>
            <a:br>
              <a:rPr lang="en-GB" dirty="0"/>
            </a:br>
            <a:br>
              <a:rPr lang="en-GB" dirty="0"/>
            </a:br>
            <a:endParaRPr lang="en-GB" dirty="0"/>
          </a:p>
        </p:txBody>
      </p:sp>
      <p:pic>
        <p:nvPicPr>
          <p:cNvPr id="2" name="Picture 1">
            <a:extLst>
              <a:ext uri="{FF2B5EF4-FFF2-40B4-BE49-F238E27FC236}">
                <a16:creationId xmlns:a16="http://schemas.microsoft.com/office/drawing/2014/main" id="{13D04661-EDFD-E23B-3E72-DDE7C3A3C5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9297" y="2233971"/>
            <a:ext cx="9166303" cy="4482138"/>
          </a:xfrm>
          <a:prstGeom prst="rect">
            <a:avLst/>
          </a:prstGeom>
        </p:spPr>
      </p:pic>
    </p:spTree>
    <p:extLst>
      <p:ext uri="{BB962C8B-B14F-4D97-AF65-F5344CB8AC3E}">
        <p14:creationId xmlns:p14="http://schemas.microsoft.com/office/powerpoint/2010/main" val="1325975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031" y="1135624"/>
            <a:ext cx="11405936" cy="3376600"/>
          </a:xfrm>
        </p:spPr>
        <p:txBody>
          <a:bodyPr/>
          <a:lstStyle/>
          <a:p>
            <a:pPr marL="28575" marR="25400" indent="208915">
              <a:lnSpc>
                <a:spcPct val="125000"/>
              </a:lnSpc>
              <a:spcAft>
                <a:spcPts val="0"/>
              </a:spcAft>
            </a:pPr>
            <a:r>
              <a:rPr lang="en-GB" sz="2400" dirty="0"/>
              <a:t>Chart 5.5: Leveraged hedge funds have recently built up large short positions in US treasury futures</a:t>
            </a:r>
            <a:br>
              <a:rPr lang="en-GB" sz="2500" dirty="0"/>
            </a:br>
            <a:r>
              <a:rPr lang="en-GB" sz="2000" b="0" dirty="0"/>
              <a:t>Leveraged hedge funds’ net positioning in selected US bond futures contracts </a:t>
            </a:r>
            <a:br>
              <a:rPr lang="en-GB" sz="1800" dirty="0">
                <a:solidFill>
                  <a:schemeClr val="tx2">
                    <a:lumMod val="90000"/>
                    <a:lumOff val="10000"/>
                  </a:schemeClr>
                </a:solidFill>
                <a:effectLst/>
                <a:latin typeface="Arial" panose="020B0604020202020204" pitchFamily="34" charset="0"/>
                <a:ea typeface="Times New Roman" panose="02020603050405020304" pitchFamily="18" charset="0"/>
              </a:rPr>
            </a:br>
            <a:br>
              <a:rPr lang="en-GB" sz="2000" b="0" dirty="0"/>
            </a:br>
            <a:br>
              <a:rPr lang="en-GB" sz="2500" dirty="0">
                <a:solidFill>
                  <a:schemeClr val="tx2">
                    <a:lumMod val="90000"/>
                    <a:lumOff val="10000"/>
                  </a:schemeClr>
                </a:solidFill>
              </a:rPr>
            </a:br>
            <a:br>
              <a:rPr lang="en-GB" sz="2500" dirty="0"/>
            </a:br>
            <a:br>
              <a:rPr lang="en-GB" sz="2400" baseline="30000" dirty="0">
                <a:solidFill>
                  <a:schemeClr val="tx2">
                    <a:lumMod val="90000"/>
                    <a:lumOff val="10000"/>
                  </a:schemeClr>
                </a:solidFill>
              </a:rPr>
            </a:br>
            <a:br>
              <a:rPr lang="en-GB" dirty="0"/>
            </a:br>
            <a:br>
              <a:rPr lang="en-GB" dirty="0"/>
            </a:br>
            <a:endParaRPr lang="en-GB" dirty="0"/>
          </a:p>
        </p:txBody>
      </p:sp>
      <p:pic>
        <p:nvPicPr>
          <p:cNvPr id="2" name="Picture 1" descr="Chart shows hedge funds' net positions in  2, 5 and 10 year US treasury futures. There is a sharp increase in short positions in US treasury futures in both 2019 and 2023.">
            <a:extLst>
              <a:ext uri="{FF2B5EF4-FFF2-40B4-BE49-F238E27FC236}">
                <a16:creationId xmlns:a16="http://schemas.microsoft.com/office/drawing/2014/main" id="{1086F4B9-963A-B90C-75D4-1F8DD4A2E1E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40492" y="2079523"/>
            <a:ext cx="10911015" cy="4481403"/>
          </a:xfrm>
          <a:prstGeom prst="rect">
            <a:avLst/>
          </a:prstGeom>
        </p:spPr>
      </p:pic>
    </p:spTree>
    <p:extLst>
      <p:ext uri="{BB962C8B-B14F-4D97-AF65-F5344CB8AC3E}">
        <p14:creationId xmlns:p14="http://schemas.microsoft.com/office/powerpoint/2010/main" val="2288246712"/>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1081</TotalTime>
  <Words>759</Words>
  <Application>Microsoft Office PowerPoint</Application>
  <PresentationFormat>Widescreen</PresentationFormat>
  <Paragraphs>18</Paragraphs>
  <Slides>6</Slides>
  <Notes>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Century Gothic</vt:lpstr>
      <vt:lpstr>Bank LINKS Template</vt:lpstr>
      <vt:lpstr>1_Bank LINKS Template</vt:lpstr>
      <vt:lpstr>PowerPoint Presentation</vt:lpstr>
      <vt:lpstr> Chart 5.1: Market-based finance is an important source of funding for UK corporates Composition of the current stock of UK corporate debt (a)(b)</vt:lpstr>
      <vt:lpstr> Chart 5.2: Initial margin and variation margin on cleared interest rate swaps have increased, and there have been sharp spikes in variation margin calls in periods of particular volatility Initial margin (left) and daily variation margin (right) required by LCH Ltd on cleared interest rate swaps (a)    </vt:lpstr>
      <vt:lpstr>Chart 5.3: MMFs have seen inflows following recent periods of stress   Change in net asset value of Sterling (right axis) and US government (left axis) MMFs (a)     </vt:lpstr>
      <vt:lpstr>Chart 5.4: Overall, the resilience of pooled LDI funds remains above the minimum resilience levels set out by the FPC, and well above levels estimated prior to the LDI stress episode Median basis points move in gilt yields which would cause leveraged UK pooled LDI funds to default (a)      </vt:lpstr>
      <vt:lpstr>Chart 5.5: Leveraged hedge funds have recently built up large short positions in US treasury futures Leveraged hedge funds’ net positioning in selected US bond futures contracts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Faulds, Patsy</cp:lastModifiedBy>
  <cp:revision>256</cp:revision>
  <dcterms:created xsi:type="dcterms:W3CDTF">2019-04-05T13:20:41Z</dcterms:created>
  <dcterms:modified xsi:type="dcterms:W3CDTF">2023-07-27T13:02:53Z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