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3"/>
  </p:notesMasterIdLst>
  <p:sldIdLst>
    <p:sldId id="367" r:id="rId3"/>
    <p:sldId id="368" r:id="rId4"/>
    <p:sldId id="369" r:id="rId5"/>
    <p:sldId id="370" r:id="rId6"/>
    <p:sldId id="371" r:id="rId7"/>
    <p:sldId id="372" r:id="rId8"/>
    <p:sldId id="373" r:id="rId9"/>
    <p:sldId id="374" r:id="rId10"/>
    <p:sldId id="375" r:id="rId11"/>
    <p:sldId id="37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57" d="100"/>
          <a:sy n="57" d="100"/>
        </p:scale>
        <p:origin x="1000" y="40"/>
      </p:cViewPr>
      <p:guideLst/>
    </p:cSldViewPr>
  </p:slideViewPr>
  <p:outlineViewPr>
    <p:cViewPr>
      <p:scale>
        <a:sx n="33" d="100"/>
        <a:sy n="33" d="100"/>
      </p:scale>
      <p:origin x="0" y="0"/>
    </p:cViewPr>
  </p:outlineViewPr>
  <p:notesTextViewPr>
    <p:cViewPr>
      <p:scale>
        <a:sx n="3" d="2"/>
        <a:sy n="3" d="2"/>
      </p:scale>
      <p:origin x="0" y="-768"/>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27/07/2023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ankofengland.co.uk/monetary-policy-report/2023/may-2023"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Bank of</a:t>
            </a:r>
            <a:r>
              <a:rPr lang="en-GB" sz="1200" kern="1200" baseline="0" dirty="0">
                <a:solidFill>
                  <a:schemeClr val="tx1"/>
                </a:solidFill>
                <a:effectLst/>
                <a:latin typeface="+mn-lt"/>
                <a:ea typeface="+mn-ea"/>
                <a:cs typeface="+mn-cs"/>
              </a:rPr>
              <a:t> England</a:t>
            </a:r>
            <a:r>
              <a:rPr lang="en-GB" sz="1200" kern="1200" dirty="0">
                <a:solidFill>
                  <a:schemeClr val="tx1"/>
                </a:solidFill>
                <a:effectLst/>
                <a:latin typeface="+mn-lt"/>
                <a:ea typeface="+mn-ea"/>
                <a:cs typeface="+mn-cs"/>
              </a:rPr>
              <a:t>.</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211053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and Bloomberg.</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household mortgages series is the monthly average of UK resident banks’ sterling weighted average interest rates on loans secured on dwellings to individuals and individual trusts.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The loans to businesses series is the monthly average of UK resident monetary financial institutions' sterling weighted average interest rate, other loans to private non-financial corporations.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Bloomberg Finance L.P., FCA Product Sales Data,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b="1" u="sng"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Calculated as interest payments plus mortgage principal repayments as a proportion of nominal household post-tax income. Household income has been adjusted to take into account the effects of Financial Intermediation Services Indirectly Measured. Mortgage interest payments before 2000 are adjusted to remove the effect of mortgage interest relief at source.</a:t>
            </a:r>
            <a:br>
              <a:rPr lang="en-GB" sz="1200" kern="1200" dirty="0">
                <a:solidFill>
                  <a:schemeClr val="tx1"/>
                </a:solidFill>
                <a:effectLst/>
                <a:latin typeface="+mn-lt"/>
                <a:ea typeface="+mn-ea"/>
                <a:cs typeface="+mn-cs"/>
              </a:rPr>
            </a:br>
            <a:r>
              <a:rPr lang="en-GB" sz="1200" b="1" u="sng" kern="1200" dirty="0">
                <a:solidFill>
                  <a:schemeClr val="tx1"/>
                </a:solidFill>
                <a:effectLst/>
                <a:latin typeface="+mn-lt"/>
                <a:ea typeface="+mn-ea"/>
                <a:cs typeface="+mn-cs"/>
              </a:rPr>
              <a:t>(b)</a:t>
            </a:r>
            <a:r>
              <a:rPr lang="en-GB" sz="1200" kern="1200" dirty="0">
                <a:solidFill>
                  <a:schemeClr val="tx1"/>
                </a:solidFill>
                <a:effectLst/>
                <a:latin typeface="+mn-lt"/>
                <a:ea typeface="+mn-ea"/>
                <a:cs typeface="+mn-cs"/>
              </a:rPr>
              <a:t> For the illustrative projections to mid-2026, projections for household post‑tax income consistent with the </a:t>
            </a:r>
            <a:r>
              <a:rPr lang="en-GB" sz="1200" b="1" u="sng" kern="1200" dirty="0">
                <a:solidFill>
                  <a:schemeClr val="tx1"/>
                </a:solidFill>
                <a:effectLst/>
                <a:latin typeface="+mn-lt"/>
                <a:ea typeface="+mn-ea"/>
                <a:cs typeface="+mn-cs"/>
                <a:hlinkClick r:id="rId3"/>
              </a:rPr>
              <a:t>May 2023 Monetary Policy Report</a:t>
            </a:r>
            <a:r>
              <a:rPr lang="en-GB" sz="1200" kern="1200" dirty="0">
                <a:solidFill>
                  <a:schemeClr val="tx1"/>
                </a:solidFill>
                <a:effectLst/>
                <a:latin typeface="+mn-lt"/>
                <a:ea typeface="+mn-ea"/>
                <a:cs typeface="+mn-cs"/>
              </a:rPr>
              <a:t>. Payment increases are projected using market expectations for Bank Rate based on the overnight index swap curve as at 30 June, taking into account the distribution of fixed-deal terms from the FCA Product Sales Data and assuming the aggregate mortgage debt to income ratio remains constant.</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294706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Companies House and Insolvency Service.</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544341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Bank of England, published accounts, </a:t>
            </a:r>
            <a:r>
              <a:rPr lang="en-GB" sz="1200" kern="1200" dirty="0" err="1">
                <a:solidFill>
                  <a:schemeClr val="tx1"/>
                </a:solidFill>
                <a:effectLst/>
                <a:latin typeface="+mn-lt"/>
                <a:ea typeface="+mn-ea"/>
                <a:cs typeface="+mn-cs"/>
              </a:rPr>
              <a:t>Refinitiv</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Eikon</a:t>
            </a:r>
            <a:r>
              <a:rPr lang="en-GB" sz="1200" kern="1200" dirty="0">
                <a:solidFill>
                  <a:schemeClr val="tx1"/>
                </a:solidFill>
                <a:effectLst/>
                <a:latin typeface="+mn-lt"/>
                <a:ea typeface="+mn-ea"/>
                <a:cs typeface="+mn-cs"/>
              </a:rPr>
              <a:t>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Loan margin is calculated as net interest income divided by total lending. Loan margins in this chart are calculated across all currencies. Net interest income is interest income minus interest expense.</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Figures before 2020 exclude Virgin Money UK, and figures before 2006 exclude Standard Chartered.</a:t>
            </a:r>
          </a:p>
          <a:p>
            <a:r>
              <a:rPr lang="en-GB" sz="1200" kern="1200" dirty="0">
                <a:solidFill>
                  <a:schemeClr val="tx1"/>
                </a:solidFill>
                <a:effectLst/>
                <a:latin typeface="+mn-lt"/>
                <a:ea typeface="+mn-ea"/>
                <a:cs typeface="+mn-cs"/>
              </a:rPr>
              <a:t>(c) The orange diamonds show market analyst expectations of loan margins 2023–25.</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3353419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572581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Bank of England, published accounts, </a:t>
            </a:r>
            <a:r>
              <a:rPr lang="en-GB" sz="1200" kern="1200" dirty="0" err="1">
                <a:solidFill>
                  <a:schemeClr val="tx1"/>
                </a:solidFill>
                <a:effectLst/>
                <a:latin typeface="+mn-lt"/>
                <a:ea typeface="+mn-ea"/>
                <a:cs typeface="+mn-cs"/>
              </a:rPr>
              <a:t>Refinitiv</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Eikon</a:t>
            </a:r>
            <a:r>
              <a:rPr lang="en-GB" sz="1200" kern="1200" dirty="0">
                <a:solidFill>
                  <a:schemeClr val="tx1"/>
                </a:solidFill>
                <a:effectLst/>
                <a:latin typeface="+mn-lt"/>
                <a:ea typeface="+mn-ea"/>
                <a:cs typeface="+mn-cs"/>
              </a:rPr>
              <a:t>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Loan margin is calculated as net interest income divided by total lending. Loan margins in this chart are calculated across all currencies. Net interest income is interest income minus interest expense.</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Figures before 2020 exclude Virgin Money UK, and figures before 2006 exclude Standard Chartered.</a:t>
            </a:r>
          </a:p>
          <a:p>
            <a:r>
              <a:rPr lang="en-GB" sz="1200" kern="1200" dirty="0">
                <a:solidFill>
                  <a:schemeClr val="tx1"/>
                </a:solidFill>
                <a:effectLst/>
                <a:latin typeface="+mn-lt"/>
                <a:ea typeface="+mn-ea"/>
                <a:cs typeface="+mn-cs"/>
              </a:rPr>
              <a:t>(c) The orange diamonds show market analyst expectations of loan margins 2023–25.</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1888795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Supervisory data collection.</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Solvency Capital Ratio is defined as the ratio of an insurance company's eligible capital to its regulatory capital requirement. The box plot shows the estimated movements in the solvency capital ratios of 19 individual UK life insurers following a 100 basis point rise in UK rates at all maturities as at 2022 H1. The box shows the interquartile range.</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8624090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27/07/2023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27/07/2023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hyperlink" Target="#chart6a"/><Relationship Id="rId2" Type="http://schemas.openxmlformats.org/officeDocument/2006/relationships/notesSlide" Target="../notesSlides/notesSlide9.xml"/><Relationship Id="rId1" Type="http://schemas.openxmlformats.org/officeDocument/2006/relationships/slideLayout" Target="../slideLayouts/slideLayout30.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hyperlink" Target="#chart2a"/><Relationship Id="rId2" Type="http://schemas.openxmlformats.org/officeDocument/2006/relationships/notesSlide" Target="../notesSlides/notesSlide3.xml"/><Relationship Id="rId1" Type="http://schemas.openxmlformats.org/officeDocument/2006/relationships/slideLayout" Target="../slideLayouts/slideLayout30.xml"/><Relationship Id="rId5" Type="http://schemas.openxmlformats.org/officeDocument/2006/relationships/image" Target="../media/image17.png"/><Relationship Id="rId4" Type="http://schemas.openxmlformats.org/officeDocument/2006/relationships/hyperlink" Target="#chart2b"/></Relationships>
</file>

<file path=ppt/slides/_rels/slide5.xml.rels><?xml version="1.0" encoding="UTF-8" standalone="yes"?>
<Relationships xmlns="http://schemas.openxmlformats.org/package/2006/relationships"><Relationship Id="rId3" Type="http://schemas.openxmlformats.org/officeDocument/2006/relationships/hyperlink" Target="#chart3a"/><Relationship Id="rId2" Type="http://schemas.openxmlformats.org/officeDocument/2006/relationships/notesSlide" Target="../notesSlides/notesSlide4.xml"/><Relationship Id="rId1" Type="http://schemas.openxmlformats.org/officeDocument/2006/relationships/slideLayout" Target="../slideLayouts/slideLayout30.xml"/><Relationship Id="rId5" Type="http://schemas.openxmlformats.org/officeDocument/2006/relationships/image" Target="../media/image18.png"/><Relationship Id="rId4" Type="http://schemas.openxmlformats.org/officeDocument/2006/relationships/hyperlink" Target="#chart3b"/></Relationships>
</file>

<file path=ppt/slides/_rels/slide6.xml.rels><?xml version="1.0" encoding="UTF-8" standalone="yes"?>
<Relationships xmlns="http://schemas.openxmlformats.org/package/2006/relationships"><Relationship Id="rId3" Type="http://schemas.openxmlformats.org/officeDocument/2006/relationships/hyperlink" Target="https://www.tandfonline.com/doi/full/10.1080/0003684042000233168" TargetMode="External"/><Relationship Id="rId2" Type="http://schemas.openxmlformats.org/officeDocument/2006/relationships/notesSlide" Target="../notesSlides/notesSlide5.xml"/><Relationship Id="rId1" Type="http://schemas.openxmlformats.org/officeDocument/2006/relationships/slideLayout" Target="../slideLayouts/slideLayout30.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hyperlink" Target="#chart5a"/><Relationship Id="rId2" Type="http://schemas.openxmlformats.org/officeDocument/2006/relationships/notesSlide" Target="../notesSlides/notesSlide6.xml"/><Relationship Id="rId1" Type="http://schemas.openxmlformats.org/officeDocument/2006/relationships/slideLayout" Target="../slideLayouts/slideLayout30.xml"/><Relationship Id="rId5" Type="http://schemas.openxmlformats.org/officeDocument/2006/relationships/image" Target="../media/image20.png"/><Relationship Id="rId4" Type="http://schemas.openxmlformats.org/officeDocument/2006/relationships/hyperlink" Target="#chart5b"/></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hyperlink" Target="#chart5a"/><Relationship Id="rId2" Type="http://schemas.openxmlformats.org/officeDocument/2006/relationships/notesSlide" Target="../notesSlides/notesSlide8.xml"/><Relationship Id="rId1" Type="http://schemas.openxmlformats.org/officeDocument/2006/relationships/slideLayout" Target="../slideLayouts/slideLayout30.xml"/><Relationship Id="rId5" Type="http://schemas.openxmlformats.org/officeDocument/2006/relationships/image" Target="../media/image20.png"/><Relationship Id="rId4" Type="http://schemas.openxmlformats.org/officeDocument/2006/relationships/hyperlink" Target="#chart5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b="1" dirty="0"/>
              <a:t>Financial Stability in Focus: Interest rate risk in the economy and financial system</a:t>
            </a:r>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3842" y="492209"/>
            <a:ext cx="11405936" cy="4212527"/>
          </a:xfrm>
        </p:spPr>
        <p:txBody>
          <a:bodyPr/>
          <a:lstStyle/>
          <a:p>
            <a:br>
              <a:rPr lang="en-GB" sz="2400" dirty="0"/>
            </a:br>
            <a:r>
              <a:rPr lang="en-GB" sz="2400" dirty="0"/>
              <a:t>Chart 6: Most life insurers are likely to benefit from higher interest rates </a:t>
            </a:r>
            <a:br>
              <a:rPr lang="en-GB" dirty="0"/>
            </a:br>
            <a:r>
              <a:rPr lang="en-GB" sz="2000" dirty="0"/>
              <a:t>Estimated impact of a 100 basis point increase in interest rates on UK Life Insurers’ Solvency Capital Ratios (SCRs) </a:t>
            </a:r>
            <a:r>
              <a:rPr lang="en-GB" sz="2000" baseline="30000" dirty="0"/>
              <a:t>(</a:t>
            </a:r>
            <a:r>
              <a:rPr lang="en-GB" sz="2000" u="sng" baseline="30000" dirty="0">
                <a:hlinkClick r:id="rId3" action="ppaction://hlinkfile"/>
              </a:rPr>
              <a:t>a</a:t>
            </a:r>
            <a:r>
              <a:rPr lang="en-GB" sz="2000" baseline="30000" dirty="0"/>
              <a:t>)</a:t>
            </a:r>
            <a:br>
              <a:rPr lang="en-GB" dirty="0"/>
            </a:br>
            <a:br>
              <a:rPr lang="en-GB" dirty="0"/>
            </a:br>
            <a:br>
              <a:rPr lang="en-GB" dirty="0"/>
            </a:br>
            <a:br>
              <a:rPr lang="en-GB" dirty="0"/>
            </a:br>
            <a:br>
              <a:rPr lang="en-GB" dirty="0"/>
            </a:br>
            <a:br>
              <a:rPr lang="en-GB" sz="2400" dirty="0"/>
            </a:br>
            <a:br>
              <a:rPr lang="en-GB" sz="2400" baseline="30000" dirty="0"/>
            </a:br>
            <a:br>
              <a:rPr lang="en-GB" dirty="0"/>
            </a:br>
            <a:br>
              <a:rPr lang="en-GB" dirty="0"/>
            </a:br>
            <a:endParaRPr lang="en-GB" dirty="0"/>
          </a:p>
        </p:txBody>
      </p:sp>
      <p:pic>
        <p:nvPicPr>
          <p:cNvPr id="5" name="Picture 4" descr="A blue rectangular object with orange dots&#10;&#10;Description automatically generated">
            <a:extLst>
              <a:ext uri="{FF2B5EF4-FFF2-40B4-BE49-F238E27FC236}">
                <a16:creationId xmlns:a16="http://schemas.microsoft.com/office/drawing/2014/main" id="{3A3373E4-C220-4CCA-8A93-AEBD2B792C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0658" y="1725561"/>
            <a:ext cx="10294373" cy="4928375"/>
          </a:xfrm>
          <a:prstGeom prst="rect">
            <a:avLst/>
          </a:prstGeom>
        </p:spPr>
      </p:pic>
    </p:spTree>
    <p:extLst>
      <p:ext uri="{BB962C8B-B14F-4D97-AF65-F5344CB8AC3E}">
        <p14:creationId xmlns:p14="http://schemas.microsoft.com/office/powerpoint/2010/main" val="394040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50" y="770021"/>
            <a:ext cx="11199503" cy="1360961"/>
          </a:xfrm>
        </p:spPr>
        <p:txBody>
          <a:bodyPr/>
          <a:lstStyle/>
          <a:p>
            <a:br>
              <a:rPr lang="en-GB" sz="2400" dirty="0"/>
            </a:br>
            <a:r>
              <a:rPr lang="en-GB" sz="2400" dirty="0"/>
              <a:t>Chart 1: Global policy rates have increased sharply since December 2021</a:t>
            </a:r>
            <a:br>
              <a:rPr lang="en-GB" sz="2400" dirty="0"/>
            </a:br>
            <a:r>
              <a:rPr lang="en-GB" sz="2400" dirty="0"/>
              <a:t>Policy rates in the UK, US and euro area</a:t>
            </a:r>
            <a:br>
              <a:rPr lang="en-GB" dirty="0"/>
            </a:br>
            <a:br>
              <a:rPr lang="en-GB" sz="2400" dirty="0"/>
            </a:br>
            <a:br>
              <a:rPr lang="en-GB" dirty="0"/>
            </a:br>
            <a:br>
              <a:rPr lang="en-GB" dirty="0"/>
            </a:br>
            <a:endParaRPr lang="en-GB" dirty="0"/>
          </a:p>
        </p:txBody>
      </p:sp>
      <p:pic>
        <p:nvPicPr>
          <p:cNvPr id="6" name="Picture 5" descr="A graph of financial data&#10;&#10;Description automatically generated">
            <a:extLst>
              <a:ext uri="{FF2B5EF4-FFF2-40B4-BE49-F238E27FC236}">
                <a16:creationId xmlns:a16="http://schemas.microsoft.com/office/drawing/2014/main" id="{93DB09F0-4A91-C24B-931E-972CD21167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168" y="1519084"/>
            <a:ext cx="10766322" cy="5068083"/>
          </a:xfrm>
          <a:prstGeom prst="rect">
            <a:avLst/>
          </a:prstGeom>
        </p:spPr>
      </p:pic>
    </p:spTree>
    <p:extLst>
      <p:ext uri="{BB962C8B-B14F-4D97-AF65-F5344CB8AC3E}">
        <p14:creationId xmlns:p14="http://schemas.microsoft.com/office/powerpoint/2010/main" val="148267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50" y="368969"/>
            <a:ext cx="11327839" cy="2775284"/>
          </a:xfrm>
        </p:spPr>
        <p:txBody>
          <a:bodyPr/>
          <a:lstStyle/>
          <a:p>
            <a:r>
              <a:rPr lang="en-GB" sz="2400" dirty="0"/>
              <a:t>Figure 1: Higher interest rates and greater volatility can present financial stability risks through a number of channels if not well managed </a:t>
            </a:r>
            <a:br>
              <a:rPr lang="en-GB" dirty="0"/>
            </a:br>
            <a:br>
              <a:rPr lang="en-GB" sz="2400" dirty="0"/>
            </a:br>
            <a:br>
              <a:rPr lang="en-GB" dirty="0"/>
            </a:br>
            <a:br>
              <a:rPr lang="en-GB" dirty="0"/>
            </a:br>
            <a:endParaRPr lang="en-GB" dirty="0"/>
          </a:p>
        </p:txBody>
      </p:sp>
      <p:pic>
        <p:nvPicPr>
          <p:cNvPr id="5" name="Picture 4" descr="A diagram of a company&#10;&#10;Description automatically generated">
            <a:extLst>
              <a:ext uri="{FF2B5EF4-FFF2-40B4-BE49-F238E27FC236}">
                <a16:creationId xmlns:a16="http://schemas.microsoft.com/office/drawing/2014/main" id="{AA5E2618-3217-7868-8525-DB28ACD5F4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1881" y="1382160"/>
            <a:ext cx="7381103" cy="5225118"/>
          </a:xfrm>
          <a:prstGeom prst="rect">
            <a:avLst/>
          </a:prstGeom>
        </p:spPr>
      </p:pic>
    </p:spTree>
    <p:extLst>
      <p:ext uri="{BB962C8B-B14F-4D97-AF65-F5344CB8AC3E}">
        <p14:creationId xmlns:p14="http://schemas.microsoft.com/office/powerpoint/2010/main" val="915531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0100" y="211989"/>
            <a:ext cx="11405936" cy="3593095"/>
          </a:xfrm>
        </p:spPr>
        <p:txBody>
          <a:bodyPr/>
          <a:lstStyle/>
          <a:p>
            <a:r>
              <a:rPr lang="en-GB" sz="2400" dirty="0"/>
              <a:t>Chart 2: Interest rates increases have flowed through to the stock of business loans more quickly than to the stock of mortgages</a:t>
            </a:r>
            <a:br>
              <a:rPr lang="en-GB" dirty="0"/>
            </a:br>
            <a:r>
              <a:rPr lang="en-GB" sz="2000" b="0" dirty="0"/>
              <a:t>Change in the average interest rates paid on the stock of lending and 10-year gilts since end-2021</a:t>
            </a:r>
            <a:r>
              <a:rPr lang="en-GB" sz="2000" b="0" baseline="30000" dirty="0"/>
              <a:t> (</a:t>
            </a:r>
            <a:r>
              <a:rPr lang="en-GB" sz="2000" b="0" u="sng" baseline="30000" dirty="0">
                <a:hlinkClick r:id="rId3" action="ppaction://hlinkfile"/>
              </a:rPr>
              <a:t>a</a:t>
            </a:r>
            <a:r>
              <a:rPr lang="en-GB" sz="2000" b="0" baseline="30000" dirty="0"/>
              <a:t>) (</a:t>
            </a:r>
            <a:r>
              <a:rPr lang="en-GB" sz="2000" b="0" u="sng" baseline="30000" dirty="0">
                <a:hlinkClick r:id="rId4" action="ppaction://hlinkfile"/>
              </a:rPr>
              <a:t>b</a:t>
            </a:r>
            <a:r>
              <a:rPr lang="en-GB" sz="2000" b="0" baseline="30000" dirty="0"/>
              <a:t>)</a:t>
            </a:r>
            <a:br>
              <a:rPr lang="en-GB" dirty="0"/>
            </a:br>
            <a:br>
              <a:rPr lang="en-GB" sz="2400" dirty="0"/>
            </a:br>
            <a:br>
              <a:rPr lang="en-GB" sz="2400" baseline="30000" dirty="0"/>
            </a:br>
            <a:br>
              <a:rPr lang="en-GB" dirty="0"/>
            </a:br>
            <a:br>
              <a:rPr lang="en-GB" dirty="0"/>
            </a:br>
            <a:endParaRPr lang="en-GB" dirty="0"/>
          </a:p>
        </p:txBody>
      </p:sp>
      <p:pic>
        <p:nvPicPr>
          <p:cNvPr id="3" name="Picture 2">
            <a:extLst>
              <a:ext uri="{FF2B5EF4-FFF2-40B4-BE49-F238E27FC236}">
                <a16:creationId xmlns:a16="http://schemas.microsoft.com/office/drawing/2014/main" id="{74D3B247-F284-1A75-35C7-44BD8A1020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472" y="1835240"/>
            <a:ext cx="11119056" cy="4670283"/>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0100" y="211989"/>
            <a:ext cx="11405936" cy="4212527"/>
          </a:xfrm>
        </p:spPr>
        <p:txBody>
          <a:bodyPr/>
          <a:lstStyle/>
          <a:p>
            <a:r>
              <a:rPr lang="en-GB" sz="2400" dirty="0"/>
              <a:t>Chart 3: Aggregate mortgage debt-servicing burdens are expected to increase but to remain below previous peaks</a:t>
            </a:r>
            <a:br>
              <a:rPr lang="en-GB" dirty="0"/>
            </a:br>
            <a:r>
              <a:rPr lang="en-GB" sz="2000" b="0" dirty="0"/>
              <a:t>Aggregate UK household mortgage Debt-Servicing Ratios (DSRs)</a:t>
            </a:r>
            <a:r>
              <a:rPr lang="en-GB" sz="2000" b="0" baseline="30000" dirty="0"/>
              <a:t> (</a:t>
            </a:r>
            <a:r>
              <a:rPr lang="en-GB" sz="2000" b="0" u="sng" baseline="30000" dirty="0">
                <a:hlinkClick r:id="rId3" action="ppaction://hlinkfile"/>
              </a:rPr>
              <a:t>a</a:t>
            </a:r>
            <a:r>
              <a:rPr lang="en-GB" sz="2000" b="0" baseline="30000" dirty="0"/>
              <a:t>)</a:t>
            </a:r>
            <a:r>
              <a:rPr lang="en-GB" sz="2000" b="0" dirty="0"/>
              <a:t> with illustrative projection to 2026</a:t>
            </a:r>
            <a:r>
              <a:rPr lang="en-GB" sz="2000" b="0" baseline="30000" dirty="0"/>
              <a:t> (</a:t>
            </a:r>
            <a:r>
              <a:rPr lang="en-GB" sz="2000" b="0" u="sng" baseline="30000" dirty="0">
                <a:hlinkClick r:id="rId4" action="ppaction://hlinkfile"/>
              </a:rPr>
              <a:t>b</a:t>
            </a:r>
            <a:r>
              <a:rPr lang="en-GB" sz="2000" b="0" baseline="30000" dirty="0"/>
              <a:t>)</a:t>
            </a:r>
            <a:br>
              <a:rPr lang="en-GB" dirty="0"/>
            </a:br>
            <a:br>
              <a:rPr lang="en-GB" dirty="0"/>
            </a:br>
            <a:br>
              <a:rPr lang="en-GB" sz="2400" dirty="0"/>
            </a:br>
            <a:br>
              <a:rPr lang="en-GB" sz="2400" baseline="30000" dirty="0"/>
            </a:br>
            <a:br>
              <a:rPr lang="en-GB" dirty="0"/>
            </a:br>
            <a:br>
              <a:rPr lang="en-GB" dirty="0"/>
            </a:br>
            <a:endParaRPr lang="en-GB" dirty="0"/>
          </a:p>
        </p:txBody>
      </p:sp>
      <p:pic>
        <p:nvPicPr>
          <p:cNvPr id="6" name="Picture 5" descr="A graph with blue lines&#10;&#10;Description automatically generated">
            <a:extLst>
              <a:ext uri="{FF2B5EF4-FFF2-40B4-BE49-F238E27FC236}">
                <a16:creationId xmlns:a16="http://schemas.microsoft.com/office/drawing/2014/main" id="{AB030656-7339-3DEA-984B-4BFEBB43A96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4358" y="1909519"/>
            <a:ext cx="9677420" cy="4779274"/>
          </a:xfrm>
          <a:prstGeom prst="rect">
            <a:avLst/>
          </a:prstGeom>
        </p:spPr>
      </p:pic>
    </p:spTree>
    <p:extLst>
      <p:ext uri="{BB962C8B-B14F-4D97-AF65-F5344CB8AC3E}">
        <p14:creationId xmlns:p14="http://schemas.microsoft.com/office/powerpoint/2010/main" val="1946433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3842" y="492209"/>
            <a:ext cx="11405936" cy="4212527"/>
          </a:xfrm>
        </p:spPr>
        <p:txBody>
          <a:bodyPr/>
          <a:lstStyle/>
          <a:p>
            <a:r>
              <a:rPr lang="en-GB" sz="2400" dirty="0"/>
              <a:t>Chart 4: Higher interest rates are associated with corporate insolvencies </a:t>
            </a:r>
            <a:br>
              <a:rPr lang="en-GB" sz="2400" dirty="0"/>
            </a:br>
            <a:r>
              <a:rPr lang="en-GB" sz="2400" dirty="0"/>
              <a:t>UK corporate liquidations and Bank Rate</a:t>
            </a:r>
            <a:br>
              <a:rPr lang="en-GB" dirty="0"/>
            </a:br>
            <a:r>
              <a:rPr lang="en-GB" sz="2000" b="0" dirty="0"/>
              <a:t>There is academic evidence to support this eg see: </a:t>
            </a:r>
            <a:r>
              <a:rPr lang="en-GB" sz="2000" b="0" dirty="0">
                <a:hlinkClick r:id="rId3"/>
              </a:rPr>
              <a:t>Liu, J., ‘Macroeconomic determinants of corporate failures: evidence from the UK’, 2006.</a:t>
            </a:r>
            <a:br>
              <a:rPr lang="en-GB" dirty="0"/>
            </a:br>
            <a:br>
              <a:rPr lang="en-GB" dirty="0"/>
            </a:br>
            <a:br>
              <a:rPr lang="en-GB" dirty="0"/>
            </a:br>
            <a:br>
              <a:rPr lang="en-GB" sz="2400" dirty="0"/>
            </a:br>
            <a:br>
              <a:rPr lang="en-GB" sz="2400" baseline="30000" dirty="0"/>
            </a:br>
            <a:br>
              <a:rPr lang="en-GB" dirty="0"/>
            </a:br>
            <a:br>
              <a:rPr lang="en-GB" dirty="0"/>
            </a:br>
            <a:endParaRPr lang="en-GB" dirty="0"/>
          </a:p>
        </p:txBody>
      </p:sp>
      <p:pic>
        <p:nvPicPr>
          <p:cNvPr id="5" name="Picture 4" descr="A graph with orange and blue lines&#10;&#10;Description automatically generated">
            <a:extLst>
              <a:ext uri="{FF2B5EF4-FFF2-40B4-BE49-F238E27FC236}">
                <a16:creationId xmlns:a16="http://schemas.microsoft.com/office/drawing/2014/main" id="{9767589D-A554-A620-4BA8-3BE615A3A5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1983" y="2135955"/>
            <a:ext cx="10147293" cy="4545063"/>
          </a:xfrm>
          <a:prstGeom prst="rect">
            <a:avLst/>
          </a:prstGeom>
        </p:spPr>
      </p:pic>
    </p:spTree>
    <p:extLst>
      <p:ext uri="{BB962C8B-B14F-4D97-AF65-F5344CB8AC3E}">
        <p14:creationId xmlns:p14="http://schemas.microsoft.com/office/powerpoint/2010/main" val="1165789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3842" y="492209"/>
            <a:ext cx="11405936" cy="4212527"/>
          </a:xfrm>
        </p:spPr>
        <p:txBody>
          <a:bodyPr/>
          <a:lstStyle/>
          <a:p>
            <a:r>
              <a:rPr lang="en-GB" sz="2400" dirty="0"/>
              <a:t>Chart 5: Bank loan margins have increased from historically low levels </a:t>
            </a:r>
            <a:br>
              <a:rPr lang="en-GB" sz="2400" dirty="0"/>
            </a:br>
            <a:r>
              <a:rPr lang="en-GB" sz="2400" dirty="0"/>
              <a:t>Major UK bank loan margins with consensus forward estimates</a:t>
            </a:r>
            <a:r>
              <a:rPr lang="en-GB" sz="2400" baseline="30000" dirty="0"/>
              <a:t> (</a:t>
            </a:r>
            <a:r>
              <a:rPr lang="en-GB" sz="2400" u="sng" baseline="30000" dirty="0">
                <a:hlinkClick r:id="rId3" action="ppaction://hlinkfile"/>
              </a:rPr>
              <a:t>a</a:t>
            </a:r>
            <a:r>
              <a:rPr lang="en-GB" sz="2400" baseline="30000" dirty="0"/>
              <a:t>) (</a:t>
            </a:r>
            <a:r>
              <a:rPr lang="en-GB" sz="2400" u="sng" baseline="30000" dirty="0">
                <a:hlinkClick r:id="rId4" action="ppaction://hlinkfile"/>
              </a:rPr>
              <a:t>b</a:t>
            </a:r>
            <a:r>
              <a:rPr lang="en-GB" sz="2400" baseline="30000" dirty="0"/>
              <a:t>) (c)</a:t>
            </a:r>
            <a:br>
              <a:rPr lang="en-GB" dirty="0"/>
            </a:br>
            <a:br>
              <a:rPr lang="en-GB" dirty="0"/>
            </a:br>
            <a:br>
              <a:rPr lang="en-GB" dirty="0"/>
            </a:br>
            <a:br>
              <a:rPr lang="en-GB" dirty="0"/>
            </a:br>
            <a:br>
              <a:rPr lang="en-GB" sz="2400" dirty="0"/>
            </a:br>
            <a:br>
              <a:rPr lang="en-GB" sz="2400" baseline="30000" dirty="0"/>
            </a:br>
            <a:br>
              <a:rPr lang="en-GB" dirty="0"/>
            </a:br>
            <a:br>
              <a:rPr lang="en-GB" dirty="0"/>
            </a:br>
            <a:endParaRPr lang="en-GB" dirty="0"/>
          </a:p>
        </p:txBody>
      </p:sp>
      <p:pic>
        <p:nvPicPr>
          <p:cNvPr id="6" name="Picture 5" descr="A graph with blue lines and white text&#10;&#10;Description automatically generated">
            <a:extLst>
              <a:ext uri="{FF2B5EF4-FFF2-40B4-BE49-F238E27FC236}">
                <a16:creationId xmlns:a16="http://schemas.microsoft.com/office/drawing/2014/main" id="{3BA7317F-1851-7770-2D79-5726675828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4400" y="1710813"/>
            <a:ext cx="10368116" cy="4934421"/>
          </a:xfrm>
          <a:prstGeom prst="rect">
            <a:avLst/>
          </a:prstGeom>
        </p:spPr>
      </p:pic>
    </p:spTree>
    <p:extLst>
      <p:ext uri="{BB962C8B-B14F-4D97-AF65-F5344CB8AC3E}">
        <p14:creationId xmlns:p14="http://schemas.microsoft.com/office/powerpoint/2010/main" val="620701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3842" y="492209"/>
            <a:ext cx="11405936" cy="4212527"/>
          </a:xfrm>
        </p:spPr>
        <p:txBody>
          <a:bodyPr/>
          <a:lstStyle/>
          <a:p>
            <a:r>
              <a:rPr lang="en-GB" sz="2400" dirty="0"/>
              <a:t>Figure 2: Stylised bank balance sheet</a:t>
            </a:r>
            <a:br>
              <a:rPr lang="en-GB" dirty="0"/>
            </a:br>
            <a:br>
              <a:rPr lang="en-GB" dirty="0"/>
            </a:br>
            <a:br>
              <a:rPr lang="en-GB" dirty="0"/>
            </a:br>
            <a:br>
              <a:rPr lang="en-GB" dirty="0"/>
            </a:br>
            <a:br>
              <a:rPr lang="en-GB" dirty="0"/>
            </a:br>
            <a:br>
              <a:rPr lang="en-GB" sz="2400" dirty="0"/>
            </a:br>
            <a:br>
              <a:rPr lang="en-GB" sz="2400" baseline="30000" dirty="0"/>
            </a:br>
            <a:br>
              <a:rPr lang="en-GB" dirty="0"/>
            </a:br>
            <a:br>
              <a:rPr lang="en-GB" dirty="0"/>
            </a:br>
            <a:endParaRPr lang="en-GB" dirty="0"/>
          </a:p>
        </p:txBody>
      </p:sp>
      <p:pic>
        <p:nvPicPr>
          <p:cNvPr id="5" name="Picture 4" descr="A screenshot of a computer&#10;&#10;Description automatically generated">
            <a:extLst>
              <a:ext uri="{FF2B5EF4-FFF2-40B4-BE49-F238E27FC236}">
                <a16:creationId xmlns:a16="http://schemas.microsoft.com/office/drawing/2014/main" id="{E6386DCC-B3E2-2B9E-839F-73C9B6F924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819" y="1238866"/>
            <a:ext cx="8937523" cy="5429702"/>
          </a:xfrm>
          <a:prstGeom prst="rect">
            <a:avLst/>
          </a:prstGeom>
        </p:spPr>
      </p:pic>
    </p:spTree>
    <p:extLst>
      <p:ext uri="{BB962C8B-B14F-4D97-AF65-F5344CB8AC3E}">
        <p14:creationId xmlns:p14="http://schemas.microsoft.com/office/powerpoint/2010/main" val="3981961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3842" y="492209"/>
            <a:ext cx="11405936" cy="4212527"/>
          </a:xfrm>
        </p:spPr>
        <p:txBody>
          <a:bodyPr/>
          <a:lstStyle/>
          <a:p>
            <a:r>
              <a:rPr lang="en-GB" sz="2400" dirty="0"/>
              <a:t>Chart 5: Bank loan margins have increased from historically low levels </a:t>
            </a:r>
            <a:br>
              <a:rPr lang="en-GB" sz="2400" dirty="0"/>
            </a:br>
            <a:r>
              <a:rPr lang="en-GB" sz="2400" dirty="0"/>
              <a:t>Major UK bank loan margins with consensus forward estimates</a:t>
            </a:r>
            <a:r>
              <a:rPr lang="en-GB" sz="2400" baseline="30000" dirty="0"/>
              <a:t> (</a:t>
            </a:r>
            <a:r>
              <a:rPr lang="en-GB" sz="2400" u="sng" baseline="30000" dirty="0">
                <a:hlinkClick r:id="rId3" action="ppaction://hlinkfile"/>
              </a:rPr>
              <a:t>a</a:t>
            </a:r>
            <a:r>
              <a:rPr lang="en-GB" sz="2400" baseline="30000" dirty="0"/>
              <a:t>) (</a:t>
            </a:r>
            <a:r>
              <a:rPr lang="en-GB" sz="2400" u="sng" baseline="30000" dirty="0">
                <a:hlinkClick r:id="rId4" action="ppaction://hlinkfile"/>
              </a:rPr>
              <a:t>b</a:t>
            </a:r>
            <a:r>
              <a:rPr lang="en-GB" sz="2400" baseline="30000" dirty="0"/>
              <a:t>)</a:t>
            </a:r>
            <a:br>
              <a:rPr lang="en-GB" dirty="0"/>
            </a:br>
            <a:br>
              <a:rPr lang="en-GB" dirty="0"/>
            </a:br>
            <a:br>
              <a:rPr lang="en-GB" dirty="0"/>
            </a:br>
            <a:br>
              <a:rPr lang="en-GB" dirty="0"/>
            </a:br>
            <a:br>
              <a:rPr lang="en-GB" sz="2400" dirty="0"/>
            </a:br>
            <a:br>
              <a:rPr lang="en-GB" sz="2400" baseline="30000" dirty="0"/>
            </a:br>
            <a:br>
              <a:rPr lang="en-GB" dirty="0"/>
            </a:br>
            <a:br>
              <a:rPr lang="en-GB" dirty="0"/>
            </a:br>
            <a:endParaRPr lang="en-GB" dirty="0"/>
          </a:p>
        </p:txBody>
      </p:sp>
      <p:pic>
        <p:nvPicPr>
          <p:cNvPr id="6" name="Picture 5" descr="A graph with blue lines and white text&#10;&#10;Description automatically generated">
            <a:extLst>
              <a:ext uri="{FF2B5EF4-FFF2-40B4-BE49-F238E27FC236}">
                <a16:creationId xmlns:a16="http://schemas.microsoft.com/office/drawing/2014/main" id="{3BA7317F-1851-7770-2D79-5726675828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4400" y="1710813"/>
            <a:ext cx="10368116" cy="4934421"/>
          </a:xfrm>
          <a:prstGeom prst="rect">
            <a:avLst/>
          </a:prstGeom>
        </p:spPr>
      </p:pic>
    </p:spTree>
    <p:extLst>
      <p:ext uri="{BB962C8B-B14F-4D97-AF65-F5344CB8AC3E}">
        <p14:creationId xmlns:p14="http://schemas.microsoft.com/office/powerpoint/2010/main" val="3998125558"/>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1082</TotalTime>
  <Words>868</Words>
  <Application>Microsoft Office PowerPoint</Application>
  <PresentationFormat>Widescreen</PresentationFormat>
  <Paragraphs>28</Paragraphs>
  <Slides>10</Slides>
  <Notes>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Century Gothic</vt:lpstr>
      <vt:lpstr>Bank LINKS Template</vt:lpstr>
      <vt:lpstr>1_Bank LINKS Template</vt:lpstr>
      <vt:lpstr>PowerPoint Presentation</vt:lpstr>
      <vt:lpstr> Chart 1: Global policy rates have increased sharply since December 2021 Policy rates in the UK, US and euro area    </vt:lpstr>
      <vt:lpstr>Figure 1: Higher interest rates and greater volatility can present financial stability risks through a number of channels if not well managed     </vt:lpstr>
      <vt:lpstr>Chart 2: Interest rates increases have flowed through to the stock of business loans more quickly than to the stock of mortgages Change in the average interest rates paid on the stock of lending and 10-year gilts since end-2021 (a) (b)     </vt:lpstr>
      <vt:lpstr>Chart 3: Aggregate mortgage debt-servicing burdens are expected to increase but to remain below previous peaks Aggregate UK household mortgage Debt-Servicing Ratios (DSRs) (a) with illustrative projection to 2026 (b)      </vt:lpstr>
      <vt:lpstr>Chart 4: Higher interest rates are associated with corporate insolvencies  UK corporate liquidations and Bank Rate There is academic evidence to support this eg see: Liu, J., ‘Macroeconomic determinants of corporate failures: evidence from the UK’, 2006.       </vt:lpstr>
      <vt:lpstr>Chart 5: Bank loan margins have increased from historically low levels  Major UK bank loan margins with consensus forward estimates (a) (b) (c)        </vt:lpstr>
      <vt:lpstr>Figure 2: Stylised bank balance sheet         </vt:lpstr>
      <vt:lpstr>Chart 5: Bank loan margins have increased from historically low levels  Major UK bank loan margins with consensus forward estimates (a) (b)        </vt:lpstr>
      <vt:lpstr> Chart 6: Most life insurers are likely to benefit from higher interest rates  Estimated impact of a 100 basis point increase in interest rates on UK Life Insurers’ Solvency Capital Ratios (SCRs)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256</cp:revision>
  <dcterms:created xsi:type="dcterms:W3CDTF">2019-04-05T13:20:41Z</dcterms:created>
  <dcterms:modified xsi:type="dcterms:W3CDTF">2023-07-27T12:58:37Z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