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12"/>
  </p:notesMasterIdLst>
  <p:sldIdLst>
    <p:sldId id="315" r:id="rId2"/>
    <p:sldId id="304" r:id="rId3"/>
    <p:sldId id="305" r:id="rId4"/>
    <p:sldId id="306" r:id="rId5"/>
    <p:sldId id="307" r:id="rId6"/>
    <p:sldId id="316" r:id="rId7"/>
    <p:sldId id="309" r:id="rId8"/>
    <p:sldId id="310" r:id="rId9"/>
    <p:sldId id="311" r:id="rId10"/>
    <p:sldId id="31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62" autoAdjust="0"/>
    <p:restoredTop sz="70145" autoAdjust="0"/>
  </p:normalViewPr>
  <p:slideViewPr>
    <p:cSldViewPr snapToGrid="0">
      <p:cViewPr varScale="1">
        <p:scale>
          <a:sx n="76" d="100"/>
          <a:sy n="76" d="100"/>
        </p:scale>
        <p:origin x="979"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2E6E77-869A-4052-BC73-C70C47383E02}" type="datetimeFigureOut">
              <a:rPr lang="en-GB" smtClean="0"/>
              <a:t>14/07/2023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BD646F-8598-4A42-B9DD-0C34F6AB908F}" type="slidenum">
              <a:rPr lang="en-GB" smtClean="0"/>
              <a:t>‹#›</a:t>
            </a:fld>
            <a:endParaRPr lang="en-GB"/>
          </a:p>
        </p:txBody>
      </p:sp>
    </p:spTree>
    <p:extLst>
      <p:ext uri="{BB962C8B-B14F-4D97-AF65-F5344CB8AC3E}">
        <p14:creationId xmlns:p14="http://schemas.microsoft.com/office/powerpoint/2010/main" val="2089944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5109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Chart shows aggregate nominal operating expenses, in sterling, for each year of projection period divided by year zero value.</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 To produce aggregate results in a single currency, the Bank converts the results of HSBC and Standard Chartered – which report in US dollars – into sterling at a rate consistent with the scenario.</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(c) Total operating expenses in this chart include administrative expenses and staff expenses including variable compensation.</a:t>
            </a:r>
          </a:p>
          <a:p>
            <a:pPr marL="0" indent="0">
              <a:buFont typeface="Arial" panose="020B0604020202020204" pitchFamily="34" charset="0"/>
              <a:buNone/>
            </a:pPr>
            <a:endParaRPr lang="en-GB" sz="1200"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7999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Note that 2022 Q2–present values in the charts do not in all cases present changes from the minimum to maximum value over the respective period (or vice versa). Rather in some cases, whether there has been a continuous increase or decrease, the change presented is given relative to the starting point (2022 Q2).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752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Note that 2022 Q2–present values in the charts do not in all cases present changes from the minimum to maximum value over the respective period (or vice versa). Rather in some cases, whether there has been a continuous increase or decrease, the change presented is given relative to the starting point (2022 Q2). </a:t>
            </a:r>
          </a:p>
          <a:p>
            <a:pPr marL="0" indent="0">
              <a:buFont typeface="Arial" panose="020B0604020202020204" pitchFamily="34" charset="0"/>
              <a:buNone/>
            </a:pPr>
            <a:r>
              <a:rPr lang="en-GB" dirty="0" smtClean="0"/>
              <a:t> </a:t>
            </a:r>
            <a:endParaRPr lang="en-GB" sz="1200"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238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The CET1 capital ratio is defined as CET1 capital expressed as a percentage of the total risk exposure amount (risk-weighted assets or RWAs), where CET1 capital and RWAs are determined in accordance with the Capital Requirements Regulation (CRR).</a:t>
            </a:r>
          </a:p>
          <a:p>
            <a:r>
              <a:rPr lang="en-GB" sz="1200" kern="1200" dirty="0" smtClean="0">
                <a:solidFill>
                  <a:schemeClr val="tx1"/>
                </a:solidFill>
                <a:effectLst/>
                <a:latin typeface="+mn-lt"/>
                <a:ea typeface="+mn-ea"/>
                <a:cs typeface="+mn-cs"/>
              </a:rPr>
              <a:t>(b) Major UK banks are Barclays, HSBC, Lloyds Banking Group, Nationwide, NatWest Group, Santander UK, Standard Chartered and, from end-2020, Virgin Money UK. Prior to 2011, data are Bank estimates of banks' CET1 ratios. Capital figures are year-end except for 2022/23 ACS.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(c) During the pandemic, banks built up their CET1 capital ratios by reducing distributions to shareholders. The aggregate CET1 capital ratio has fallen back since 2021, in part as a result of a range of regulatory changes (such as hybrid models for mortgages and stricter treatment of intangible assets) and the resumption of distributions.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(d) To produce aggregate results in a single currency, the Bank converts the results of HSBC and Standard Chartered – which report in US dollars – into sterling at a rate consistent with the scenario.</a:t>
            </a:r>
          </a:p>
          <a:p>
            <a:endParaRPr lang="en-GB" sz="1200" kern="1200" dirty="0" smtClean="0">
              <a:solidFill>
                <a:schemeClr val="tx1"/>
              </a:solidFill>
              <a:effectLst/>
              <a:latin typeface="+mn-lt"/>
              <a:ea typeface="+mn-ea"/>
              <a:cs typeface="+mn-cs"/>
            </a:endParaRPr>
          </a:p>
          <a:p>
            <a:pPr marL="0" indent="0">
              <a:buFont typeface="Arial" panose="020B0604020202020204" pitchFamily="34" charset="0"/>
              <a:buNone/>
            </a:pPr>
            <a:endParaRPr lang="en-GB" sz="1200"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2223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The CET1 capital ratio is defined as CET1 capital expressed as a percentage of the total risk exposure amount (risk-weighted assets or RWAs), where CET1 capital and RWAs are determined in accordance with the CRR.</a:t>
            </a:r>
          </a:p>
          <a:p>
            <a:r>
              <a:rPr lang="en-GB" sz="1200" kern="1200" dirty="0" smtClean="0">
                <a:solidFill>
                  <a:schemeClr val="tx1"/>
                </a:solidFill>
                <a:effectLst/>
                <a:latin typeface="+mn-lt"/>
                <a:ea typeface="+mn-ea"/>
                <a:cs typeface="+mn-cs"/>
              </a:rPr>
              <a:t>(b) To produce aggregate results in a single currency, the Bank converts the results of HSBC and Standard Chartered – which report in US dollars – into sterling at a rate consistent with the scenario.</a:t>
            </a:r>
          </a:p>
          <a:p>
            <a:pPr marL="0" indent="0">
              <a:buFont typeface="Arial" panose="020B0604020202020204" pitchFamily="34" charset="0"/>
              <a:buNone/>
            </a:pPr>
            <a:endParaRPr lang="en-GB" sz="1200"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9147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The CET1 capital ratio is defined as CET1 capital expressed as a percentage of RWAs, where CET1 capital and RWAs are determined in accordance with the CRR. </a:t>
            </a:r>
          </a:p>
          <a:p>
            <a:r>
              <a:rPr lang="en-GB" sz="1200" kern="1200" dirty="0" smtClean="0">
                <a:solidFill>
                  <a:schemeClr val="tx1"/>
                </a:solidFill>
                <a:effectLst/>
                <a:latin typeface="+mn-lt"/>
                <a:ea typeface="+mn-ea"/>
                <a:cs typeface="+mn-cs"/>
              </a:rPr>
              <a:t>(b) The aggregate RFB low point occurs in Y2 of the scenario.</a:t>
            </a:r>
          </a:p>
          <a:p>
            <a:endParaRPr lang="en-GB" sz="1200"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0350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smtClean="0">
                <a:solidFill>
                  <a:schemeClr val="tx1"/>
                </a:solidFill>
                <a:effectLst/>
                <a:latin typeface="+mn-lt"/>
                <a:ea typeface="+mn-ea"/>
                <a:cs typeface="+mn-cs"/>
              </a:rPr>
              <a:t>(a)  Numbers are relative to firm reported values in the year preceding the start of the scenario in Q2 2022. To produce aggregate results in a single currency, the Bank converts the results of HSBC and Standard Chartered – which report in US dollars – into sterling at a rate consistent with the scenario.</a:t>
            </a:r>
          </a:p>
          <a:p>
            <a:pPr marL="0" indent="0">
              <a:buFont typeface="Arial" panose="020B0604020202020204" pitchFamily="34" charset="0"/>
              <a:buNone/>
            </a:pPr>
            <a:endParaRPr lang="en-GB" sz="1200"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8261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Loan margin is calculated as net interest income received on lending, divided by total lending. Loan margins in this chart are calculated across all currencies. Net interest income is income from loan interest minus funding costs.</a:t>
            </a:r>
          </a:p>
          <a:p>
            <a:r>
              <a:rPr lang="en-GB" sz="1200" kern="1200" dirty="0" smtClean="0">
                <a:solidFill>
                  <a:schemeClr val="tx1"/>
                </a:solidFill>
                <a:effectLst/>
                <a:latin typeface="+mn-lt"/>
                <a:ea typeface="+mn-ea"/>
                <a:cs typeface="+mn-cs"/>
              </a:rPr>
              <a:t>(b) To produce aggregate results in a single currency, the Bank converts the results of HSBC and Standard Chartered – which report in US dollars – into sterling at a rate consistent with the scenario.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7238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To produce aggregate results in a single currency, the Bank converts the results of HSBC and Standard Chartered – which report in US dollars – into sterling at a rate consistent with the scenario. </a:t>
            </a:r>
          </a:p>
          <a:p>
            <a:pPr marL="0" indent="0">
              <a:buFont typeface="Arial" panose="020B0604020202020204" pitchFamily="34" charset="0"/>
              <a:buNone/>
            </a:pPr>
            <a:endParaRPr lang="en-GB" sz="1200"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19782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a:t>OFFICIAL-GREEN</a:t>
            </a:r>
            <a:endParaRPr lang="en-GB"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442392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555227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126696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142751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2372988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3028748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90074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9116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145439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0735466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6056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a:t>OFFICIAL-GREEN</a:t>
            </a:r>
            <a:endParaRPr lang="en-GB"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757592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5530166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922692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57328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904571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2892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OFFICIAL-GREEN</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63222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2366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a:t>OFFICIAL-GREEN</a:t>
            </a:r>
            <a:endParaRPr lang="en-GB"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56874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a:t>OFFICIAL-GREEN</a:t>
            </a:r>
            <a:endParaRPr lang="en-GB"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495465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a:t>OFFICIAL-GREEN</a:t>
            </a:r>
            <a:endParaRPr lang="en-GB"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85602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a:t>OFFICIAL-GREEN</a:t>
            </a:r>
            <a:endParaRPr lang="en-GB"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90414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a:t>OFFICIAL-GREEN</a:t>
            </a:r>
            <a:endParaRPr lang="en-GB"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091634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a:t>OFFICIAL-GREEN</a:t>
            </a:r>
            <a:endParaRPr lang="en-GB"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71006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OFFICIAL-GREEN</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1301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a:t>OFFICIAL-GREEN</a:t>
            </a:r>
            <a:endParaRPr lang="en-GB" dirty="0"/>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7542957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The results of the </a:t>
            </a:r>
            <a:r>
              <a:rPr lang="en-GB" dirty="0" smtClean="0"/>
              <a:t>2022/23 ACS </a:t>
            </a:r>
            <a:r>
              <a:rPr lang="en-GB" dirty="0"/>
              <a:t>of UK banks </a:t>
            </a:r>
            <a:r>
              <a:rPr lang="en-GB" dirty="0" smtClean="0"/>
              <a:t>Charts</a:t>
            </a:r>
            <a:endParaRPr lang="en-GB" dirty="0"/>
          </a:p>
        </p:txBody>
      </p:sp>
    </p:spTree>
    <p:extLst>
      <p:ext uri="{BB962C8B-B14F-4D97-AF65-F5344CB8AC3E}">
        <p14:creationId xmlns:p14="http://schemas.microsoft.com/office/powerpoint/2010/main" val="2277487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6957" y="5934657"/>
            <a:ext cx="11268643" cy="466142"/>
          </a:xfrm>
        </p:spPr>
        <p:txBody>
          <a:bodyPr/>
          <a:lstStyle/>
          <a:p>
            <a:pPr marL="0" indent="0" algn="ctr">
              <a:buNone/>
            </a:pPr>
            <a:r>
              <a:rPr lang="en-GB" sz="1600" dirty="0"/>
              <a:t>Sources: Participating banks’ STDF data submissions, Bank analysis and calculations</a:t>
            </a:r>
          </a:p>
        </p:txBody>
      </p:sp>
      <p:sp>
        <p:nvSpPr>
          <p:cNvPr id="4" name="Title 3"/>
          <p:cNvSpPr>
            <a:spLocks noGrp="1"/>
          </p:cNvSpPr>
          <p:nvPr>
            <p:ph type="title"/>
          </p:nvPr>
        </p:nvSpPr>
        <p:spPr/>
        <p:txBody>
          <a:bodyPr/>
          <a:lstStyle/>
          <a:p>
            <a:r>
              <a:rPr lang="en-GB" dirty="0"/>
              <a:t>Chart 7</a:t>
            </a:r>
            <a:r>
              <a:rPr lang="en-GB" dirty="0" smtClean="0"/>
              <a:t>: </a:t>
            </a:r>
            <a:r>
              <a:rPr lang="en-GB" dirty="0"/>
              <a:t>Banks' operating </a:t>
            </a:r>
            <a:r>
              <a:rPr lang="en-GB" dirty="0" smtClean="0"/>
              <a:t>expenses rise significantly during the scenario</a:t>
            </a:r>
            <a:endParaRPr lang="en-GB" dirty="0"/>
          </a:p>
        </p:txBody>
      </p:sp>
      <p:sp>
        <p:nvSpPr>
          <p:cNvPr id="5" name="TextBox 4"/>
          <p:cNvSpPr txBox="1"/>
          <p:nvPr/>
        </p:nvSpPr>
        <p:spPr>
          <a:xfrm>
            <a:off x="468000" y="1185348"/>
            <a:ext cx="5062155" cy="369332"/>
          </a:xfrm>
          <a:prstGeom prst="rect">
            <a:avLst/>
          </a:prstGeom>
          <a:noFill/>
        </p:spPr>
        <p:txBody>
          <a:bodyPr wrap="none" rtlCol="0">
            <a:spAutoFit/>
          </a:bodyPr>
          <a:lstStyle/>
          <a:p>
            <a:r>
              <a:rPr lang="en-GB" dirty="0" smtClean="0"/>
              <a:t>Banks’ operating expenses in the 2022/23 ACS </a:t>
            </a:r>
            <a:r>
              <a:rPr lang="en-GB" baseline="30000" dirty="0"/>
              <a:t>(a</a:t>
            </a:r>
            <a:r>
              <a:rPr lang="en-GB" baseline="30000" dirty="0" smtClean="0"/>
              <a:t>)(b)(c)</a:t>
            </a:r>
            <a:endParaRPr lang="en-GB" dirty="0"/>
          </a:p>
        </p:txBody>
      </p:sp>
      <p:pic>
        <p:nvPicPr>
          <p:cNvPr id="6" name="Picture 5"/>
          <p:cNvPicPr>
            <a:picLocks noChangeAspect="1"/>
          </p:cNvPicPr>
          <p:nvPr/>
        </p:nvPicPr>
        <p:blipFill rotWithShape="1">
          <a:blip r:embed="rId3"/>
          <a:srcRect t="1895"/>
          <a:stretch/>
        </p:blipFill>
        <p:spPr>
          <a:xfrm>
            <a:off x="2628959" y="1968285"/>
            <a:ext cx="7360624" cy="3246161"/>
          </a:xfrm>
          <a:prstGeom prst="rect">
            <a:avLst/>
          </a:prstGeom>
        </p:spPr>
      </p:pic>
    </p:spTree>
    <p:extLst>
      <p:ext uri="{BB962C8B-B14F-4D97-AF65-F5344CB8AC3E}">
        <p14:creationId xmlns:p14="http://schemas.microsoft.com/office/powerpoint/2010/main" val="11206550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6957" y="5663682"/>
            <a:ext cx="11268643" cy="466142"/>
          </a:xfrm>
        </p:spPr>
        <p:txBody>
          <a:bodyPr/>
          <a:lstStyle/>
          <a:p>
            <a:pPr marL="0" indent="0" algn="ctr">
              <a:buNone/>
            </a:pPr>
            <a:r>
              <a:rPr lang="en-GB" sz="1600" dirty="0"/>
              <a:t>Sources: Bank of England, ONS, S&amp;P Dow Jones Indices LLC and Bank calculations.</a:t>
            </a:r>
          </a:p>
        </p:txBody>
      </p:sp>
      <p:sp>
        <p:nvSpPr>
          <p:cNvPr id="4" name="Title 3"/>
          <p:cNvSpPr>
            <a:spLocks noGrp="1"/>
          </p:cNvSpPr>
          <p:nvPr>
            <p:ph type="title"/>
          </p:nvPr>
        </p:nvSpPr>
        <p:spPr/>
        <p:txBody>
          <a:bodyPr/>
          <a:lstStyle/>
          <a:p>
            <a:r>
              <a:rPr lang="en-GB" dirty="0"/>
              <a:t>Chart 1: </a:t>
            </a:r>
            <a:r>
              <a:rPr lang="en-GB" dirty="0" smtClean="0"/>
              <a:t>The </a:t>
            </a:r>
            <a:r>
              <a:rPr lang="en-GB" dirty="0"/>
              <a:t>UK stress scenario is more severe than both the global financial crisis and recent outturns</a:t>
            </a:r>
          </a:p>
        </p:txBody>
      </p:sp>
      <p:sp>
        <p:nvSpPr>
          <p:cNvPr id="2" name="TextBox 1"/>
          <p:cNvSpPr txBox="1"/>
          <p:nvPr/>
        </p:nvSpPr>
        <p:spPr>
          <a:xfrm>
            <a:off x="609600" y="1481959"/>
            <a:ext cx="6705105" cy="369332"/>
          </a:xfrm>
          <a:prstGeom prst="rect">
            <a:avLst/>
          </a:prstGeom>
          <a:noFill/>
        </p:spPr>
        <p:txBody>
          <a:bodyPr wrap="none" rtlCol="0">
            <a:spAutoFit/>
          </a:bodyPr>
          <a:lstStyle/>
          <a:p>
            <a:r>
              <a:rPr lang="en-GB" dirty="0" smtClean="0"/>
              <a:t>Peak-to-trough changes to key UK variables in the stress scenarios (a)</a:t>
            </a:r>
            <a:endParaRPr lang="en-GB" dirty="0"/>
          </a:p>
        </p:txBody>
      </p:sp>
      <p:pic>
        <p:nvPicPr>
          <p:cNvPr id="6" name="Picture 5"/>
          <p:cNvPicPr>
            <a:picLocks noChangeAspect="1"/>
          </p:cNvPicPr>
          <p:nvPr/>
        </p:nvPicPr>
        <p:blipFill>
          <a:blip r:embed="rId3"/>
          <a:stretch>
            <a:fillRect/>
          </a:stretch>
        </p:blipFill>
        <p:spPr>
          <a:xfrm>
            <a:off x="2651868" y="1963236"/>
            <a:ext cx="6802883" cy="3262825"/>
          </a:xfrm>
          <a:prstGeom prst="rect">
            <a:avLst/>
          </a:prstGeom>
        </p:spPr>
      </p:pic>
    </p:spTree>
    <p:extLst>
      <p:ext uri="{BB962C8B-B14F-4D97-AF65-F5344CB8AC3E}">
        <p14:creationId xmlns:p14="http://schemas.microsoft.com/office/powerpoint/2010/main" val="29645691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6957" y="5663682"/>
            <a:ext cx="11268643" cy="466142"/>
          </a:xfrm>
        </p:spPr>
        <p:txBody>
          <a:bodyPr/>
          <a:lstStyle/>
          <a:p>
            <a:pPr marL="0" indent="0" algn="ctr">
              <a:buNone/>
            </a:pPr>
            <a:r>
              <a:rPr lang="en-GB" sz="1600" dirty="0"/>
              <a:t>Sources: Census and Statistics Department Hong Kong, ONS, IMF World Economic Outlook (April 2023), S&amp;P Dow Jones Indices LLC, National Bureau of Statistics of China, US Bureau of Economic Analysis and Bank calculations.</a:t>
            </a:r>
            <a:endParaRPr lang="en-GB" sz="1600" dirty="0" smtClean="0"/>
          </a:p>
        </p:txBody>
      </p:sp>
      <p:sp>
        <p:nvSpPr>
          <p:cNvPr id="4" name="Title 3"/>
          <p:cNvSpPr>
            <a:spLocks noGrp="1"/>
          </p:cNvSpPr>
          <p:nvPr>
            <p:ph type="title"/>
          </p:nvPr>
        </p:nvSpPr>
        <p:spPr/>
        <p:txBody>
          <a:bodyPr/>
          <a:lstStyle/>
          <a:p>
            <a:r>
              <a:rPr lang="en-GB" dirty="0"/>
              <a:t>Chart 2: The global stress scenario is also very severe in historical terms</a:t>
            </a:r>
          </a:p>
        </p:txBody>
      </p:sp>
      <p:pic>
        <p:nvPicPr>
          <p:cNvPr id="5" name="Picture 4"/>
          <p:cNvPicPr>
            <a:picLocks noChangeAspect="1"/>
          </p:cNvPicPr>
          <p:nvPr/>
        </p:nvPicPr>
        <p:blipFill>
          <a:blip r:embed="rId3"/>
          <a:stretch>
            <a:fillRect/>
          </a:stretch>
        </p:blipFill>
        <p:spPr>
          <a:xfrm>
            <a:off x="2525690" y="1602490"/>
            <a:ext cx="6905953" cy="3564828"/>
          </a:xfrm>
          <a:prstGeom prst="rect">
            <a:avLst/>
          </a:prstGeom>
        </p:spPr>
      </p:pic>
      <p:sp>
        <p:nvSpPr>
          <p:cNvPr id="6" name="TextBox 5"/>
          <p:cNvSpPr txBox="1"/>
          <p:nvPr/>
        </p:nvSpPr>
        <p:spPr>
          <a:xfrm>
            <a:off x="588936" y="1278068"/>
            <a:ext cx="6727547" cy="369332"/>
          </a:xfrm>
          <a:prstGeom prst="rect">
            <a:avLst/>
          </a:prstGeom>
          <a:noFill/>
        </p:spPr>
        <p:txBody>
          <a:bodyPr wrap="none" rtlCol="0">
            <a:spAutoFit/>
          </a:bodyPr>
          <a:lstStyle/>
          <a:p>
            <a:r>
              <a:rPr lang="en-GB" dirty="0" smtClean="0"/>
              <a:t>Peak-to-trough changes to key non-UK variables in stress scenarios (a)</a:t>
            </a:r>
            <a:endParaRPr lang="en-GB" dirty="0"/>
          </a:p>
        </p:txBody>
      </p:sp>
    </p:spTree>
    <p:extLst>
      <p:ext uri="{BB962C8B-B14F-4D97-AF65-F5344CB8AC3E}">
        <p14:creationId xmlns:p14="http://schemas.microsoft.com/office/powerpoint/2010/main" val="2636454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6956" y="6188836"/>
            <a:ext cx="11268643" cy="466142"/>
          </a:xfrm>
        </p:spPr>
        <p:txBody>
          <a:bodyPr/>
          <a:lstStyle/>
          <a:p>
            <a:pPr marL="0" indent="0" algn="ctr">
              <a:buNone/>
            </a:pPr>
            <a:r>
              <a:rPr lang="en-GB" sz="1600" dirty="0"/>
              <a:t>Sources: Participating banks’ Stress </a:t>
            </a:r>
            <a:r>
              <a:rPr lang="en-GB" sz="1600" dirty="0" smtClean="0"/>
              <a:t>Test </a:t>
            </a:r>
            <a:r>
              <a:rPr lang="en-GB" sz="1600" dirty="0"/>
              <a:t>Data Framework (STDF) data submissions, </a:t>
            </a:r>
            <a:r>
              <a:rPr lang="en-GB" sz="1600" dirty="0" smtClean="0"/>
              <a:t>Prudential regulation </a:t>
            </a:r>
            <a:r>
              <a:rPr lang="en-GB" sz="1600" dirty="0"/>
              <a:t>returns, published accounts, Bank analysis and calculations.</a:t>
            </a:r>
          </a:p>
        </p:txBody>
      </p:sp>
      <p:sp>
        <p:nvSpPr>
          <p:cNvPr id="4" name="Title 3"/>
          <p:cNvSpPr>
            <a:spLocks noGrp="1"/>
          </p:cNvSpPr>
          <p:nvPr>
            <p:ph type="title"/>
          </p:nvPr>
        </p:nvSpPr>
        <p:spPr>
          <a:xfrm>
            <a:off x="468000" y="457200"/>
            <a:ext cx="11724000" cy="912814"/>
          </a:xfrm>
        </p:spPr>
        <p:txBody>
          <a:bodyPr/>
          <a:lstStyle/>
          <a:p>
            <a:r>
              <a:rPr lang="en-GB" dirty="0"/>
              <a:t>Chart 3: Major UK banks starts the stress test with a strong aggregate capital position, which remains well above the aggregate hurdle rate at the low point </a:t>
            </a:r>
          </a:p>
        </p:txBody>
      </p:sp>
      <p:sp>
        <p:nvSpPr>
          <p:cNvPr id="5" name="Rectangle 4"/>
          <p:cNvSpPr/>
          <p:nvPr/>
        </p:nvSpPr>
        <p:spPr>
          <a:xfrm>
            <a:off x="468000" y="1462037"/>
            <a:ext cx="9556270" cy="369332"/>
          </a:xfrm>
          <a:prstGeom prst="rect">
            <a:avLst/>
          </a:prstGeom>
        </p:spPr>
        <p:txBody>
          <a:bodyPr wrap="none">
            <a:spAutoFit/>
          </a:bodyPr>
          <a:lstStyle/>
          <a:p>
            <a:r>
              <a:rPr lang="en-GB" dirty="0" smtClean="0"/>
              <a:t>Aggregate CET1 capital ratio of major UK banks and impact of the 2022/23 ACS scenario (a) (b) (c) (d)</a:t>
            </a:r>
            <a:endParaRPr lang="en-GB" dirty="0"/>
          </a:p>
        </p:txBody>
      </p:sp>
      <p:pic>
        <p:nvPicPr>
          <p:cNvPr id="2" name="Picture 1"/>
          <p:cNvPicPr>
            <a:picLocks noChangeAspect="1"/>
          </p:cNvPicPr>
          <p:nvPr/>
        </p:nvPicPr>
        <p:blipFill>
          <a:blip r:embed="rId3"/>
          <a:stretch>
            <a:fillRect/>
          </a:stretch>
        </p:blipFill>
        <p:spPr>
          <a:xfrm>
            <a:off x="2727702" y="2170145"/>
            <a:ext cx="6905419" cy="3557336"/>
          </a:xfrm>
          <a:prstGeom prst="rect">
            <a:avLst/>
          </a:prstGeom>
        </p:spPr>
      </p:pic>
    </p:spTree>
    <p:extLst>
      <p:ext uri="{BB962C8B-B14F-4D97-AF65-F5344CB8AC3E}">
        <p14:creationId xmlns:p14="http://schemas.microsoft.com/office/powerpoint/2010/main" val="42332489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6957" y="5831633"/>
            <a:ext cx="11268643" cy="466142"/>
          </a:xfrm>
        </p:spPr>
        <p:txBody>
          <a:bodyPr/>
          <a:lstStyle/>
          <a:p>
            <a:pPr marL="0" indent="0" algn="ctr">
              <a:buNone/>
            </a:pPr>
            <a:r>
              <a:rPr lang="en-GB" sz="1600" dirty="0"/>
              <a:t>Sources: Participating banks’ STDF data submissions, Bank analysis and calculations.</a:t>
            </a:r>
          </a:p>
        </p:txBody>
      </p:sp>
      <p:sp>
        <p:nvSpPr>
          <p:cNvPr id="4" name="Title 3"/>
          <p:cNvSpPr>
            <a:spLocks noGrp="1"/>
          </p:cNvSpPr>
          <p:nvPr>
            <p:ph type="title"/>
          </p:nvPr>
        </p:nvSpPr>
        <p:spPr/>
        <p:txBody>
          <a:bodyPr/>
          <a:lstStyle/>
          <a:p>
            <a:r>
              <a:rPr lang="en-GB" dirty="0"/>
              <a:t>Chart 4</a:t>
            </a:r>
            <a:r>
              <a:rPr lang="en-GB" dirty="0" smtClean="0"/>
              <a:t>: </a:t>
            </a:r>
            <a:r>
              <a:rPr lang="en-GB" dirty="0"/>
              <a:t>All banks remain above their CET1 ratio hurdle rates in the test</a:t>
            </a:r>
          </a:p>
        </p:txBody>
      </p:sp>
      <p:sp>
        <p:nvSpPr>
          <p:cNvPr id="2" name="Rectangle 1"/>
          <p:cNvSpPr/>
          <p:nvPr/>
        </p:nvSpPr>
        <p:spPr>
          <a:xfrm>
            <a:off x="476957" y="1298666"/>
            <a:ext cx="6052619" cy="369332"/>
          </a:xfrm>
          <a:prstGeom prst="rect">
            <a:avLst/>
          </a:prstGeom>
        </p:spPr>
        <p:txBody>
          <a:bodyPr wrap="none">
            <a:spAutoFit/>
          </a:bodyPr>
          <a:lstStyle/>
          <a:p>
            <a:r>
              <a:rPr lang="en-GB" dirty="0"/>
              <a:t>Results of the 2022/23 ACS on a transitional IFRS 9 basis (a</a:t>
            </a:r>
            <a:r>
              <a:rPr lang="en-GB" dirty="0" smtClean="0"/>
              <a:t>) (b)</a:t>
            </a:r>
            <a:endParaRPr lang="en-GB" dirty="0"/>
          </a:p>
        </p:txBody>
      </p:sp>
      <p:pic>
        <p:nvPicPr>
          <p:cNvPr id="5" name="Picture 4"/>
          <p:cNvPicPr>
            <a:picLocks noChangeAspect="1"/>
          </p:cNvPicPr>
          <p:nvPr/>
        </p:nvPicPr>
        <p:blipFill rotWithShape="1">
          <a:blip r:embed="rId3"/>
          <a:srcRect t="1894"/>
          <a:stretch/>
        </p:blipFill>
        <p:spPr>
          <a:xfrm>
            <a:off x="2861096" y="1929538"/>
            <a:ext cx="6540728" cy="3533613"/>
          </a:xfrm>
          <a:prstGeom prst="rect">
            <a:avLst/>
          </a:prstGeom>
        </p:spPr>
      </p:pic>
    </p:spTree>
    <p:extLst>
      <p:ext uri="{BB962C8B-B14F-4D97-AF65-F5344CB8AC3E}">
        <p14:creationId xmlns:p14="http://schemas.microsoft.com/office/powerpoint/2010/main" val="26714327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6957" y="5934657"/>
            <a:ext cx="11268643" cy="466142"/>
          </a:xfrm>
        </p:spPr>
        <p:txBody>
          <a:bodyPr/>
          <a:lstStyle/>
          <a:p>
            <a:pPr marL="0" indent="0" algn="ctr">
              <a:buNone/>
            </a:pPr>
            <a:r>
              <a:rPr lang="en-GB" sz="1600" dirty="0"/>
              <a:t> Sources: Participating banks’ STDF data submissions, Bank analysis and calculations.</a:t>
            </a:r>
          </a:p>
        </p:txBody>
      </p:sp>
      <p:sp>
        <p:nvSpPr>
          <p:cNvPr id="4" name="Title 3"/>
          <p:cNvSpPr>
            <a:spLocks noGrp="1"/>
          </p:cNvSpPr>
          <p:nvPr>
            <p:ph type="title"/>
          </p:nvPr>
        </p:nvSpPr>
        <p:spPr/>
        <p:txBody>
          <a:bodyPr/>
          <a:lstStyle/>
          <a:p>
            <a:r>
              <a:rPr lang="en-GB" dirty="0"/>
              <a:t>Chart </a:t>
            </a:r>
            <a:r>
              <a:rPr lang="en-GB" dirty="0" smtClean="0"/>
              <a:t>A: </a:t>
            </a:r>
            <a:r>
              <a:rPr lang="en-GB" dirty="0"/>
              <a:t>All RFBs clear their CET1 hurdle rates in the test </a:t>
            </a:r>
          </a:p>
        </p:txBody>
      </p:sp>
      <p:sp>
        <p:nvSpPr>
          <p:cNvPr id="2" name="TextBox 1"/>
          <p:cNvSpPr txBox="1"/>
          <p:nvPr/>
        </p:nvSpPr>
        <p:spPr>
          <a:xfrm>
            <a:off x="476957" y="1177159"/>
            <a:ext cx="6417526" cy="369332"/>
          </a:xfrm>
          <a:prstGeom prst="rect">
            <a:avLst/>
          </a:prstGeom>
          <a:noFill/>
        </p:spPr>
        <p:txBody>
          <a:bodyPr wrap="none" rtlCol="0">
            <a:spAutoFit/>
          </a:bodyPr>
          <a:lstStyle/>
          <a:p>
            <a:r>
              <a:rPr lang="en-GB" dirty="0" smtClean="0"/>
              <a:t>RFB results of the 2022/23 ACS on a transitional IFRS 9 basis (a) (b)</a:t>
            </a:r>
            <a:endParaRPr lang="en-GB" dirty="0"/>
          </a:p>
        </p:txBody>
      </p:sp>
      <p:pic>
        <p:nvPicPr>
          <p:cNvPr id="6" name="Picture 5"/>
          <p:cNvPicPr>
            <a:picLocks noChangeAspect="1"/>
          </p:cNvPicPr>
          <p:nvPr/>
        </p:nvPicPr>
        <p:blipFill rotWithShape="1">
          <a:blip r:embed="rId3"/>
          <a:srcRect t="1835"/>
          <a:stretch/>
        </p:blipFill>
        <p:spPr>
          <a:xfrm>
            <a:off x="2540352" y="1852047"/>
            <a:ext cx="6751807" cy="3649850"/>
          </a:xfrm>
          <a:prstGeom prst="rect">
            <a:avLst/>
          </a:prstGeom>
        </p:spPr>
      </p:pic>
    </p:spTree>
    <p:extLst>
      <p:ext uri="{BB962C8B-B14F-4D97-AF65-F5344CB8AC3E}">
        <p14:creationId xmlns:p14="http://schemas.microsoft.com/office/powerpoint/2010/main" val="6197648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68000" y="6167729"/>
            <a:ext cx="11268643" cy="466142"/>
          </a:xfrm>
        </p:spPr>
        <p:txBody>
          <a:bodyPr/>
          <a:lstStyle/>
          <a:p>
            <a:pPr marL="0" indent="0" algn="ctr">
              <a:buNone/>
            </a:pPr>
            <a:r>
              <a:rPr lang="en-GB" sz="1600" dirty="0"/>
              <a:t>Sources</a:t>
            </a:r>
            <a:r>
              <a:rPr lang="en-GB" sz="1600" dirty="0" smtClean="0"/>
              <a:t>: </a:t>
            </a:r>
            <a:r>
              <a:rPr lang="en-GB" sz="1600" dirty="0"/>
              <a:t>Participating banks’ STDF data submissions, Bank analysis and calculations.</a:t>
            </a:r>
            <a:endParaRPr lang="en-GB" sz="1600" i="1" dirty="0"/>
          </a:p>
        </p:txBody>
      </p:sp>
      <p:sp>
        <p:nvSpPr>
          <p:cNvPr id="4" name="Title 3"/>
          <p:cNvSpPr>
            <a:spLocks noGrp="1"/>
          </p:cNvSpPr>
          <p:nvPr>
            <p:ph type="title"/>
          </p:nvPr>
        </p:nvSpPr>
        <p:spPr/>
        <p:txBody>
          <a:bodyPr/>
          <a:lstStyle/>
          <a:p>
            <a:r>
              <a:rPr lang="en-GB" dirty="0" smtClean="0"/>
              <a:t>Figure 1: The traded </a:t>
            </a:r>
            <a:r>
              <a:rPr lang="en-GB" dirty="0"/>
              <a:t>risk scenario impacts on banks' CET1 ratios through three channels </a:t>
            </a:r>
            <a:r>
              <a:rPr lang="en-GB" dirty="0" smtClean="0"/>
              <a:t>(a)</a:t>
            </a:r>
            <a:endParaRPr lang="en-GB" dirty="0"/>
          </a:p>
        </p:txBody>
      </p:sp>
      <p:pic>
        <p:nvPicPr>
          <p:cNvPr id="2" name="Picture 1"/>
          <p:cNvPicPr>
            <a:picLocks noChangeAspect="1"/>
          </p:cNvPicPr>
          <p:nvPr/>
        </p:nvPicPr>
        <p:blipFill rotWithShape="1">
          <a:blip r:embed="rId3"/>
          <a:srcRect t="4727"/>
          <a:stretch/>
        </p:blipFill>
        <p:spPr>
          <a:xfrm>
            <a:off x="3346975" y="1492919"/>
            <a:ext cx="4651397" cy="4551904"/>
          </a:xfrm>
          <a:prstGeom prst="rect">
            <a:avLst/>
          </a:prstGeom>
        </p:spPr>
      </p:pic>
    </p:spTree>
    <p:extLst>
      <p:ext uri="{BB962C8B-B14F-4D97-AF65-F5344CB8AC3E}">
        <p14:creationId xmlns:p14="http://schemas.microsoft.com/office/powerpoint/2010/main" val="38492090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6957" y="5831633"/>
            <a:ext cx="11268643" cy="466142"/>
          </a:xfrm>
        </p:spPr>
        <p:txBody>
          <a:bodyPr/>
          <a:lstStyle/>
          <a:p>
            <a:pPr marL="0" indent="0" algn="ctr">
              <a:buNone/>
            </a:pPr>
            <a:r>
              <a:rPr lang="en-GB" sz="1600" dirty="0"/>
              <a:t>Sources</a:t>
            </a:r>
            <a:r>
              <a:rPr lang="en-GB" sz="1600" dirty="0" smtClean="0"/>
              <a:t>: </a:t>
            </a:r>
            <a:r>
              <a:rPr lang="en-GB" sz="1600" dirty="0"/>
              <a:t>P</a:t>
            </a:r>
            <a:r>
              <a:rPr lang="en-GB" sz="1600" dirty="0" smtClean="0"/>
              <a:t>articipating banks</a:t>
            </a:r>
            <a:r>
              <a:rPr lang="en-GB" sz="1600" dirty="0"/>
              <a:t>’ STDF data submissions, Bank analysis and calculations.</a:t>
            </a:r>
          </a:p>
        </p:txBody>
      </p:sp>
      <p:sp>
        <p:nvSpPr>
          <p:cNvPr id="4" name="Title 3"/>
          <p:cNvSpPr>
            <a:spLocks noGrp="1"/>
          </p:cNvSpPr>
          <p:nvPr>
            <p:ph type="title"/>
          </p:nvPr>
        </p:nvSpPr>
        <p:spPr/>
        <p:txBody>
          <a:bodyPr/>
          <a:lstStyle/>
          <a:p>
            <a:r>
              <a:rPr lang="en-GB" dirty="0"/>
              <a:t>Chart 5: Loan margins have been compressed in recent years, but rise over the stress scenario</a:t>
            </a:r>
          </a:p>
        </p:txBody>
      </p:sp>
      <p:sp>
        <p:nvSpPr>
          <p:cNvPr id="5" name="TextBox 4"/>
          <p:cNvSpPr txBox="1"/>
          <p:nvPr/>
        </p:nvSpPr>
        <p:spPr>
          <a:xfrm>
            <a:off x="651641" y="1370014"/>
            <a:ext cx="3908442" cy="369332"/>
          </a:xfrm>
          <a:prstGeom prst="rect">
            <a:avLst/>
          </a:prstGeom>
          <a:noFill/>
        </p:spPr>
        <p:txBody>
          <a:bodyPr wrap="none" rtlCol="0">
            <a:spAutoFit/>
          </a:bodyPr>
          <a:lstStyle/>
          <a:p>
            <a:r>
              <a:rPr lang="en-GB" dirty="0" smtClean="0"/>
              <a:t>Loan margins in the 2022/23 ACS (a) (b)</a:t>
            </a:r>
            <a:endParaRPr lang="en-GB" dirty="0"/>
          </a:p>
        </p:txBody>
      </p:sp>
      <p:pic>
        <p:nvPicPr>
          <p:cNvPr id="2" name="Picture 1"/>
          <p:cNvPicPr>
            <a:picLocks noChangeAspect="1"/>
          </p:cNvPicPr>
          <p:nvPr/>
        </p:nvPicPr>
        <p:blipFill rotWithShape="1">
          <a:blip r:embed="rId3"/>
          <a:srcRect t="1408"/>
          <a:stretch/>
        </p:blipFill>
        <p:spPr>
          <a:xfrm>
            <a:off x="2633357" y="2022528"/>
            <a:ext cx="6806036" cy="3254645"/>
          </a:xfrm>
          <a:prstGeom prst="rect">
            <a:avLst/>
          </a:prstGeom>
        </p:spPr>
      </p:pic>
    </p:spTree>
    <p:extLst>
      <p:ext uri="{BB962C8B-B14F-4D97-AF65-F5344CB8AC3E}">
        <p14:creationId xmlns:p14="http://schemas.microsoft.com/office/powerpoint/2010/main" val="1444378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76957" y="6167729"/>
            <a:ext cx="11268643" cy="466142"/>
          </a:xfrm>
        </p:spPr>
        <p:txBody>
          <a:bodyPr/>
          <a:lstStyle/>
          <a:p>
            <a:pPr marL="0" indent="0" algn="ctr">
              <a:buNone/>
            </a:pPr>
            <a:r>
              <a:rPr lang="en-GB" sz="1600" dirty="0"/>
              <a:t>Sources: Participating banks’ STDF data submissions, Household and Private non-financial corporation interest-bearing sight deposits data, Bank analysis and calculations</a:t>
            </a:r>
          </a:p>
        </p:txBody>
      </p:sp>
      <p:sp>
        <p:nvSpPr>
          <p:cNvPr id="4" name="Title 3"/>
          <p:cNvSpPr>
            <a:spLocks noGrp="1"/>
          </p:cNvSpPr>
          <p:nvPr>
            <p:ph type="title"/>
          </p:nvPr>
        </p:nvSpPr>
        <p:spPr/>
        <p:txBody>
          <a:bodyPr/>
          <a:lstStyle/>
          <a:p>
            <a:r>
              <a:rPr lang="en-GB" dirty="0"/>
              <a:t>Chart </a:t>
            </a:r>
            <a:r>
              <a:rPr lang="en-GB" dirty="0" smtClean="0"/>
              <a:t>6</a:t>
            </a:r>
            <a:r>
              <a:rPr lang="en-GB" dirty="0"/>
              <a:t>: Deposit spreads return to a level comparable to historical levels in the second year of the scenario</a:t>
            </a:r>
          </a:p>
        </p:txBody>
      </p:sp>
      <p:sp>
        <p:nvSpPr>
          <p:cNvPr id="5" name="Rectangle 4"/>
          <p:cNvSpPr/>
          <p:nvPr/>
        </p:nvSpPr>
        <p:spPr>
          <a:xfrm>
            <a:off x="476957" y="1370014"/>
            <a:ext cx="5530745" cy="369332"/>
          </a:xfrm>
          <a:prstGeom prst="rect">
            <a:avLst/>
          </a:prstGeom>
        </p:spPr>
        <p:txBody>
          <a:bodyPr wrap="none">
            <a:spAutoFit/>
          </a:bodyPr>
          <a:lstStyle/>
          <a:p>
            <a:r>
              <a:rPr lang="en-GB" dirty="0"/>
              <a:t>Historical and </a:t>
            </a:r>
            <a:r>
              <a:rPr lang="en-GB" dirty="0" smtClean="0"/>
              <a:t>projected deposit spreads in the scenario </a:t>
            </a:r>
            <a:endParaRPr lang="en-GB" dirty="0"/>
          </a:p>
        </p:txBody>
      </p:sp>
      <p:pic>
        <p:nvPicPr>
          <p:cNvPr id="6" name="Picture 5"/>
          <p:cNvPicPr>
            <a:picLocks noChangeAspect="1"/>
          </p:cNvPicPr>
          <p:nvPr/>
        </p:nvPicPr>
        <p:blipFill>
          <a:blip r:embed="rId3"/>
          <a:stretch>
            <a:fillRect/>
          </a:stretch>
        </p:blipFill>
        <p:spPr>
          <a:xfrm>
            <a:off x="2097901" y="2282828"/>
            <a:ext cx="8269467" cy="2903387"/>
          </a:xfrm>
          <a:prstGeom prst="rect">
            <a:avLst/>
          </a:prstGeom>
        </p:spPr>
      </p:pic>
    </p:spTree>
    <p:extLst>
      <p:ext uri="{BB962C8B-B14F-4D97-AF65-F5344CB8AC3E}">
        <p14:creationId xmlns:p14="http://schemas.microsoft.com/office/powerpoint/2010/main" val="151044585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7793</TotalTime>
  <Words>1202</Words>
  <Application>Microsoft Office PowerPoint</Application>
  <PresentationFormat>Widescreen</PresentationFormat>
  <Paragraphs>52</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Century Gothic</vt:lpstr>
      <vt:lpstr>1_Bank LINKS Template</vt:lpstr>
      <vt:lpstr>The results of the 2022/23 ACS of UK banks Charts</vt:lpstr>
      <vt:lpstr>Chart 1: The UK stress scenario is more severe than both the global financial crisis and recent outturns</vt:lpstr>
      <vt:lpstr>Chart 2: The global stress scenario is also very severe in historical terms</vt:lpstr>
      <vt:lpstr>Chart 3: Major UK banks starts the stress test with a strong aggregate capital position, which remains well above the aggregate hurdle rate at the low point </vt:lpstr>
      <vt:lpstr>Chart 4: All banks remain above their CET1 ratio hurdle rates in the test</vt:lpstr>
      <vt:lpstr>Chart A: All RFBs clear their CET1 hurdle rates in the test </vt:lpstr>
      <vt:lpstr>Figure 1: The traded risk scenario impacts on banks' CET1 ratios through three channels (a)</vt:lpstr>
      <vt:lpstr>Chart 5: Loan margins have been compressed in recent years, but rise over the stress scenario</vt:lpstr>
      <vt:lpstr>Chart 6: Deposit spreads return to a level comparable to historical levels in the second year of the scenario</vt:lpstr>
      <vt:lpstr>Chart 7: Banks' operating expenses rise significantly during the scenario</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Wheeler, Tracy</dc:creator>
  <cp:lastModifiedBy>Degani, Claire</cp:lastModifiedBy>
  <cp:revision>176</cp:revision>
  <dcterms:created xsi:type="dcterms:W3CDTF">2021-04-26T09:48:08Z</dcterms:created>
  <dcterms:modified xsi:type="dcterms:W3CDTF">2023-07-14T09:55:54Z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555353691</vt:i4>
  </property>
  <property fmtid="{D5CDD505-2E9C-101B-9397-08002B2CF9AE}" pid="3" name="_NewReviewCycle">
    <vt:lpwstr/>
  </property>
  <property fmtid="{D5CDD505-2E9C-101B-9397-08002B2CF9AE}" pid="4" name="_EmailSubject">
    <vt:lpwstr>ACS documents</vt:lpwstr>
  </property>
  <property fmtid="{D5CDD505-2E9C-101B-9397-08002B2CF9AE}" pid="5" name="_AuthorEmail">
    <vt:lpwstr>Claire.Degani@bankofengland.co.uk</vt:lpwstr>
  </property>
  <property fmtid="{D5CDD505-2E9C-101B-9397-08002B2CF9AE}" pid="6" name="_AuthorEmailDisplayName">
    <vt:lpwstr>Degani, Claire</vt:lpwstr>
  </property>
  <property fmtid="{D5CDD505-2E9C-101B-9397-08002B2CF9AE}" pid="7" name="_PreviousAdHocReviewCycleID">
    <vt:i4>-257774619</vt:i4>
  </property>
</Properties>
</file>