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16"/>
  </p:notesMasterIdLst>
  <p:sldIdLst>
    <p:sldId id="367" r:id="rId3"/>
    <p:sldId id="368" r:id="rId4"/>
    <p:sldId id="369" r:id="rId5"/>
    <p:sldId id="370" r:id="rId6"/>
    <p:sldId id="371" r:id="rId7"/>
    <p:sldId id="372" r:id="rId8"/>
    <p:sldId id="373" r:id="rId9"/>
    <p:sldId id="374" r:id="rId10"/>
    <p:sldId id="375" r:id="rId11"/>
    <p:sldId id="376" r:id="rId12"/>
    <p:sldId id="377" r:id="rId13"/>
    <p:sldId id="378" r:id="rId14"/>
    <p:sldId id="37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82" d="100"/>
          <a:sy n="82" d="100"/>
        </p:scale>
        <p:origin x="270" y="42"/>
      </p:cViewPr>
      <p:guideLst/>
    </p:cSldViewPr>
  </p:slideViewPr>
  <p:outlineViewPr>
    <p:cViewPr>
      <p:scale>
        <a:sx n="33" d="100"/>
        <a:sy n="33" d="100"/>
      </p:scale>
      <p:origin x="0" y="0"/>
    </p:cViewPr>
  </p:outlineViewPr>
  <p:notesTextViewPr>
    <p:cViewPr>
      <p:scale>
        <a:sx n="3" d="2"/>
        <a:sy n="3" d="2"/>
      </p:scale>
      <p:origin x="0" y="-42"/>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11/07/2023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bankofengland.co.uk/monetary-policy-report/2023/may-2023"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bankofengland.co.uk/report/2020/monetary-policy-report-financial-stability-report-august-2020"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UK House Price Index from the HM Land Registry, Registers of Scotland, Land and Property Services Northern Ireland and Office for National Statistics, Halifax, Nationwide, Rightmove.co.uk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latest data point for the UK House Price Index is April 2023. Halifax, Nationwide and Rightmove data are advanced to reflect the respective timing of each data source in the house-buying process.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42545614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Bayes survey, PRA, Stress Test Data Framework and Bank calculations.</a:t>
            </a:r>
          </a:p>
        </p:txBody>
      </p:sp>
      <p:sp>
        <p:nvSpPr>
          <p:cNvPr id="4" name="Slide Number Placeholder 3"/>
          <p:cNvSpPr>
            <a:spLocks noGrp="1"/>
          </p:cNvSpPr>
          <p:nvPr>
            <p:ph type="sldNum" sz="quarter" idx="10"/>
          </p:nvPr>
        </p:nvSpPr>
        <p:spPr/>
        <p:txBody>
          <a:bodyPr/>
          <a:lstStyle/>
          <a:p>
            <a:fld id="{B378B890-4368-41A1-A4CA-B95169D697D2}" type="slidenum">
              <a:rPr lang="en-GB" smtClean="0"/>
              <a:t>12</a:t>
            </a:fld>
            <a:endParaRPr lang="en-GB"/>
          </a:p>
        </p:txBody>
      </p:sp>
    </p:spTree>
    <p:extLst>
      <p:ext uri="{BB962C8B-B14F-4D97-AF65-F5344CB8AC3E}">
        <p14:creationId xmlns:p14="http://schemas.microsoft.com/office/powerpoint/2010/main" val="4196502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CAPIQ, Investment Association, Investment Property Forum, MSCI/AREF UK Property Fund Index, MSCI RCA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Real estate investment trusts (REITs) data includes other, similar listed funds.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Open-ended funds (OEFs) data includes both public and private funds. </a:t>
            </a:r>
          </a:p>
        </p:txBody>
      </p:sp>
      <p:sp>
        <p:nvSpPr>
          <p:cNvPr id="4" name="Slide Number Placeholder 3"/>
          <p:cNvSpPr>
            <a:spLocks noGrp="1"/>
          </p:cNvSpPr>
          <p:nvPr>
            <p:ph type="sldNum" sz="quarter" idx="10"/>
          </p:nvPr>
        </p:nvSpPr>
        <p:spPr/>
        <p:txBody>
          <a:bodyPr/>
          <a:lstStyle/>
          <a:p>
            <a:fld id="{B378B890-4368-41A1-A4CA-B95169D697D2}" type="slidenum">
              <a:rPr lang="en-GB" smtClean="0"/>
              <a:t>13</a:t>
            </a:fld>
            <a:endParaRPr lang="en-GB"/>
          </a:p>
        </p:txBody>
      </p:sp>
    </p:spTree>
    <p:extLst>
      <p:ext uri="{BB962C8B-B14F-4D97-AF65-F5344CB8AC3E}">
        <p14:creationId xmlns:p14="http://schemas.microsoft.com/office/powerpoint/2010/main" val="3968682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Eikon by Refinitiv, Bank of England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Bank’s quoted rates series are weighted monthly average rates advertised by all UK banks and building societies with products meeting specific criteria. OIS rates are monthly averages of daily rates to 30 June.</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030996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FCA Product Sales Data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projection uses the OIS curve as at 30 June 2023 and the latest available data (end-2022) on the stock of outstanding mortgages.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Increases in payments on variable-rate mortgages are calculated using the implied uplift in the OIS curve and payments increase for fixed-rate mortgages are calculated by assuming that mortgagors refinance onto a typical fixed rate at the point that their fixed-rate contract ends.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Mortgages with less than £1,000 outstanding are excluded. These data do not include buy-to-let mortgages or mortgages that are off balance sheet of authorised lenders, such as securitised loans or loan books sold to third parties.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778381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FCA Product Sales Data,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Calculated as interest payments plus mortgage principal repayments as a proportion of nominal household post-tax income. Household income has been adjusted to take into account the effects of Financial Intermediation Services Indirectly Measured. Mortgage interest payments before 2000 are adjusted to remove the effect of mortgage interest relief at source.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For the illustrative projections to mid-2026, projections for household post‑tax income consistent with the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May 2023 MPR</a:t>
            </a:r>
            <a:r>
              <a:rPr lang="en-GB" sz="1800" dirty="0">
                <a:effectLst/>
                <a:latin typeface="Arial" panose="020B0604020202020204" pitchFamily="34" charset="0"/>
                <a:ea typeface="Calibri" panose="020F0502020204030204" pitchFamily="34" charset="0"/>
                <a:cs typeface="Calibri" panose="020F0502020204030204" pitchFamily="34" charset="0"/>
              </a:rPr>
              <a:t>. Payment increases are projected using market expectations for Bank Rate based on the overnight index swap curve as at 30 June, taking into account the distribution of fixed-deal terms from the FCA Product Sales Data and assuming the aggregate mortgage debt to income ratio remains constant.</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40668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ONS, and Bank Staff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1837351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British Household Panel Survey/Understanding Society (BHPS/US), NMG Consulting survey,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threshold of 70% is estimated by taking the threshold at which households become much more likely to experience repayment difficulties for gross DSRs (40%) and adjusting it to reflect the share of income spent on taxes and essentials (excluding housing costs) by households with mortgages. For more information on the gross threshold, see the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August 2020</a:t>
            </a:r>
            <a:r>
              <a:rPr lang="en-GB" sz="1800" dirty="0">
                <a:effectLst/>
                <a:latin typeface="Arial" panose="020B0604020202020204" pitchFamily="34" charset="0"/>
                <a:ea typeface="Calibri" panose="020F0502020204030204" pitchFamily="34" charset="0"/>
                <a:cs typeface="Calibri" panose="020F0502020204030204" pitchFamily="34" charset="0"/>
              </a:rPr>
              <a:t> FSR.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 </a:t>
            </a:r>
            <a:r>
              <a:rPr lang="en-GB" sz="1800" kern="1200" dirty="0">
                <a:solidFill>
                  <a:schemeClr val="tx1"/>
                </a:solidFill>
                <a:effectLst/>
                <a:latin typeface="Arial" panose="020B0604020202020204" pitchFamily="34" charset="0"/>
                <a:ea typeface="Calibri" panose="020F0502020204030204" pitchFamily="34" charset="0"/>
                <a:cs typeface="Calibri" panose="020F0502020204030204" pitchFamily="34" charset="0"/>
              </a:rPr>
              <a:t>The impact of inflation is estimated by assuming the prices of essential goods rise in line with the May 2023 MPR inflation projection, and that households do not substitute away from this consumption. Interest rate projections are applied based on OIS rates as at 30 June 2023.</a:t>
            </a: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9861816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Refinitiv Eikon for bonds, Bloomberg for leveraged loans and Bank staff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Investment-grade bonds have a rating of BB+ and above.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High-yield bonds are BBB and below.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Leveraged loans are defined as the borrower having a debt to EBIT ratio of 4.5 or above and/or a private equity sponsor.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Other types of market-based debt, not shown in the chart, are private credit, direct lending funds, loans from insurers and security dealers and finance leasing.</a:t>
            </a:r>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4026739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Moody’s </a:t>
            </a:r>
            <a:r>
              <a:rPr lang="en-GB" sz="1800" dirty="0" err="1">
                <a:effectLst/>
                <a:latin typeface="Arial" panose="020B0604020202020204" pitchFamily="34" charset="0"/>
                <a:ea typeface="Calibri" panose="020F0502020204030204" pitchFamily="34" charset="0"/>
                <a:cs typeface="Calibri" panose="020F0502020204030204" pitchFamily="34" charset="0"/>
              </a:rPr>
              <a:t>BvD</a:t>
            </a:r>
            <a:r>
              <a:rPr lang="en-GB" sz="1800" dirty="0">
                <a:effectLst/>
                <a:latin typeface="Arial" panose="020B0604020202020204" pitchFamily="34" charset="0"/>
                <a:ea typeface="Calibri" panose="020F0502020204030204" pitchFamily="34" charset="0"/>
                <a:cs typeface="Calibri" panose="020F0502020204030204" pitchFamily="34" charset="0"/>
              </a:rPr>
              <a:t>, S&amp;P Global Market Intelligence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These data refer to UK private non-financial corporations (PNFCs) only.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projection uses the May 2023 MPR projections for earnings and credit spreads, and OIS rates as at 30 June 2023; these are applied to latest published balance sheet data.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Firms with turnover less than £10 million are excluded. ‘Medium’ is defined as firms with turnover between £10 million and £500 million, and ‘large’ as greater than £500 million.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Bank staff have updated the data used to calculate the low ICR share. Consequently, the figures presented here are not directly comparable to those previously published. </a:t>
            </a:r>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3021407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MSCI, Federal Reserve Board, European Central Bank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data for the euro area is to 2022 Q4; the data for the UK and US is to 2023 Q1.</a:t>
            </a:r>
          </a:p>
        </p:txBody>
      </p:sp>
      <p:sp>
        <p:nvSpPr>
          <p:cNvPr id="4" name="Slide Number Placeholder 3"/>
          <p:cNvSpPr>
            <a:spLocks noGrp="1"/>
          </p:cNvSpPr>
          <p:nvPr>
            <p:ph type="sldNum" sz="quarter" idx="10"/>
          </p:nvPr>
        </p:nvSpPr>
        <p:spPr/>
        <p:txBody>
          <a:bodyPr/>
          <a:lstStyle/>
          <a:p>
            <a:fld id="{B378B890-4368-41A1-A4CA-B95169D697D2}" type="slidenum">
              <a:rPr lang="en-GB" smtClean="0"/>
              <a:t>11</a:t>
            </a:fld>
            <a:endParaRPr lang="en-GB"/>
          </a:p>
        </p:txBody>
      </p:sp>
    </p:spTree>
    <p:extLst>
      <p:ext uri="{BB962C8B-B14F-4D97-AF65-F5344CB8AC3E}">
        <p14:creationId xmlns:p14="http://schemas.microsoft.com/office/powerpoint/2010/main" val="27100893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11/07/2023</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11/07/2023</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3" Type="http://schemas.openxmlformats.org/officeDocument/2006/relationships/hyperlink" Target="#chartaa"/><Relationship Id="rId2" Type="http://schemas.openxmlformats.org/officeDocument/2006/relationships/notesSlide" Target="../notesSlides/notesSlide9.xml"/><Relationship Id="rId1" Type="http://schemas.openxmlformats.org/officeDocument/2006/relationships/slideLayout" Target="../slideLayouts/slideLayout30.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hyperlink" Target="#chartca"/><Relationship Id="rId2" Type="http://schemas.openxmlformats.org/officeDocument/2006/relationships/notesSlide" Target="../notesSlides/notesSlide11.xml"/><Relationship Id="rId1" Type="http://schemas.openxmlformats.org/officeDocument/2006/relationships/slideLayout" Target="../slideLayouts/slideLayout30.xml"/><Relationship Id="rId5" Type="http://schemas.openxmlformats.org/officeDocument/2006/relationships/image" Target="../media/image25.png"/><Relationship Id="rId4" Type="http://schemas.openxmlformats.org/officeDocument/2006/relationships/hyperlink" Target="#chartcb"/></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4.xml"/><Relationship Id="rId4" Type="http://schemas.openxmlformats.org/officeDocument/2006/relationships/hyperlink" Target="#chart21a"/></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0.xml"/><Relationship Id="rId1" Type="http://schemas.openxmlformats.org/officeDocument/2006/relationships/themeOverride" Target="../theme/themeOverride1.xml"/><Relationship Id="rId5" Type="http://schemas.openxmlformats.org/officeDocument/2006/relationships/image" Target="../media/image16.png"/><Relationship Id="rId4" Type="http://schemas.openxmlformats.org/officeDocument/2006/relationships/hyperlink" Target="#chart22a"/></Relationships>
</file>

<file path=ppt/slides/_rels/slide4.xml.rels><?xml version="1.0" encoding="UTF-8" standalone="yes"?>
<Relationships xmlns="http://schemas.openxmlformats.org/package/2006/relationships"><Relationship Id="rId3" Type="http://schemas.openxmlformats.org/officeDocument/2006/relationships/hyperlink" Target="#chart23a"/><Relationship Id="rId2" Type="http://schemas.openxmlformats.org/officeDocument/2006/relationships/notesSlide" Target="../notesSlides/notesSlide3.xml"/><Relationship Id="rId1" Type="http://schemas.openxmlformats.org/officeDocument/2006/relationships/slideLayout" Target="../slideLayouts/slideLayout30.xml"/><Relationship Id="rId6" Type="http://schemas.openxmlformats.org/officeDocument/2006/relationships/image" Target="../media/image17.png"/><Relationship Id="rId5" Type="http://schemas.openxmlformats.org/officeDocument/2006/relationships/hyperlink" Target="#chart23c"/><Relationship Id="rId4" Type="http://schemas.openxmlformats.org/officeDocument/2006/relationships/hyperlink" Target="#chart23b"/></Relationships>
</file>

<file path=ppt/slides/_rels/slide5.xml.rels><?xml version="1.0" encoding="UTF-8" standalone="yes"?>
<Relationships xmlns="http://schemas.openxmlformats.org/package/2006/relationships"><Relationship Id="rId3" Type="http://schemas.openxmlformats.org/officeDocument/2006/relationships/hyperlink" Target="#chart24a"/><Relationship Id="rId2" Type="http://schemas.openxmlformats.org/officeDocument/2006/relationships/notesSlide" Target="../notesSlides/notesSlide4.xml"/><Relationship Id="rId1" Type="http://schemas.openxmlformats.org/officeDocument/2006/relationships/slideLayout" Target="../slideLayouts/slideLayout30.xml"/><Relationship Id="rId5" Type="http://schemas.openxmlformats.org/officeDocument/2006/relationships/image" Target="../media/image18.png"/><Relationship Id="rId4" Type="http://schemas.openxmlformats.org/officeDocument/2006/relationships/hyperlink" Target="#chart24b"/></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hyperlink" Target="#chart26a"/><Relationship Id="rId2" Type="http://schemas.openxmlformats.org/officeDocument/2006/relationships/notesSlide" Target="../notesSlides/notesSlide6.xml"/><Relationship Id="rId1" Type="http://schemas.openxmlformats.org/officeDocument/2006/relationships/slideLayout" Target="../slideLayouts/slideLayout30.xml"/><Relationship Id="rId5" Type="http://schemas.openxmlformats.org/officeDocument/2006/relationships/image" Target="../media/image20.png"/><Relationship Id="rId4" Type="http://schemas.openxmlformats.org/officeDocument/2006/relationships/hyperlink" Target="#chart26b"/></Relationships>
</file>

<file path=ppt/slides/_rels/slide8.xml.rels><?xml version="1.0" encoding="UTF-8" standalone="yes"?>
<Relationships xmlns="http://schemas.openxmlformats.org/package/2006/relationships"><Relationship Id="rId3" Type="http://schemas.openxmlformats.org/officeDocument/2006/relationships/hyperlink" Target="#chart27a"/><Relationship Id="rId7"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0.xml"/><Relationship Id="rId6" Type="http://schemas.openxmlformats.org/officeDocument/2006/relationships/hyperlink" Target="#chart27d"/><Relationship Id="rId5" Type="http://schemas.openxmlformats.org/officeDocument/2006/relationships/hyperlink" Target="#chart27c"/><Relationship Id="rId4" Type="http://schemas.openxmlformats.org/officeDocument/2006/relationships/hyperlink" Target="#chart27b"/></Relationships>
</file>

<file path=ppt/slides/_rels/slide9.xml.rels><?xml version="1.0" encoding="UTF-8" standalone="yes"?>
<Relationships xmlns="http://schemas.openxmlformats.org/package/2006/relationships"><Relationship Id="rId3" Type="http://schemas.openxmlformats.org/officeDocument/2006/relationships/hyperlink" Target="#chart28a"/><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30.xml"/><Relationship Id="rId6" Type="http://schemas.openxmlformats.org/officeDocument/2006/relationships/hyperlink" Target="#chart28d"/><Relationship Id="rId5" Type="http://schemas.openxmlformats.org/officeDocument/2006/relationships/hyperlink" Target="#chart28c"/><Relationship Id="rId4" Type="http://schemas.openxmlformats.org/officeDocument/2006/relationships/hyperlink" Target="#chart28b"/></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200" y="1752600"/>
            <a:ext cx="7108372" cy="5203371"/>
          </a:xfrm>
        </p:spPr>
        <p:txBody>
          <a:bodyPr vert="horz" lIns="0" tIns="0" rIns="457200" bIns="0" rtlCol="0">
            <a:noAutofit/>
          </a:bodyPr>
          <a:lstStyle/>
          <a:p>
            <a:r>
              <a:rPr lang="en-GB" dirty="0"/>
              <a:t>Financial Stability Report July 2022 </a:t>
            </a:r>
          </a:p>
          <a:p>
            <a:r>
              <a:rPr lang="en-GB" sz="3600" dirty="0" smtClean="0"/>
              <a:t>UK </a:t>
            </a:r>
            <a:r>
              <a:rPr lang="en-GB" sz="3600" dirty="0"/>
              <a:t>household and corporate debt vulnerabilities inc. Box A: Vulnerabilities in UK and global commercial real estate markets </a:t>
            </a:r>
            <a:endParaRPr lang="en-GB" dirty="0"/>
          </a:p>
        </p:txBody>
      </p:sp>
    </p:spTree>
    <p:extLst>
      <p:ext uri="{BB962C8B-B14F-4D97-AF65-F5344CB8AC3E}">
        <p14:creationId xmlns:p14="http://schemas.microsoft.com/office/powerpoint/2010/main" val="1978776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07994C-9DA0-4359-924E-C13613F449FF}"/>
              </a:ext>
            </a:extLst>
          </p:cNvPr>
          <p:cNvSpPr>
            <a:spLocks noGrp="1"/>
          </p:cNvSpPr>
          <p:nvPr>
            <p:ph type="title"/>
          </p:nvPr>
        </p:nvSpPr>
        <p:spPr>
          <a:xfrm>
            <a:off x="455296" y="3240000"/>
            <a:ext cx="11279504" cy="1538287"/>
          </a:xfrm>
        </p:spPr>
        <p:txBody>
          <a:bodyPr/>
          <a:lstStyle/>
          <a:p>
            <a:r>
              <a:rPr lang="en-GB" dirty="0"/>
              <a:t>Box A: Vulnerabilities in UK and global commercial real estate markets</a:t>
            </a:r>
          </a:p>
        </p:txBody>
      </p:sp>
    </p:spTree>
    <p:extLst>
      <p:ext uri="{BB962C8B-B14F-4D97-AF65-F5344CB8AC3E}">
        <p14:creationId xmlns:p14="http://schemas.microsoft.com/office/powerpoint/2010/main" val="3024117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11277600" cy="1944130"/>
          </a:xfrm>
        </p:spPr>
        <p:txBody>
          <a:bodyPr/>
          <a:lstStyle/>
          <a:p>
            <a:pPr marL="28575" marR="25400" indent="208915">
              <a:lnSpc>
                <a:spcPct val="125000"/>
              </a:lnSpc>
              <a:spcAft>
                <a:spcPts val="0"/>
              </a:spcAft>
            </a:pPr>
            <a:r>
              <a:rPr lang="en-GB" sz="2400" dirty="0" smtClean="0"/>
              <a:t/>
            </a:r>
            <a:br>
              <a:rPr lang="en-GB" sz="2400" dirty="0" smtClean="0"/>
            </a:br>
            <a:r>
              <a:rPr lang="en-GB" sz="2400" dirty="0" smtClean="0"/>
              <a:t>Chart </a:t>
            </a:r>
            <a:r>
              <a:rPr lang="en-GB" sz="2400" dirty="0"/>
              <a:t>A: Commercial real estate values have declined recently in the UK and elsewhere </a:t>
            </a:r>
            <a:br>
              <a:rPr lang="en-GB" sz="2400" dirty="0"/>
            </a:br>
            <a:r>
              <a:rPr lang="en-GB" sz="2000" b="0" dirty="0"/>
              <a:t>CRE price indices for the UK, United States and euro area </a:t>
            </a:r>
            <a:r>
              <a:rPr lang="en-GB" sz="2000" b="0" baseline="30000" dirty="0"/>
              <a:t>(</a:t>
            </a:r>
            <a:r>
              <a:rPr lang="en-GB" sz="2000" b="0" baseline="30000" dirty="0">
                <a:hlinkClick r:id="rId3" action="ppaction://hlinkfile">
                  <a:extLst>
                    <a:ext uri="{A12FA001-AC4F-418D-AE19-62706E023703}">
                      <ahyp:hlinkClr xmlns="" xmlns:ahyp="http://schemas.microsoft.com/office/drawing/2018/hyperlinkcolor" val="tx"/>
                    </a:ext>
                  </a:extLst>
                </a:hlinkClick>
              </a:rPr>
              <a:t>a</a:t>
            </a:r>
            <a:r>
              <a:rPr lang="en-GB" sz="2000" b="0" baseline="30000" dirty="0"/>
              <a:t>)</a:t>
            </a:r>
          </a:p>
        </p:txBody>
      </p:sp>
      <p:pic>
        <p:nvPicPr>
          <p:cNvPr id="3" name="Picture 2" descr="A graph of different colored lines&#10;&#10;Description automatically generated">
            <a:extLst>
              <a:ext uri="{FF2B5EF4-FFF2-40B4-BE49-F238E27FC236}">
                <a16:creationId xmlns:a16="http://schemas.microsoft.com/office/drawing/2014/main" id="{AF259F8A-1455-43EB-5244-082004FBDC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599" y="2034746"/>
            <a:ext cx="10808043" cy="4629665"/>
          </a:xfrm>
          <a:prstGeom prst="rect">
            <a:avLst/>
          </a:prstGeom>
        </p:spPr>
      </p:pic>
    </p:spTree>
    <p:extLst>
      <p:ext uri="{BB962C8B-B14F-4D97-AF65-F5344CB8AC3E}">
        <p14:creationId xmlns:p14="http://schemas.microsoft.com/office/powerpoint/2010/main" val="37335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11277600" cy="1861751"/>
          </a:xfrm>
        </p:spPr>
        <p:txBody>
          <a:bodyPr/>
          <a:lstStyle/>
          <a:p>
            <a:pPr marL="28575" marR="25400" indent="208915">
              <a:lnSpc>
                <a:spcPct val="125000"/>
              </a:lnSpc>
              <a:spcAft>
                <a:spcPts val="0"/>
              </a:spcAft>
            </a:pPr>
            <a:r>
              <a:rPr lang="en-GB" sz="2400" dirty="0" smtClean="0"/>
              <a:t/>
            </a:r>
            <a:br>
              <a:rPr lang="en-GB" sz="2400" dirty="0" smtClean="0"/>
            </a:br>
            <a:r>
              <a:rPr lang="en-GB" sz="2400" dirty="0" smtClean="0"/>
              <a:t>Chart </a:t>
            </a:r>
            <a:r>
              <a:rPr lang="en-GB" sz="2400" dirty="0"/>
              <a:t>B: UK banks are still important for CRE investor funding, but bonds now account for a similar share</a:t>
            </a:r>
            <a:br>
              <a:rPr lang="en-GB" sz="2400" dirty="0"/>
            </a:br>
            <a:r>
              <a:rPr lang="en-GB" sz="2000" b="0" dirty="0" err="1"/>
              <a:t>Share</a:t>
            </a:r>
            <a:r>
              <a:rPr lang="en-GB" sz="2000" b="0" dirty="0"/>
              <a:t> of CRE investor debt by source, 2022 </a:t>
            </a:r>
          </a:p>
        </p:txBody>
      </p:sp>
      <p:pic>
        <p:nvPicPr>
          <p:cNvPr id="4" name="Picture 3" descr="A graph of different colored squares&#10;&#10;Description automatically generated">
            <a:extLst>
              <a:ext uri="{FF2B5EF4-FFF2-40B4-BE49-F238E27FC236}">
                <a16:creationId xmlns:a16="http://schemas.microsoft.com/office/drawing/2014/main" id="{87630EE9-C4F5-7E70-B72F-172212A299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2022" y="2018269"/>
            <a:ext cx="10453816" cy="4637903"/>
          </a:xfrm>
          <a:prstGeom prst="rect">
            <a:avLst/>
          </a:prstGeom>
        </p:spPr>
      </p:pic>
    </p:spTree>
    <p:extLst>
      <p:ext uri="{BB962C8B-B14F-4D97-AF65-F5344CB8AC3E}">
        <p14:creationId xmlns:p14="http://schemas.microsoft.com/office/powerpoint/2010/main" val="434906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11277600" cy="1746422"/>
          </a:xfrm>
        </p:spPr>
        <p:txBody>
          <a:bodyPr/>
          <a:lstStyle/>
          <a:p>
            <a:pPr marL="28575" marR="25400" indent="208915">
              <a:lnSpc>
                <a:spcPct val="125000"/>
              </a:lnSpc>
              <a:spcAft>
                <a:spcPts val="0"/>
              </a:spcAft>
            </a:pPr>
            <a:r>
              <a:rPr lang="en-GB" sz="2400" dirty="0" smtClean="0"/>
              <a:t/>
            </a:r>
            <a:br>
              <a:rPr lang="en-GB" sz="2400" dirty="0" smtClean="0"/>
            </a:br>
            <a:r>
              <a:rPr lang="en-GB" sz="2400" dirty="0" smtClean="0"/>
              <a:t>Chart </a:t>
            </a:r>
            <a:r>
              <a:rPr lang="en-GB" sz="2400" dirty="0"/>
              <a:t>C: Over half the UK CRE stock is owned by investors, and foreign investors’ share has increased since 2007</a:t>
            </a:r>
            <a:br>
              <a:rPr lang="en-GB" sz="2400" dirty="0"/>
            </a:br>
            <a:r>
              <a:rPr lang="en-GB" sz="2000" b="0" dirty="0"/>
              <a:t>Share of CRE stock by ownership type, 2007 and 2022 </a:t>
            </a:r>
            <a:r>
              <a:rPr lang="en-GB" sz="2000" b="0" baseline="30000" dirty="0"/>
              <a:t>(</a:t>
            </a:r>
            <a:r>
              <a:rPr lang="en-GB" sz="2000" b="0" baseline="30000" dirty="0">
                <a:hlinkClick r:id="rId3" action="ppaction://hlinkfile">
                  <a:extLst>
                    <a:ext uri="{A12FA001-AC4F-418D-AE19-62706E023703}">
                      <ahyp:hlinkClr xmlns="" xmlns:ahyp="http://schemas.microsoft.com/office/drawing/2018/hyperlinkcolor" val="tx"/>
                    </a:ext>
                  </a:extLst>
                </a:hlinkClick>
              </a:rPr>
              <a:t>a</a:t>
            </a:r>
            <a:r>
              <a:rPr lang="en-GB" sz="2000" b="0" baseline="30000" dirty="0"/>
              <a:t>) (</a:t>
            </a:r>
            <a:r>
              <a:rPr lang="en-GB" sz="2000" b="0" baseline="30000" dirty="0">
                <a:hlinkClick r:id="rId4" action="ppaction://hlinkfile">
                  <a:extLst>
                    <a:ext uri="{A12FA001-AC4F-418D-AE19-62706E023703}">
                      <ahyp:hlinkClr xmlns="" xmlns:ahyp="http://schemas.microsoft.com/office/drawing/2018/hyperlinkcolor" val="tx"/>
                    </a:ext>
                  </a:extLst>
                </a:hlinkClick>
              </a:rPr>
              <a:t>b</a:t>
            </a:r>
            <a:r>
              <a:rPr lang="en-GB" sz="2000" b="0" baseline="30000" dirty="0"/>
              <a:t>)</a:t>
            </a:r>
          </a:p>
        </p:txBody>
      </p:sp>
      <p:pic>
        <p:nvPicPr>
          <p:cNvPr id="3" name="Picture 2" descr="A diagram of a company&#10;&#10;Description automatically generated">
            <a:extLst>
              <a:ext uri="{FF2B5EF4-FFF2-40B4-BE49-F238E27FC236}">
                <a16:creationId xmlns:a16="http://schemas.microsoft.com/office/drawing/2014/main" id="{4395A69F-1C2E-3CDC-E715-713A40073E9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1449" y="2010266"/>
            <a:ext cx="10478529" cy="4662383"/>
          </a:xfrm>
          <a:prstGeom prst="rect">
            <a:avLst/>
          </a:prstGeom>
        </p:spPr>
      </p:pic>
    </p:spTree>
    <p:extLst>
      <p:ext uri="{BB962C8B-B14F-4D97-AF65-F5344CB8AC3E}">
        <p14:creationId xmlns:p14="http://schemas.microsoft.com/office/powerpoint/2010/main" val="859779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1">
            <a:extLst>
              <a:ext uri="{FF2B5EF4-FFF2-40B4-BE49-F238E27FC236}">
                <a16:creationId xmlns:a16="http://schemas.microsoft.com/office/drawing/2014/main" id="{D835004E-1F14-4950-3294-E163F41A413B}"/>
              </a:ext>
            </a:extLst>
          </p:cNvPr>
          <p:cNvSpPr>
            <a:spLocks noGrp="1"/>
          </p:cNvSpPr>
          <p:nvPr>
            <p:ph type="ftr" sz="quarter" idx="11"/>
          </p:nvPr>
        </p:nvSpPr>
        <p:spPr>
          <a:xfrm>
            <a:off x="3051174" y="6381751"/>
            <a:ext cx="6096001" cy="382270"/>
          </a:xfrm>
        </p:spPr>
        <p:txBody>
          <a:bodyPr/>
          <a:lstStyle/>
          <a:p>
            <a:pPr>
              <a:spcAft>
                <a:spcPts val="600"/>
              </a:spcAft>
            </a:pPr>
            <a:r>
              <a:rPr lang="en-GB"/>
              <a:t>Insert document classification (edit via 'Header &amp; Footer')</a:t>
            </a:r>
          </a:p>
        </p:txBody>
      </p:sp>
      <p:pic>
        <p:nvPicPr>
          <p:cNvPr id="2" name="Picture 1" descr="A graph of a graph showing the price of a stock market&#10;&#10;Description automatically generated">
            <a:extLst>
              <a:ext uri="{FF2B5EF4-FFF2-40B4-BE49-F238E27FC236}">
                <a16:creationId xmlns:a16="http://schemas.microsoft.com/office/drawing/2014/main" id="{E8C90E0C-4E9D-1A94-A741-1008AE1E30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3684" y="1762897"/>
            <a:ext cx="11221916" cy="4868561"/>
          </a:xfrm>
          <a:prstGeom prst="rect">
            <a:avLst/>
          </a:prstGeom>
          <a:noFill/>
        </p:spPr>
      </p:pic>
      <p:sp>
        <p:nvSpPr>
          <p:cNvPr id="4" name="Title 3"/>
          <p:cNvSpPr>
            <a:spLocks noGrp="1"/>
          </p:cNvSpPr>
          <p:nvPr>
            <p:ph type="title"/>
          </p:nvPr>
        </p:nvSpPr>
        <p:spPr>
          <a:xfrm>
            <a:off x="468000" y="610954"/>
            <a:ext cx="11277600" cy="912814"/>
          </a:xfrm>
        </p:spPr>
        <p:txBody>
          <a:bodyPr wrap="square" anchor="ctr">
            <a:normAutofit fontScale="90000"/>
          </a:bodyPr>
          <a:lstStyle/>
          <a:p>
            <a:pPr marL="28575" marR="25400" indent="208915">
              <a:lnSpc>
                <a:spcPct val="90000"/>
              </a:lnSpc>
              <a:spcAft>
                <a:spcPts val="0"/>
              </a:spcAft>
            </a:pPr>
            <a:r>
              <a:rPr lang="en-GB" sz="2700" dirty="0" smtClean="0"/>
              <a:t/>
            </a:r>
            <a:br>
              <a:rPr lang="en-GB" sz="2700" dirty="0" smtClean="0"/>
            </a:br>
            <a:r>
              <a:rPr lang="en-GB" sz="2700" dirty="0" smtClean="0"/>
              <a:t>Chart </a:t>
            </a:r>
            <a:r>
              <a:rPr lang="en-GB" sz="2700" dirty="0"/>
              <a:t>2.1: Indicators of UK house prices </a:t>
            </a:r>
            <a:r>
              <a:rPr lang="en-GB" sz="2700" dirty="0" smtClean="0"/>
              <a:t>have </a:t>
            </a:r>
            <a:r>
              <a:rPr lang="en-GB" sz="2700" dirty="0"/>
              <a:t>declined </a:t>
            </a:r>
            <a:r>
              <a:rPr lang="en-GB" sz="2700" dirty="0" smtClean="0"/>
              <a:t>from </a:t>
            </a:r>
            <a:r>
              <a:rPr lang="en-GB" sz="2700" dirty="0"/>
              <a:t>2022 peaks</a:t>
            </a:r>
            <a:r>
              <a:rPr lang="en-GB" dirty="0"/>
              <a:t/>
            </a:r>
            <a:br>
              <a:rPr lang="en-GB" dirty="0"/>
            </a:br>
            <a:r>
              <a:rPr lang="en-GB" sz="2200" b="0" dirty="0"/>
              <a:t>House price indices </a:t>
            </a:r>
            <a:r>
              <a:rPr lang="en-GB" sz="2200" b="0" baseline="30000" dirty="0"/>
              <a:t>(</a:t>
            </a:r>
            <a:r>
              <a:rPr lang="en-GB" sz="2200" b="0" baseline="30000" dirty="0">
                <a:hlinkClick r:id="rId4" action="ppaction://hlinkfile">
                  <a:extLst>
                    <a:ext uri="{A12FA001-AC4F-418D-AE19-62706E023703}">
                      <ahyp:hlinkClr xmlns="" xmlns:ahyp="http://schemas.microsoft.com/office/drawing/2018/hyperlinkcolor" val="tx"/>
                    </a:ext>
                  </a:extLst>
                </a:hlinkClick>
              </a:rPr>
              <a:t>a</a:t>
            </a:r>
            <a:r>
              <a:rPr lang="en-GB" sz="2200" b="0" baseline="30000" dirty="0"/>
              <a:t>)</a:t>
            </a:r>
            <a:r>
              <a:rPr lang="en-GB" dirty="0"/>
              <a:t/>
            </a:r>
            <a:br>
              <a:rPr lang="en-GB" dirty="0"/>
            </a:br>
            <a:endParaRPr lang="en-GB" dirty="0"/>
          </a:p>
        </p:txBody>
      </p:sp>
    </p:spTree>
    <p:extLst>
      <p:ext uri="{BB962C8B-B14F-4D97-AF65-F5344CB8AC3E}">
        <p14:creationId xmlns:p14="http://schemas.microsoft.com/office/powerpoint/2010/main" val="1482678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03194"/>
            <a:ext cx="11277600" cy="912814"/>
          </a:xfrm>
        </p:spPr>
        <p:txBody>
          <a:bodyPr/>
          <a:lstStyle/>
          <a:p>
            <a:pPr marL="28575" marR="25400" indent="208915">
              <a:lnSpc>
                <a:spcPct val="125000"/>
              </a:lnSpc>
              <a:spcAft>
                <a:spcPts val="0"/>
              </a:spcAft>
            </a:pPr>
            <a:r>
              <a:rPr lang="en-GB" sz="2500" dirty="0" smtClean="0"/>
              <a:t/>
            </a:r>
            <a:br>
              <a:rPr lang="en-GB" sz="2500" dirty="0" smtClean="0"/>
            </a:br>
            <a:r>
              <a:rPr lang="en-GB" sz="2400" dirty="0" smtClean="0"/>
              <a:t>Chart </a:t>
            </a:r>
            <a:r>
              <a:rPr lang="en-GB" sz="2400" dirty="0"/>
              <a:t>2.2: Mortgage rates have recently increased</a:t>
            </a:r>
            <a:r>
              <a:rPr lang="en-GB" sz="2500" dirty="0"/>
              <a:t/>
            </a:r>
            <a:br>
              <a:rPr lang="en-GB" sz="2500" dirty="0"/>
            </a:br>
            <a:r>
              <a:rPr lang="en-GB" sz="2000" b="0" dirty="0"/>
              <a:t>Average quoted rates on two-year and five-year fixed-rate mortgages with 75% LTV, and the two-year and five-year OIS rates </a:t>
            </a:r>
            <a:r>
              <a:rPr lang="en-GB" sz="2000" b="0" baseline="30000" dirty="0"/>
              <a:t>(</a:t>
            </a:r>
            <a:r>
              <a:rPr lang="en-GB" sz="2000" b="0" baseline="30000" dirty="0">
                <a:hlinkClick r:id="rId4" action="ppaction://hlinkfile">
                  <a:extLst>
                    <a:ext uri="{A12FA001-AC4F-418D-AE19-62706E023703}">
                      <ahyp:hlinkClr xmlns="" xmlns:ahyp="http://schemas.microsoft.com/office/drawing/2018/hyperlinkcolor" val="tx"/>
                    </a:ext>
                  </a:extLst>
                </a:hlinkClick>
              </a:rPr>
              <a:t>a</a:t>
            </a:r>
            <a:r>
              <a:rPr lang="en-GB" sz="2000" b="0" baseline="30000" dirty="0"/>
              <a:t>)</a:t>
            </a:r>
            <a:r>
              <a:rPr lang="en-GB" sz="1800" dirty="0">
                <a:solidFill>
                  <a:srgbClr val="FFFFFF"/>
                </a:solidFill>
                <a:effectLst/>
                <a:latin typeface="Arial" panose="020B0604020202020204" pitchFamily="34" charset="0"/>
                <a:ea typeface="Times New Roman" panose="02020603050405020304" pitchFamily="18" charset="0"/>
              </a:rPr>
              <a:t/>
            </a:r>
            <a:br>
              <a:rPr lang="en-GB" sz="1800" dirty="0">
                <a:solidFill>
                  <a:srgbClr val="FFFFFF"/>
                </a:solidFill>
                <a:effectLst/>
                <a:latin typeface="Arial" panose="020B0604020202020204" pitchFamily="34" charset="0"/>
                <a:ea typeface="Times New Roman" panose="02020603050405020304" pitchFamily="18" charset="0"/>
              </a:rPr>
            </a:br>
            <a:r>
              <a:rPr lang="en-GB" sz="2500" dirty="0"/>
              <a:t/>
            </a:r>
            <a:br>
              <a:rPr lang="en-GB" sz="2500" dirty="0"/>
            </a:br>
            <a:r>
              <a:rPr lang="en-GB" sz="2500" dirty="0"/>
              <a:t/>
            </a:r>
            <a:br>
              <a:rPr lang="en-GB" sz="2500" dirty="0"/>
            </a:br>
            <a:endParaRPr lang="en-GB" sz="2500" dirty="0"/>
          </a:p>
        </p:txBody>
      </p:sp>
      <p:pic>
        <p:nvPicPr>
          <p:cNvPr id="3" name="Picture 2" descr="A graph of the number of the year&#10;&#10;Description automatically generated">
            <a:extLst>
              <a:ext uri="{FF2B5EF4-FFF2-40B4-BE49-F238E27FC236}">
                <a16:creationId xmlns:a16="http://schemas.microsoft.com/office/drawing/2014/main" id="{5336B30F-C521-853C-3253-EBEBEF02D6A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763" y="2092411"/>
            <a:ext cx="10758473" cy="4480312"/>
          </a:xfrm>
          <a:prstGeom prst="rect">
            <a:avLst/>
          </a:prstGeom>
        </p:spPr>
      </p:pic>
    </p:spTree>
    <p:extLst>
      <p:ext uri="{BB962C8B-B14F-4D97-AF65-F5344CB8AC3E}">
        <p14:creationId xmlns:p14="http://schemas.microsoft.com/office/powerpoint/2010/main" val="3963389378"/>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5438" y="573199"/>
            <a:ext cx="11277600" cy="912814"/>
          </a:xfrm>
        </p:spPr>
        <p:txBody>
          <a:bodyPr/>
          <a:lstStyle/>
          <a:p>
            <a:pPr marL="28575" marR="25400" indent="208915">
              <a:lnSpc>
                <a:spcPct val="125000"/>
              </a:lnSpc>
              <a:spcAft>
                <a:spcPts val="0"/>
              </a:spcAft>
            </a:pPr>
            <a:r>
              <a:rPr lang="en-GB" sz="2400" dirty="0" smtClean="0"/>
              <a:t/>
            </a:r>
            <a:br>
              <a:rPr lang="en-GB" sz="2400" dirty="0" smtClean="0"/>
            </a:br>
            <a:r>
              <a:rPr lang="en-GB" sz="2400" dirty="0" smtClean="0"/>
              <a:t>Chart </a:t>
            </a:r>
            <a:r>
              <a:rPr lang="en-GB" sz="2400" dirty="0"/>
              <a:t>2.3: Mortgage payments will increase for many households</a:t>
            </a:r>
            <a:r>
              <a:rPr lang="en-GB" sz="2500" dirty="0"/>
              <a:t/>
            </a:r>
            <a:br>
              <a:rPr lang="en-GB" sz="2500" dirty="0"/>
            </a:br>
            <a:r>
              <a:rPr lang="en-GB" sz="2000" b="0" dirty="0"/>
              <a:t>Number of owner-occupier mortgages which will experience increases in monthly mortgage costs, for end-2023 and end-2026 </a:t>
            </a:r>
            <a:r>
              <a:rPr lang="en-GB" sz="2000" b="0" baseline="30000" dirty="0"/>
              <a:t>(</a:t>
            </a:r>
            <a:r>
              <a:rPr lang="en-GB" sz="2000" b="0" baseline="30000" dirty="0">
                <a:hlinkClick r:id="rId3" action="ppaction://hlinkfile">
                  <a:extLst>
                    <a:ext uri="{A12FA001-AC4F-418D-AE19-62706E023703}">
                      <ahyp:hlinkClr xmlns="" xmlns:ahyp="http://schemas.microsoft.com/office/drawing/2018/hyperlinkcolor" val="tx"/>
                    </a:ext>
                  </a:extLst>
                </a:hlinkClick>
              </a:rPr>
              <a:t>a</a:t>
            </a:r>
            <a:r>
              <a:rPr lang="en-GB" sz="2000" b="0" baseline="30000" dirty="0"/>
              <a:t>) (</a:t>
            </a:r>
            <a:r>
              <a:rPr lang="en-GB" sz="2000" b="0" baseline="30000" dirty="0">
                <a:hlinkClick r:id="rId4" action="ppaction://hlinkfile">
                  <a:extLst>
                    <a:ext uri="{A12FA001-AC4F-418D-AE19-62706E023703}">
                      <ahyp:hlinkClr xmlns="" xmlns:ahyp="http://schemas.microsoft.com/office/drawing/2018/hyperlinkcolor" val="tx"/>
                    </a:ext>
                  </a:extLst>
                </a:hlinkClick>
              </a:rPr>
              <a:t>b</a:t>
            </a:r>
            <a:r>
              <a:rPr lang="en-GB" sz="2000" b="0" baseline="30000" dirty="0"/>
              <a:t>) (</a:t>
            </a:r>
            <a:r>
              <a:rPr lang="en-GB" sz="2000" b="0" baseline="30000" dirty="0">
                <a:hlinkClick r:id="rId5" action="ppaction://hlinkfile">
                  <a:extLst>
                    <a:ext uri="{A12FA001-AC4F-418D-AE19-62706E023703}">
                      <ahyp:hlinkClr xmlns="" xmlns:ahyp="http://schemas.microsoft.com/office/drawing/2018/hyperlinkcolor" val="tx"/>
                    </a:ext>
                  </a:extLst>
                </a:hlinkClick>
              </a:rPr>
              <a:t>c</a:t>
            </a:r>
            <a:r>
              <a:rPr lang="en-GB" sz="2000" b="0" baseline="30000" dirty="0"/>
              <a:t>)</a:t>
            </a:r>
          </a:p>
        </p:txBody>
      </p:sp>
      <p:pic>
        <p:nvPicPr>
          <p:cNvPr id="3" name="Picture 2" descr="A screenshot of a graph&#10;&#10;Description automatically generated">
            <a:extLst>
              <a:ext uri="{FF2B5EF4-FFF2-40B4-BE49-F238E27FC236}">
                <a16:creationId xmlns:a16="http://schemas.microsoft.com/office/drawing/2014/main" id="{20CB7950-4851-59C3-76B3-948842263DF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09815" y="2018271"/>
            <a:ext cx="9728887" cy="4666876"/>
          </a:xfrm>
          <a:prstGeom prst="rect">
            <a:avLst/>
          </a:prstGeom>
        </p:spPr>
      </p:pic>
    </p:spTree>
    <p:extLst>
      <p:ext uri="{BB962C8B-B14F-4D97-AF65-F5344CB8AC3E}">
        <p14:creationId xmlns:p14="http://schemas.microsoft.com/office/powerpoint/2010/main" val="3214384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7371"/>
            <a:ext cx="11277600" cy="912814"/>
          </a:xfrm>
        </p:spPr>
        <p:txBody>
          <a:bodyPr/>
          <a:lstStyle/>
          <a:p>
            <a:pPr marL="28575" marR="25400" indent="208915">
              <a:lnSpc>
                <a:spcPct val="125000"/>
              </a:lnSpc>
              <a:spcAft>
                <a:spcPts val="0"/>
              </a:spcAft>
            </a:pPr>
            <a:r>
              <a:rPr lang="en-GB" sz="2400" dirty="0" smtClean="0"/>
              <a:t/>
            </a:r>
            <a:br>
              <a:rPr lang="en-GB" sz="2400" dirty="0" smtClean="0"/>
            </a:br>
            <a:r>
              <a:rPr lang="en-GB" sz="2400" dirty="0" smtClean="0"/>
              <a:t>Chart </a:t>
            </a:r>
            <a:r>
              <a:rPr lang="en-GB" sz="2400" dirty="0"/>
              <a:t>2.4: Aggregate mortgage debt-servicing burdens are expected to increase but to remain below previous peaks </a:t>
            </a:r>
            <a:r>
              <a:rPr lang="en-GB" sz="2500" dirty="0"/>
              <a:t/>
            </a:r>
            <a:br>
              <a:rPr lang="en-GB" sz="2500" dirty="0"/>
            </a:br>
            <a:r>
              <a:rPr lang="en-GB" sz="2000" b="0" dirty="0"/>
              <a:t>Aggregate UK household mortgage DSR with illustrative projection to mid-2026 </a:t>
            </a:r>
            <a:r>
              <a:rPr lang="en-GB" sz="2000" b="0" baseline="30000" dirty="0"/>
              <a:t>(</a:t>
            </a:r>
            <a:r>
              <a:rPr lang="en-GB" sz="2000" b="0" baseline="30000" dirty="0">
                <a:hlinkClick r:id="rId3" action="ppaction://hlinkfile">
                  <a:extLst>
                    <a:ext uri="{A12FA001-AC4F-418D-AE19-62706E023703}">
                      <ahyp:hlinkClr xmlns="" xmlns:ahyp="http://schemas.microsoft.com/office/drawing/2018/hyperlinkcolor" val="tx"/>
                    </a:ext>
                  </a:extLst>
                </a:hlinkClick>
              </a:rPr>
              <a:t>a</a:t>
            </a:r>
            <a:r>
              <a:rPr lang="en-GB" sz="2000" b="0" baseline="30000" dirty="0"/>
              <a:t>)(</a:t>
            </a:r>
            <a:r>
              <a:rPr lang="en-GB" sz="2000" b="0" baseline="30000" dirty="0">
                <a:hlinkClick r:id="rId4" action="ppaction://hlinkfile">
                  <a:extLst>
                    <a:ext uri="{A12FA001-AC4F-418D-AE19-62706E023703}">
                      <ahyp:hlinkClr xmlns="" xmlns:ahyp="http://schemas.microsoft.com/office/drawing/2018/hyperlinkcolor" val="tx"/>
                    </a:ext>
                  </a:extLst>
                </a:hlinkClick>
              </a:rPr>
              <a:t>b</a:t>
            </a:r>
            <a:r>
              <a:rPr lang="en-GB" sz="2000" b="0" baseline="30000" dirty="0"/>
              <a:t>)</a:t>
            </a:r>
          </a:p>
        </p:txBody>
      </p:sp>
      <p:pic>
        <p:nvPicPr>
          <p:cNvPr id="3" name="Picture 2" descr="A graph with blue lines&#10;&#10;Description automatically generated">
            <a:extLst>
              <a:ext uri="{FF2B5EF4-FFF2-40B4-BE49-F238E27FC236}">
                <a16:creationId xmlns:a16="http://schemas.microsoft.com/office/drawing/2014/main" id="{436E3AF8-A8C1-61FC-E481-3415095E633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9113" y="2084173"/>
            <a:ext cx="10297297" cy="4614239"/>
          </a:xfrm>
          <a:prstGeom prst="rect">
            <a:avLst/>
          </a:prstGeom>
        </p:spPr>
      </p:pic>
    </p:spTree>
    <p:extLst>
      <p:ext uri="{BB962C8B-B14F-4D97-AF65-F5344CB8AC3E}">
        <p14:creationId xmlns:p14="http://schemas.microsoft.com/office/powerpoint/2010/main" val="1632268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482061"/>
            <a:ext cx="11277600" cy="912814"/>
          </a:xfrm>
        </p:spPr>
        <p:txBody>
          <a:bodyPr/>
          <a:lstStyle/>
          <a:p>
            <a:pPr marL="28575" marR="25400" indent="208915">
              <a:lnSpc>
                <a:spcPct val="125000"/>
              </a:lnSpc>
              <a:spcAft>
                <a:spcPts val="0"/>
              </a:spcAft>
            </a:pPr>
            <a:r>
              <a:rPr lang="en-GB" sz="2400" dirty="0" smtClean="0"/>
              <a:t/>
            </a:r>
            <a:br>
              <a:rPr lang="en-GB" sz="2400" dirty="0" smtClean="0"/>
            </a:br>
            <a:r>
              <a:rPr lang="en-GB" sz="2400" dirty="0" smtClean="0"/>
              <a:t>Chart </a:t>
            </a:r>
            <a:r>
              <a:rPr lang="en-GB" sz="2400" dirty="0"/>
              <a:t>2.5: Overall household indebtedness is significantly below its previous high</a:t>
            </a:r>
            <a:r>
              <a:rPr lang="en-GB" sz="2500" dirty="0"/>
              <a:t/>
            </a:r>
            <a:br>
              <a:rPr lang="en-GB" sz="2500" dirty="0"/>
            </a:br>
            <a:r>
              <a:rPr lang="en-GB" sz="2000" b="0" dirty="0"/>
              <a:t>Household debt as a share of income, excluding student </a:t>
            </a:r>
            <a:r>
              <a:rPr lang="en-GB" sz="1800" b="0" dirty="0">
                <a:solidFill>
                  <a:srgbClr val="FFFFFF"/>
                </a:solidFill>
                <a:effectLst/>
                <a:latin typeface="Arial" panose="020B0604020202020204" pitchFamily="34" charset="0"/>
                <a:ea typeface="Times New Roman" panose="02020603050405020304" pitchFamily="18" charset="0"/>
              </a:rPr>
              <a:t>debt</a:t>
            </a:r>
          </a:p>
        </p:txBody>
      </p:sp>
      <p:pic>
        <p:nvPicPr>
          <p:cNvPr id="3" name="Picture 2" descr="A graph with blue lines&#10;&#10;Description automatically generated">
            <a:extLst>
              <a:ext uri="{FF2B5EF4-FFF2-40B4-BE49-F238E27FC236}">
                <a16:creationId xmlns:a16="http://schemas.microsoft.com/office/drawing/2014/main" id="{4DA26C55-9780-D953-8FC3-9C2EB50BB5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935892"/>
            <a:ext cx="10972800" cy="4679092"/>
          </a:xfrm>
          <a:prstGeom prst="rect">
            <a:avLst/>
          </a:prstGeom>
        </p:spPr>
      </p:pic>
    </p:spTree>
    <p:extLst>
      <p:ext uri="{BB962C8B-B14F-4D97-AF65-F5344CB8AC3E}">
        <p14:creationId xmlns:p14="http://schemas.microsoft.com/office/powerpoint/2010/main" val="7718403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763" y="609979"/>
            <a:ext cx="11277600" cy="912814"/>
          </a:xfrm>
        </p:spPr>
        <p:txBody>
          <a:bodyPr/>
          <a:lstStyle/>
          <a:p>
            <a:pPr marL="28575" marR="25400" indent="208915">
              <a:lnSpc>
                <a:spcPct val="125000"/>
              </a:lnSpc>
              <a:spcAft>
                <a:spcPts val="0"/>
              </a:spcAft>
            </a:pPr>
            <a:r>
              <a:rPr lang="en-GB" sz="2400" dirty="0" smtClean="0"/>
              <a:t/>
            </a:r>
            <a:br>
              <a:rPr lang="en-GB" sz="2400" dirty="0" smtClean="0"/>
            </a:br>
            <a:r>
              <a:rPr lang="en-GB" sz="2400" dirty="0" smtClean="0"/>
              <a:t>Chart </a:t>
            </a:r>
            <a:r>
              <a:rPr lang="en-GB" sz="2400" dirty="0"/>
              <a:t>2.6: The share of total households with high mortgage debt-servicing burdens is projected to increase this year </a:t>
            </a:r>
            <a:r>
              <a:rPr lang="en-GB" sz="2500" dirty="0"/>
              <a:t/>
            </a:r>
            <a:br>
              <a:rPr lang="en-GB" sz="2500" dirty="0"/>
            </a:br>
            <a:r>
              <a:rPr lang="en-GB" sz="2000" b="0" dirty="0"/>
              <a:t>Share of households with mortgage COLA-DSRs above 70%, with projection to end-2023 </a:t>
            </a:r>
            <a:r>
              <a:rPr lang="en-GB" sz="2000" b="0" baseline="30000" dirty="0"/>
              <a:t>(</a:t>
            </a:r>
            <a:r>
              <a:rPr lang="en-GB" sz="2000" b="0" baseline="30000" dirty="0">
                <a:hlinkClick r:id="rId3" action="ppaction://hlinkfile">
                  <a:extLst>
                    <a:ext uri="{A12FA001-AC4F-418D-AE19-62706E023703}">
                      <ahyp:hlinkClr xmlns="" xmlns:ahyp="http://schemas.microsoft.com/office/drawing/2018/hyperlinkcolor" val="tx"/>
                    </a:ext>
                  </a:extLst>
                </a:hlinkClick>
              </a:rPr>
              <a:t>a</a:t>
            </a:r>
            <a:r>
              <a:rPr lang="en-GB" sz="2000" b="0" baseline="30000" dirty="0"/>
              <a:t>) (</a:t>
            </a:r>
            <a:r>
              <a:rPr lang="en-GB" sz="2000" b="0" baseline="30000" dirty="0">
                <a:hlinkClick r:id="rId4" action="ppaction://hlinkfile">
                  <a:extLst>
                    <a:ext uri="{A12FA001-AC4F-418D-AE19-62706E023703}">
                      <ahyp:hlinkClr xmlns="" xmlns:ahyp="http://schemas.microsoft.com/office/drawing/2018/hyperlinkcolor" val="tx"/>
                    </a:ext>
                  </a:extLst>
                </a:hlinkClick>
              </a:rPr>
              <a:t>b</a:t>
            </a:r>
            <a:r>
              <a:rPr lang="en-GB" sz="2000" b="0" baseline="30000" dirty="0"/>
              <a:t>)</a:t>
            </a:r>
          </a:p>
        </p:txBody>
      </p:sp>
      <p:pic>
        <p:nvPicPr>
          <p:cNvPr id="4" name="Picture 3" descr="A graph of a graph&#10;&#10;Description automatically generated">
            <a:extLst>
              <a:ext uri="{FF2B5EF4-FFF2-40B4-BE49-F238E27FC236}">
                <a16:creationId xmlns:a16="http://schemas.microsoft.com/office/drawing/2014/main" id="{5CDDEDCF-803F-D68A-7D3C-C7F1F9AC0CE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8454" y="2042984"/>
            <a:ext cx="10783329" cy="4580238"/>
          </a:xfrm>
          <a:prstGeom prst="rect">
            <a:avLst/>
          </a:prstGeom>
        </p:spPr>
      </p:pic>
    </p:spTree>
    <p:extLst>
      <p:ext uri="{BB962C8B-B14F-4D97-AF65-F5344CB8AC3E}">
        <p14:creationId xmlns:p14="http://schemas.microsoft.com/office/powerpoint/2010/main" val="2738243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11277600" cy="2010032"/>
          </a:xfrm>
        </p:spPr>
        <p:txBody>
          <a:bodyPr/>
          <a:lstStyle/>
          <a:p>
            <a:pPr marL="28575" marR="25400" indent="208915">
              <a:lnSpc>
                <a:spcPct val="125000"/>
              </a:lnSpc>
              <a:spcAft>
                <a:spcPts val="0"/>
              </a:spcAft>
            </a:pPr>
            <a:r>
              <a:rPr lang="en-GB" sz="2400" dirty="0" smtClean="0"/>
              <a:t/>
            </a:r>
            <a:br>
              <a:rPr lang="en-GB" sz="2400" dirty="0" smtClean="0"/>
            </a:br>
            <a:r>
              <a:rPr lang="en-GB" sz="2400" dirty="0" smtClean="0"/>
              <a:t>Chart </a:t>
            </a:r>
            <a:r>
              <a:rPr lang="en-GB" sz="2400" dirty="0"/>
              <a:t>2.7: Market-based refinancing needs of UK corporates are relatively limited in the near-term</a:t>
            </a:r>
            <a:br>
              <a:rPr lang="en-GB" sz="2400" dirty="0"/>
            </a:br>
            <a:r>
              <a:rPr lang="en-GB" sz="2000" b="0" dirty="0"/>
              <a:t>Percentage of bonds and leveraged loans maturing by end-2023 and end-2025, by debt type </a:t>
            </a:r>
            <a:r>
              <a:rPr lang="en-GB" sz="2000" b="0" baseline="30000" dirty="0"/>
              <a:t>(</a:t>
            </a:r>
            <a:r>
              <a:rPr lang="en-GB" sz="2000" b="0" baseline="30000" dirty="0">
                <a:hlinkClick r:id="rId3" action="ppaction://hlinkfile">
                  <a:extLst>
                    <a:ext uri="{A12FA001-AC4F-418D-AE19-62706E023703}">
                      <ahyp:hlinkClr xmlns="" xmlns:ahyp="http://schemas.microsoft.com/office/drawing/2018/hyperlinkcolor" val="tx"/>
                    </a:ext>
                  </a:extLst>
                </a:hlinkClick>
              </a:rPr>
              <a:t>a</a:t>
            </a:r>
            <a:r>
              <a:rPr lang="en-GB" sz="2000" b="0" baseline="30000" dirty="0"/>
              <a:t>) (</a:t>
            </a:r>
            <a:r>
              <a:rPr lang="en-GB" sz="2000" b="0" baseline="30000" dirty="0">
                <a:hlinkClick r:id="rId4" action="ppaction://hlinkfile">
                  <a:extLst>
                    <a:ext uri="{A12FA001-AC4F-418D-AE19-62706E023703}">
                      <ahyp:hlinkClr xmlns="" xmlns:ahyp="http://schemas.microsoft.com/office/drawing/2018/hyperlinkcolor" val="tx"/>
                    </a:ext>
                  </a:extLst>
                </a:hlinkClick>
              </a:rPr>
              <a:t>b</a:t>
            </a:r>
            <a:r>
              <a:rPr lang="en-GB" sz="2000" b="0" baseline="30000" dirty="0"/>
              <a:t>) (</a:t>
            </a:r>
            <a:r>
              <a:rPr lang="en-GB" sz="2000" b="0" baseline="30000" dirty="0">
                <a:hlinkClick r:id="rId5" action="ppaction://hlinkfile">
                  <a:extLst>
                    <a:ext uri="{A12FA001-AC4F-418D-AE19-62706E023703}">
                      <ahyp:hlinkClr xmlns="" xmlns:ahyp="http://schemas.microsoft.com/office/drawing/2018/hyperlinkcolor" val="tx"/>
                    </a:ext>
                  </a:extLst>
                </a:hlinkClick>
              </a:rPr>
              <a:t>c</a:t>
            </a:r>
            <a:r>
              <a:rPr lang="en-GB" sz="2000" b="0" baseline="30000" dirty="0"/>
              <a:t>) (</a:t>
            </a:r>
            <a:r>
              <a:rPr lang="en-GB" sz="2000" b="0" baseline="30000" dirty="0">
                <a:hlinkClick r:id="rId6" action="ppaction://hlinkfile">
                  <a:extLst>
                    <a:ext uri="{A12FA001-AC4F-418D-AE19-62706E023703}">
                      <ahyp:hlinkClr xmlns="" xmlns:ahyp="http://schemas.microsoft.com/office/drawing/2018/hyperlinkcolor" val="tx"/>
                    </a:ext>
                  </a:extLst>
                </a:hlinkClick>
              </a:rPr>
              <a:t>d</a:t>
            </a:r>
            <a:r>
              <a:rPr lang="en-GB" sz="2000" b="0" baseline="30000" dirty="0"/>
              <a:t>)</a:t>
            </a:r>
          </a:p>
        </p:txBody>
      </p:sp>
      <p:pic>
        <p:nvPicPr>
          <p:cNvPr id="3" name="Picture 2" descr="A graph of a graph with numbers and text&#10;&#10;Description automatically generated">
            <a:extLst>
              <a:ext uri="{FF2B5EF4-FFF2-40B4-BE49-F238E27FC236}">
                <a16:creationId xmlns:a16="http://schemas.microsoft.com/office/drawing/2014/main" id="{E6A89636-E52C-0B12-1184-433465129DE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6735" y="2157796"/>
            <a:ext cx="10478530" cy="4518461"/>
          </a:xfrm>
          <a:prstGeom prst="rect">
            <a:avLst/>
          </a:prstGeom>
        </p:spPr>
      </p:pic>
    </p:spTree>
    <p:extLst>
      <p:ext uri="{BB962C8B-B14F-4D97-AF65-F5344CB8AC3E}">
        <p14:creationId xmlns:p14="http://schemas.microsoft.com/office/powerpoint/2010/main" val="2057813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11277600" cy="1853514"/>
          </a:xfrm>
        </p:spPr>
        <p:txBody>
          <a:bodyPr/>
          <a:lstStyle/>
          <a:p>
            <a:pPr marL="28575" marR="25400" indent="208915">
              <a:lnSpc>
                <a:spcPct val="125000"/>
              </a:lnSpc>
              <a:spcAft>
                <a:spcPts val="0"/>
              </a:spcAft>
            </a:pPr>
            <a:r>
              <a:rPr lang="en-GB" sz="2400" dirty="0" smtClean="0"/>
              <a:t/>
            </a:r>
            <a:br>
              <a:rPr lang="en-GB" sz="2400" dirty="0" smtClean="0"/>
            </a:br>
            <a:r>
              <a:rPr lang="en-GB" sz="2400" dirty="0" smtClean="0"/>
              <a:t>Chart </a:t>
            </a:r>
            <a:r>
              <a:rPr lang="en-GB" sz="2400" dirty="0"/>
              <a:t>2.8: Debt-servicing burdens are increasing</a:t>
            </a:r>
            <a:br>
              <a:rPr lang="en-GB" sz="2400" dirty="0"/>
            </a:br>
            <a:r>
              <a:rPr lang="en-GB" sz="2000" b="0" dirty="0"/>
              <a:t>Debt weighted share of medium and large UK firms with an interest coverage ratio below 2.5, projected to end-2023 (</a:t>
            </a:r>
            <a:r>
              <a:rPr lang="en-GB" sz="2000" b="0" dirty="0">
                <a:hlinkClick r:id="rId3" action="ppaction://hlinkfile">
                  <a:extLst>
                    <a:ext uri="{A12FA001-AC4F-418D-AE19-62706E023703}">
                      <ahyp:hlinkClr xmlns="" xmlns:ahyp="http://schemas.microsoft.com/office/drawing/2018/hyperlinkcolor" val="tx"/>
                    </a:ext>
                  </a:extLst>
                </a:hlinkClick>
              </a:rPr>
              <a:t>a</a:t>
            </a:r>
            <a:r>
              <a:rPr lang="en-GB" sz="2000" b="0" dirty="0"/>
              <a:t>) (</a:t>
            </a:r>
            <a:r>
              <a:rPr lang="en-GB" sz="2000" b="0" dirty="0">
                <a:hlinkClick r:id="rId4" action="ppaction://hlinkfile">
                  <a:extLst>
                    <a:ext uri="{A12FA001-AC4F-418D-AE19-62706E023703}">
                      <ahyp:hlinkClr xmlns="" xmlns:ahyp="http://schemas.microsoft.com/office/drawing/2018/hyperlinkcolor" val="tx"/>
                    </a:ext>
                  </a:extLst>
                </a:hlinkClick>
              </a:rPr>
              <a:t>b</a:t>
            </a:r>
            <a:r>
              <a:rPr lang="en-GB" sz="2000" b="0" dirty="0"/>
              <a:t>) (</a:t>
            </a:r>
            <a:r>
              <a:rPr lang="en-GB" sz="2000" b="0" dirty="0">
                <a:hlinkClick r:id="rId5" action="ppaction://hlinkfile">
                  <a:extLst>
                    <a:ext uri="{A12FA001-AC4F-418D-AE19-62706E023703}">
                      <ahyp:hlinkClr xmlns="" xmlns:ahyp="http://schemas.microsoft.com/office/drawing/2018/hyperlinkcolor" val="tx"/>
                    </a:ext>
                  </a:extLst>
                </a:hlinkClick>
              </a:rPr>
              <a:t>c</a:t>
            </a:r>
            <a:r>
              <a:rPr lang="en-GB" sz="2000" b="0" dirty="0"/>
              <a:t>) (</a:t>
            </a:r>
            <a:r>
              <a:rPr lang="en-GB" sz="2000" b="0" dirty="0">
                <a:hlinkClick r:id="rId6" action="ppaction://hlinkfile">
                  <a:extLst>
                    <a:ext uri="{A12FA001-AC4F-418D-AE19-62706E023703}">
                      <ahyp:hlinkClr xmlns="" xmlns:ahyp="http://schemas.microsoft.com/office/drawing/2018/hyperlinkcolor" val="tx"/>
                    </a:ext>
                  </a:extLst>
                </a:hlinkClick>
              </a:rPr>
              <a:t>d</a:t>
            </a:r>
            <a:r>
              <a:rPr lang="en-GB" sz="2000" b="0" dirty="0"/>
              <a:t>)</a:t>
            </a:r>
          </a:p>
        </p:txBody>
      </p:sp>
      <p:pic>
        <p:nvPicPr>
          <p:cNvPr id="4" name="Picture 3" descr="A graph of a graph of a company&#10;&#10;Description automatically generated">
            <a:extLst>
              <a:ext uri="{FF2B5EF4-FFF2-40B4-BE49-F238E27FC236}">
                <a16:creationId xmlns:a16="http://schemas.microsoft.com/office/drawing/2014/main" id="{039AB926-D67E-EE65-D673-72940286C19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6119" y="2151509"/>
            <a:ext cx="10585622" cy="4488187"/>
          </a:xfrm>
          <a:prstGeom prst="rect">
            <a:avLst/>
          </a:prstGeom>
        </p:spPr>
      </p:pic>
    </p:spTree>
    <p:extLst>
      <p:ext uri="{BB962C8B-B14F-4D97-AF65-F5344CB8AC3E}">
        <p14:creationId xmlns:p14="http://schemas.microsoft.com/office/powerpoint/2010/main" val="1255936315"/>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themeOverride>
</file>

<file path=docProps/app.xml><?xml version="1.0" encoding="utf-8"?>
<Properties xmlns="http://schemas.openxmlformats.org/officeDocument/2006/extended-properties" xmlns:vt="http://schemas.openxmlformats.org/officeDocument/2006/docPropsVTypes">
  <Template>Bank_Std_Template_01_Bank_Blue</Template>
  <TotalTime>1123</TotalTime>
  <Words>1394</Words>
  <Application>Microsoft Office PowerPoint</Application>
  <PresentationFormat>Widescreen</PresentationFormat>
  <Paragraphs>37</Paragraphs>
  <Slides>13</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Calibri</vt:lpstr>
      <vt:lpstr>Century Gothic</vt:lpstr>
      <vt:lpstr>Times New Roman</vt:lpstr>
      <vt:lpstr>Bank LINKS Template</vt:lpstr>
      <vt:lpstr>1_Bank LINKS Template</vt:lpstr>
      <vt:lpstr>PowerPoint Presentation</vt:lpstr>
      <vt:lpstr> Chart 2.1: Indicators of UK house prices have declined from 2022 peaks House price indices (a) </vt:lpstr>
      <vt:lpstr> Chart 2.2: Mortgage rates have recently increased Average quoted rates on two-year and five-year fixed-rate mortgages with 75% LTV, and the two-year and five-year OIS rates (a)   </vt:lpstr>
      <vt:lpstr> Chart 2.3: Mortgage payments will increase for many households Number of owner-occupier mortgages which will experience increases in monthly mortgage costs, for end-2023 and end-2026 (a) (b) (c)</vt:lpstr>
      <vt:lpstr> Chart 2.4: Aggregate mortgage debt-servicing burdens are expected to increase but to remain below previous peaks  Aggregate UK household mortgage DSR with illustrative projection to mid-2026 (a)(b)</vt:lpstr>
      <vt:lpstr> Chart 2.5: Overall household indebtedness is significantly below its previous high Household debt as a share of income, excluding student debt</vt:lpstr>
      <vt:lpstr> Chart 2.6: The share of total households with high mortgage debt-servicing burdens is projected to increase this year  Share of households with mortgage COLA-DSRs above 70%, with projection to end-2023 (a) (b)</vt:lpstr>
      <vt:lpstr> Chart 2.7: Market-based refinancing needs of UK corporates are relatively limited in the near-term Percentage of bonds and leveraged loans maturing by end-2023 and end-2025, by debt type (a) (b) (c) (d)</vt:lpstr>
      <vt:lpstr> Chart 2.8: Debt-servicing burdens are increasing Debt weighted share of medium and large UK firms with an interest coverage ratio below 2.5, projected to end-2023 (a) (b) (c) (d)</vt:lpstr>
      <vt:lpstr>Box A: Vulnerabilities in UK and global commercial real estate markets</vt:lpstr>
      <vt:lpstr> Chart A: Commercial real estate values have declined recently in the UK and elsewhere  CRE price indices for the UK, United States and euro area (a)</vt:lpstr>
      <vt:lpstr> Chart B: UK banks are still important for CRE investor funding, but bonds now account for a similar share Share of CRE investor debt by source, 2022 </vt:lpstr>
      <vt:lpstr> Chart C: Over half the UK CRE stock is owned by investors, and foreign investors’ share has increased since 2007 Share of CRE stock by ownership type, 2007 and 2022 (a) (b)</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Westwood, Benjamin</cp:lastModifiedBy>
  <cp:revision>257</cp:revision>
  <dcterms:created xsi:type="dcterms:W3CDTF">2019-04-05T13:20:41Z</dcterms:created>
  <dcterms:modified xsi:type="dcterms:W3CDTF">2023-07-11T21:34:25Z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