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8"/>
  </p:notesMasterIdLst>
  <p:sldIdLst>
    <p:sldId id="415" r:id="rId5"/>
    <p:sldId id="370" r:id="rId6"/>
    <p:sldId id="41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napToGrid="0" showGuides="1">
      <p:cViewPr varScale="1">
        <p:scale>
          <a:sx n="51" d="100"/>
          <a:sy n="51" d="100"/>
        </p:scale>
        <p:origin x="1256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845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Sources: Refinitiv Workspace and Bank calculations.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(a) The chart uses a pseudo-log scale with base 10 and a sigma of 20 for visualisation purposes.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(b) The size of dots corresponds to the market capitalisation of firms as of 24 November 2025.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(c) ‘AI stocks’ are those which appear in the JPAIM equity basket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DDCE6-1A7E-6E40-E9FA-7D2492BE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F064E0-C82B-C9CE-79F0-36FB9FDE9B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A13703-E6A9-93FD-29F4-46A8E13B7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Sources: BIS and Bank calculations.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(a) Equity derivatives refers to OTC equity swaps and forward contracts.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0380-E973-F4B4-7C25-87CABF4664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152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ook&#10;&#10;Description automatically generated with low confidence">
            <a:extLst>
              <a:ext uri="{FF2B5EF4-FFF2-40B4-BE49-F238E27FC236}">
                <a16:creationId xmlns:a16="http://schemas.microsoft.com/office/drawing/2014/main" id="{6C0E6650-DEBB-439E-B37D-7070FC26D3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5" r="33417"/>
          <a:stretch/>
        </p:blipFill>
        <p:spPr>
          <a:xfrm>
            <a:off x="7623174" y="0"/>
            <a:ext cx="4559808" cy="68580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4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  <p:sldLayoutId id="2147483748" r:id="rId20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338203" y="1752600"/>
            <a:ext cx="7478038" cy="4372627"/>
          </a:xfrm>
        </p:spPr>
        <p:txBody>
          <a:bodyPr/>
          <a:lstStyle/>
          <a:p>
            <a:r>
              <a:rPr lang="en-GB" b="0" dirty="0"/>
              <a:t>Financial Stability Report</a:t>
            </a:r>
            <a:br>
              <a:rPr lang="en-GB" b="0" dirty="0"/>
            </a:br>
            <a:r>
              <a:rPr lang="en-GB" dirty="0"/>
              <a:t>Dec</a:t>
            </a:r>
            <a:r>
              <a:rPr lang="en-GB" b="0" dirty="0"/>
              <a:t> 2025</a:t>
            </a:r>
          </a:p>
          <a:p>
            <a:r>
              <a:rPr lang="en-GB" dirty="0"/>
              <a:t>Box C: Financial stability risks from the impact of AI development on financial markets</a:t>
            </a:r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A: AI stocks have driven the high valuation and growth of the US stock market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These AI company valuations are partly underpinned by the expectation of high future earnings growth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 (b) (c)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9D2E2A-166C-229C-C8FA-ED02CFC5E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845" y="2109948"/>
            <a:ext cx="10027553" cy="454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F9C95-9C97-CCB8-C242-B5DF45CB9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52E2B-064C-2717-A6AF-51CE2CB784AA}"/>
              </a:ext>
            </a:extLst>
          </p:cNvPr>
          <p:cNvSpPr txBox="1"/>
          <p:nvPr/>
        </p:nvSpPr>
        <p:spPr>
          <a:xfrm>
            <a:off x="732503" y="417177"/>
            <a:ext cx="107269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B: The notional outstanding value of equity-linked forwards and swaps have increased quickly in recent years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This is part of a longer-term trend of the equity derivative market growing in size and the share of contracts within that tied to US equities also increasing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22CA15-A7B7-8287-5D15-554F508C9F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167" y="2479280"/>
            <a:ext cx="7512863" cy="417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66642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85</TotalTime>
  <Words>200</Words>
  <Application>Microsoft Office PowerPoint</Application>
  <PresentationFormat>Widescreen</PresentationFormat>
  <Paragraphs>15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Ahmed, Fatma</cp:lastModifiedBy>
  <cp:revision>11</cp:revision>
  <dcterms:created xsi:type="dcterms:W3CDTF">2025-07-08T14:17:36Z</dcterms:created>
  <dcterms:modified xsi:type="dcterms:W3CDTF">2025-12-01T15:56:56Z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2025-07-08T14:31:41Z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f6152ea1-c93e-4fe3-8243-328aba165520</vt:lpwstr>
  </property>
  <property fmtid="{D5CDD505-2E9C-101B-9397-08002B2CF9AE}" pid="9" name="MSIP_Label_7020817f-35a1-46f5-8886-e0d7225f8c08_ContentBits">
    <vt:lpwstr>5</vt:lpwstr>
  </property>
</Properties>
</file>