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1"/>
  </p:notesMasterIdLst>
  <p:sldIdLst>
    <p:sldId id="415" r:id="rId5"/>
    <p:sldId id="370" r:id="rId6"/>
    <p:sldId id="416" r:id="rId7"/>
    <p:sldId id="418" r:id="rId8"/>
    <p:sldId id="419" r:id="rId9"/>
    <p:sldId id="41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Refinitiv Eikon from LSEG, Rating and Valuation Department, the Government of the Hong Kong Special Administrative Region Bank, Participating banks’ Stress Test Data Framework submissions (STDF), Bank analysis and Bank calculations. </a:t>
            </a:r>
          </a:p>
          <a:p>
            <a:pPr marL="0" indent="0">
              <a:buNone/>
            </a:pPr>
            <a:r>
              <a:rPr lang="en-GB" sz="1200" b="0" i="0" u="none" strike="noStrike" kern="1200" baseline="0" dirty="0">
                <a:solidFill>
                  <a:schemeClr val="tx1"/>
                </a:solidFill>
                <a:latin typeface="+mn-lt"/>
                <a:ea typeface="+mn-ea"/>
                <a:cs typeface="+mn-cs"/>
              </a:rPr>
              <a:t>(a) Unemployment rates and Bank Rate are shown as their peak percentage values in the scenario. Other variables are shown as percentage or percentage point changes from the start of the scenario to the peak or trough values for each variable. Except for Hong Kong commercial real estate prices which are shown as percentage changes relative to their peak level in 2018 Q4. </a:t>
            </a:r>
          </a:p>
          <a:p>
            <a:pPr marL="0" indent="0">
              <a:buNone/>
            </a:pPr>
            <a:r>
              <a:rPr lang="en-GB" sz="1200" b="0" i="0" u="none" strike="noStrike" kern="1200" baseline="0" dirty="0">
                <a:solidFill>
                  <a:schemeClr val="tx1"/>
                </a:solidFill>
                <a:latin typeface="+mn-lt"/>
                <a:ea typeface="+mn-ea"/>
                <a:cs typeface="+mn-cs"/>
              </a:rPr>
              <a:t>(b) Gas prices defined as UK natural gas prices in pence per therm. The value has been rounded to one significant figure. </a:t>
            </a:r>
          </a:p>
          <a:p>
            <a:pPr marL="0" indent="0">
              <a:buNone/>
            </a:pPr>
            <a:r>
              <a:rPr lang="en-GB" sz="1200" b="0" i="0" u="none" strike="noStrike" kern="1200" baseline="0" dirty="0">
                <a:solidFill>
                  <a:schemeClr val="tx1"/>
                </a:solidFill>
                <a:latin typeface="+mn-lt"/>
                <a:ea typeface="+mn-ea"/>
                <a:cs typeface="+mn-cs"/>
              </a:rPr>
              <a:t>(c) World trade defined as the market exchange rate-weighted volume of world imports. Regional import volumes aggregated using the dollar value of imports as a share of the world total. </a:t>
            </a:r>
          </a:p>
          <a:p>
            <a:pPr marL="0" indent="0">
              <a:buNone/>
            </a:pPr>
            <a:r>
              <a:rPr lang="en-GB" sz="1200" b="0" i="0" u="none" strike="noStrike" kern="1200" baseline="0" dirty="0">
                <a:solidFill>
                  <a:schemeClr val="tx1"/>
                </a:solidFill>
                <a:latin typeface="+mn-lt"/>
                <a:ea typeface="+mn-ea"/>
                <a:cs typeface="+mn-cs"/>
              </a:rPr>
              <a:t>(d) World real GDP defined as purchasing power parity-weighted world real gross domestic product (chained volume measure).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PRA regulatory returns, published accounts, STDF and Bank analysis and calculations. </a:t>
            </a:r>
          </a:p>
          <a:p>
            <a:r>
              <a:rPr lang="en-GB" sz="1200" b="0" i="0" u="none" strike="noStrike" kern="1200" baseline="0" dirty="0">
                <a:solidFill>
                  <a:schemeClr val="tx1"/>
                </a:solidFill>
                <a:latin typeface="+mn-lt"/>
                <a:ea typeface="+mn-ea"/>
                <a:cs typeface="+mn-cs"/>
              </a:rPr>
              <a:t>(a) The CET1 capital ratio is defined as CET1 capital expressed as a percentage of the total risk exposure amount (risk-weighted assets or RWAs), where CET1 capital and RWAs are determined in accordance with the Capital Requirements Regulation (CRR).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B227D-ECA6-8B63-51D5-3E193CA54A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812A37-04AD-9A76-3DF6-6B1B5D8A9B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7829E21-3B71-B5E2-A1B7-295DCEE7AE40}"/>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ONS, STDF and Bank analysis and calculations.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D5356DD-7180-AEE5-72C9-9FDA5389BD7A}"/>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217784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DB79E-B115-8FCF-74E2-895789AFF2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644D88-0BFB-AA33-F12E-7244E205287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D9F9448-D513-E58B-CF23-E78C0D217416}"/>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STDF and Bank analysis and calculations. </a:t>
            </a:r>
          </a:p>
          <a:p>
            <a:pPr marL="0" indent="0">
              <a:buNone/>
            </a:pPr>
            <a:r>
              <a:rPr lang="en-GB" sz="1200" b="0" i="0" u="none" strike="noStrike" kern="1200" baseline="0" dirty="0">
                <a:solidFill>
                  <a:schemeClr val="tx1"/>
                </a:solidFill>
                <a:latin typeface="+mn-lt"/>
                <a:ea typeface="+mn-ea"/>
                <a:cs typeface="+mn-cs"/>
              </a:rPr>
              <a:t>(a) Loan margin is calculated as net interest income divided by total lending. Loan margins in this chart are calculated across all currencies. Net interest income is interest income minus interest expense. </a:t>
            </a:r>
          </a:p>
          <a:p>
            <a:pPr marL="0" indent="0">
              <a:buNone/>
            </a:pPr>
            <a:r>
              <a:rPr lang="en-GB" sz="1200" b="0" i="0" u="none" strike="noStrike" kern="1200" baseline="0" dirty="0">
                <a:solidFill>
                  <a:schemeClr val="tx1"/>
                </a:solidFill>
                <a:latin typeface="+mn-lt"/>
                <a:ea typeface="+mn-ea"/>
                <a:cs typeface="+mn-cs"/>
              </a:rPr>
              <a:t>(b) Figures between 2000 and 2019 exclude Virgin Money UK, and figures before 2006 exclude Standard Chartered.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991D5F3-136F-A943-DF08-65FE8328ABF6}"/>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845343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86C33-79E4-4922-6310-3FA2651CB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BC751-C030-EA12-80F0-BF90428B563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7565B79-5551-63D7-8ACB-26427897BA63}"/>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Bank of England, STDF and Bank analysis and calculations. </a:t>
            </a:r>
          </a:p>
          <a:p>
            <a:r>
              <a:rPr lang="en-GB" sz="1200" b="0" i="0" u="none" strike="noStrike" kern="1200" baseline="0" dirty="0">
                <a:solidFill>
                  <a:schemeClr val="tx1"/>
                </a:solidFill>
                <a:latin typeface="+mn-lt"/>
                <a:ea typeface="+mn-ea"/>
                <a:cs typeface="+mn-cs"/>
              </a:rPr>
              <a:t>(a) To produce aggregate results in a single currency, the Bank converts the results of HSBC and Standard Chartered – which report in US dollars – into sterling at a rate consistent with the scenario.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F0D8E4E-EE68-D65A-32B5-F93234EA6FC6}"/>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41059877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dirty="0"/>
              <a:t>Dec</a:t>
            </a:r>
            <a:r>
              <a:rPr lang="en-GB" b="0" dirty="0"/>
              <a:t> 2025</a:t>
            </a:r>
          </a:p>
          <a:p>
            <a:r>
              <a:rPr lang="en-GB" b="0" dirty="0"/>
              <a:t>Section </a:t>
            </a:r>
            <a:r>
              <a:rPr lang="en-GB" dirty="0"/>
              <a:t>5: In focus – results of the 2025 Bank Capital Stress Test</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03760" cy="109773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5.1: Summary of the 2025 Bank Capital Stress Test</a:t>
            </a:r>
            <a:r>
              <a:rPr lang="en-GB" sz="2800" b="1" baseline="30000" dirty="0">
                <a:solidFill>
                  <a:srgbClr val="12273F"/>
                </a:solidFill>
                <a:latin typeface="Century Gothic" panose="020B0502020202020204" pitchFamily="34" charset="0"/>
                <a:ea typeface="+mj-ea"/>
                <a:cs typeface="+mj-cs"/>
              </a:rPr>
              <a:t>(a) (b) </a:t>
            </a:r>
          </a:p>
          <a:p>
            <a:endParaRPr lang="en-GB" sz="2800" b="1" baseline="30000" dirty="0">
              <a:solidFill>
                <a:srgbClr val="12273F"/>
              </a:solidFill>
              <a:latin typeface="Century Gothic" panose="020B0502020202020204" pitchFamily="34" charset="0"/>
              <a:ea typeface="+mj-ea"/>
              <a:cs typeface="+mj-cs"/>
            </a:endParaRPr>
          </a:p>
          <a:p>
            <a:r>
              <a:rPr lang="en-GB" sz="2800" b="1" baseline="30000" dirty="0">
                <a:solidFill>
                  <a:srgbClr val="12273F"/>
                </a:solidFill>
                <a:latin typeface="Century Gothic" panose="020B0502020202020204" pitchFamily="34" charset="0"/>
                <a:ea typeface="+mj-ea"/>
                <a:cs typeface="+mj-cs"/>
              </a:rPr>
              <a:t>(c) (d)</a:t>
            </a:r>
          </a:p>
        </p:txBody>
      </p:sp>
      <p:pic>
        <p:nvPicPr>
          <p:cNvPr id="4" name="Picture 3">
            <a:extLst>
              <a:ext uri="{FF2B5EF4-FFF2-40B4-BE49-F238E27FC236}">
                <a16:creationId xmlns:a16="http://schemas.microsoft.com/office/drawing/2014/main" id="{CCBC3E60-2071-045F-71BE-35ABA1B42E8B}"/>
              </a:ext>
            </a:extLst>
          </p:cNvPr>
          <p:cNvPicPr>
            <a:picLocks noChangeAspect="1"/>
          </p:cNvPicPr>
          <p:nvPr/>
        </p:nvPicPr>
        <p:blipFill>
          <a:blip r:embed="rId3"/>
          <a:stretch>
            <a:fillRect/>
          </a:stretch>
        </p:blipFill>
        <p:spPr>
          <a:xfrm>
            <a:off x="755737" y="1402618"/>
            <a:ext cx="5590517" cy="1713124"/>
          </a:xfrm>
          <a:prstGeom prst="rect">
            <a:avLst/>
          </a:prstGeom>
        </p:spPr>
      </p:pic>
      <p:pic>
        <p:nvPicPr>
          <p:cNvPr id="12" name="Picture 11">
            <a:extLst>
              <a:ext uri="{FF2B5EF4-FFF2-40B4-BE49-F238E27FC236}">
                <a16:creationId xmlns:a16="http://schemas.microsoft.com/office/drawing/2014/main" id="{787D2962-70D8-9999-73B6-5CFCE03F9E9C}"/>
              </a:ext>
            </a:extLst>
          </p:cNvPr>
          <p:cNvPicPr>
            <a:picLocks noChangeAspect="1"/>
          </p:cNvPicPr>
          <p:nvPr/>
        </p:nvPicPr>
        <p:blipFill>
          <a:blip r:embed="rId4"/>
          <a:stretch>
            <a:fillRect/>
          </a:stretch>
        </p:blipFill>
        <p:spPr>
          <a:xfrm>
            <a:off x="732501" y="3156221"/>
            <a:ext cx="5590517" cy="1889924"/>
          </a:xfrm>
          <a:prstGeom prst="rect">
            <a:avLst/>
          </a:prstGeom>
        </p:spPr>
      </p:pic>
      <p:pic>
        <p:nvPicPr>
          <p:cNvPr id="14" name="Picture 13">
            <a:extLst>
              <a:ext uri="{FF2B5EF4-FFF2-40B4-BE49-F238E27FC236}">
                <a16:creationId xmlns:a16="http://schemas.microsoft.com/office/drawing/2014/main" id="{B63C556F-5222-5E6F-586A-E12901054C4A}"/>
              </a:ext>
            </a:extLst>
          </p:cNvPr>
          <p:cNvPicPr>
            <a:picLocks noChangeAspect="1"/>
          </p:cNvPicPr>
          <p:nvPr/>
        </p:nvPicPr>
        <p:blipFill>
          <a:blip r:embed="rId5"/>
          <a:stretch>
            <a:fillRect/>
          </a:stretch>
        </p:blipFill>
        <p:spPr>
          <a:xfrm>
            <a:off x="732500" y="4980425"/>
            <a:ext cx="5590517" cy="1707028"/>
          </a:xfrm>
          <a:prstGeom prst="rect">
            <a:avLst/>
          </a:prstGeom>
        </p:spPr>
      </p:pic>
      <p:pic>
        <p:nvPicPr>
          <p:cNvPr id="15" name="Picture 14">
            <a:extLst>
              <a:ext uri="{FF2B5EF4-FFF2-40B4-BE49-F238E27FC236}">
                <a16:creationId xmlns:a16="http://schemas.microsoft.com/office/drawing/2014/main" id="{5AF04CB6-56CF-53F5-C616-9AA024299C6A}"/>
              </a:ext>
            </a:extLst>
          </p:cNvPr>
          <p:cNvPicPr>
            <a:picLocks noChangeAspect="1"/>
          </p:cNvPicPr>
          <p:nvPr/>
        </p:nvPicPr>
        <p:blipFill>
          <a:blip r:embed="rId6"/>
          <a:stretch>
            <a:fillRect/>
          </a:stretch>
        </p:blipFill>
        <p:spPr>
          <a:xfrm>
            <a:off x="6470210" y="1402618"/>
            <a:ext cx="5389331" cy="1713124"/>
          </a:xfrm>
          <a:prstGeom prst="rect">
            <a:avLst/>
          </a:prstGeom>
        </p:spPr>
      </p:pic>
      <p:pic>
        <p:nvPicPr>
          <p:cNvPr id="16" name="Picture 15">
            <a:extLst>
              <a:ext uri="{FF2B5EF4-FFF2-40B4-BE49-F238E27FC236}">
                <a16:creationId xmlns:a16="http://schemas.microsoft.com/office/drawing/2014/main" id="{BD1E2CEA-E755-93F0-E638-AB2118053035}"/>
              </a:ext>
            </a:extLst>
          </p:cNvPr>
          <p:cNvPicPr>
            <a:picLocks noChangeAspect="1"/>
          </p:cNvPicPr>
          <p:nvPr/>
        </p:nvPicPr>
        <p:blipFill>
          <a:blip r:embed="rId7"/>
          <a:stretch>
            <a:fillRect/>
          </a:stretch>
        </p:blipFill>
        <p:spPr>
          <a:xfrm>
            <a:off x="6470210" y="3370942"/>
            <a:ext cx="5389331" cy="2462997"/>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5.1: The UK banking system is resilient to support the economy, with the aggregate capital ratio remaining well above minima at the low point of the stress test scenario</a:t>
            </a:r>
          </a:p>
          <a:p>
            <a:r>
              <a:rPr lang="en-GB" sz="2400" dirty="0">
                <a:solidFill>
                  <a:srgbClr val="12273F"/>
                </a:solidFill>
                <a:latin typeface="Century Gothic" panose="020B0502020202020204" pitchFamily="34" charset="0"/>
                <a:ea typeface="+mj-ea"/>
                <a:cs typeface="+mj-cs"/>
              </a:rPr>
              <a:t>Aggregate CET1 capital ratio and impact of the 2025 Bank Capital Stress Test scenario</a:t>
            </a:r>
            <a:r>
              <a:rPr lang="en-GB" sz="2400" baseline="30000" dirty="0">
                <a:solidFill>
                  <a:srgbClr val="12273F"/>
                </a:solidFill>
                <a:latin typeface="Century Gothic" panose="020B0502020202020204" pitchFamily="34" charset="0"/>
                <a:ea typeface="+mj-ea"/>
                <a:cs typeface="+mj-cs"/>
              </a:rPr>
              <a:t>(a)</a:t>
            </a:r>
          </a:p>
        </p:txBody>
      </p:sp>
      <p:pic>
        <p:nvPicPr>
          <p:cNvPr id="3" name="Picture 2">
            <a:extLst>
              <a:ext uri="{FF2B5EF4-FFF2-40B4-BE49-F238E27FC236}">
                <a16:creationId xmlns:a16="http://schemas.microsoft.com/office/drawing/2014/main" id="{DF319331-D699-2256-90F0-E863B3B97C02}"/>
              </a:ext>
            </a:extLst>
          </p:cNvPr>
          <p:cNvPicPr>
            <a:picLocks noChangeAspect="1"/>
          </p:cNvPicPr>
          <p:nvPr/>
        </p:nvPicPr>
        <p:blipFill>
          <a:blip r:embed="rId3"/>
          <a:stretch>
            <a:fillRect/>
          </a:stretch>
        </p:blipFill>
        <p:spPr>
          <a:xfrm>
            <a:off x="1255356" y="2540835"/>
            <a:ext cx="9681287" cy="4029805"/>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1D71E-6DFC-4180-81FD-1B00261AB50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F762B62-1F9B-6E78-511E-51338CB4572B}"/>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5.2 Sensitivity analysis suggests increasing the size of the UK house price shock would have a non-linear impact on credit losses</a:t>
            </a:r>
          </a:p>
          <a:p>
            <a:r>
              <a:rPr lang="en-GB" sz="2400" dirty="0">
                <a:solidFill>
                  <a:srgbClr val="12273F"/>
                </a:solidFill>
                <a:latin typeface="Century Gothic" panose="020B0502020202020204" pitchFamily="34" charset="0"/>
                <a:ea typeface="+mj-ea"/>
                <a:cs typeface="+mj-cs"/>
              </a:rPr>
              <a:t>UK mortgage impairments at different house price shocks</a:t>
            </a:r>
          </a:p>
        </p:txBody>
      </p:sp>
      <p:pic>
        <p:nvPicPr>
          <p:cNvPr id="4" name="Picture 3">
            <a:extLst>
              <a:ext uri="{FF2B5EF4-FFF2-40B4-BE49-F238E27FC236}">
                <a16:creationId xmlns:a16="http://schemas.microsoft.com/office/drawing/2014/main" id="{5B79B06E-913B-09B0-C88A-9CC95568722C}"/>
              </a:ext>
            </a:extLst>
          </p:cNvPr>
          <p:cNvPicPr>
            <a:picLocks noChangeAspect="1"/>
          </p:cNvPicPr>
          <p:nvPr/>
        </p:nvPicPr>
        <p:blipFill>
          <a:blip r:embed="rId3"/>
          <a:stretch>
            <a:fillRect/>
          </a:stretch>
        </p:blipFill>
        <p:spPr>
          <a:xfrm>
            <a:off x="1255356" y="2334727"/>
            <a:ext cx="9681287" cy="4102964"/>
          </a:xfrm>
          <a:prstGeom prst="rect">
            <a:avLst/>
          </a:prstGeom>
        </p:spPr>
      </p:pic>
    </p:spTree>
    <p:extLst>
      <p:ext uri="{BB962C8B-B14F-4D97-AF65-F5344CB8AC3E}">
        <p14:creationId xmlns:p14="http://schemas.microsoft.com/office/powerpoint/2010/main" val="2413875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F5FCA-43F6-A13E-B20D-586F75A549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84AA390-C9CB-726E-A648-443810631E20}"/>
              </a:ext>
            </a:extLst>
          </p:cNvPr>
          <p:cNvSpPr txBox="1"/>
          <p:nvPr/>
        </p:nvSpPr>
        <p:spPr>
          <a:xfrm>
            <a:off x="732503" y="417177"/>
            <a:ext cx="10726994" cy="89255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5.3: Loan margins rise over the stress scenario</a:t>
            </a:r>
          </a:p>
          <a:p>
            <a:r>
              <a:rPr lang="en-GB" sz="2400" dirty="0">
                <a:solidFill>
                  <a:srgbClr val="12273F"/>
                </a:solidFill>
                <a:latin typeface="Century Gothic" panose="020B0502020202020204" pitchFamily="34" charset="0"/>
                <a:ea typeface="+mj-ea"/>
                <a:cs typeface="+mj-cs"/>
              </a:rPr>
              <a:t>Loan margin in the 2025 Bank Capital Stress Test</a:t>
            </a:r>
            <a:r>
              <a:rPr lang="en-GB" sz="2400" baseline="30000" dirty="0">
                <a:solidFill>
                  <a:srgbClr val="12273F"/>
                </a:solidFill>
                <a:latin typeface="Century Gothic" panose="020B0502020202020204" pitchFamily="34" charset="0"/>
                <a:ea typeface="+mj-ea"/>
                <a:cs typeface="+mj-cs"/>
              </a:rPr>
              <a:t>(a) (b)</a:t>
            </a:r>
          </a:p>
        </p:txBody>
      </p:sp>
      <p:pic>
        <p:nvPicPr>
          <p:cNvPr id="3" name="Picture 2">
            <a:extLst>
              <a:ext uri="{FF2B5EF4-FFF2-40B4-BE49-F238E27FC236}">
                <a16:creationId xmlns:a16="http://schemas.microsoft.com/office/drawing/2014/main" id="{A1707A10-380A-D433-BED4-4652E4403B70}"/>
              </a:ext>
            </a:extLst>
          </p:cNvPr>
          <p:cNvPicPr>
            <a:picLocks noChangeAspect="1"/>
          </p:cNvPicPr>
          <p:nvPr/>
        </p:nvPicPr>
        <p:blipFill>
          <a:blip r:embed="rId3"/>
          <a:stretch>
            <a:fillRect/>
          </a:stretch>
        </p:blipFill>
        <p:spPr>
          <a:xfrm>
            <a:off x="564403" y="1594662"/>
            <a:ext cx="11340907" cy="4092154"/>
          </a:xfrm>
          <a:prstGeom prst="rect">
            <a:avLst/>
          </a:prstGeom>
        </p:spPr>
      </p:pic>
    </p:spTree>
    <p:extLst>
      <p:ext uri="{BB962C8B-B14F-4D97-AF65-F5344CB8AC3E}">
        <p14:creationId xmlns:p14="http://schemas.microsoft.com/office/powerpoint/2010/main" val="137129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5D208-16A6-FD5C-1E65-D294EA43370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A14597F-1BAE-EFD8-8F60-CA399D001331}"/>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5.4: Changes in the assumed sterling deposit pass-through rate would impact the aggregate CET1 capital ratio</a:t>
            </a:r>
          </a:p>
          <a:p>
            <a:r>
              <a:rPr lang="en-GB" sz="2400" dirty="0">
                <a:solidFill>
                  <a:srgbClr val="12273F"/>
                </a:solidFill>
                <a:latin typeface="Century Gothic" panose="020B0502020202020204" pitchFamily="34" charset="0"/>
                <a:ea typeface="+mj-ea"/>
                <a:cs typeface="+mj-cs"/>
              </a:rPr>
              <a:t>Annual impact on loan margin and CET1 capital ratio from changes to sterling deposit pass-through rate</a:t>
            </a:r>
            <a:r>
              <a:rPr lang="en-GB" sz="2400" baseline="30000" dirty="0">
                <a:solidFill>
                  <a:srgbClr val="12273F"/>
                </a:solidFill>
                <a:latin typeface="Century Gothic" panose="020B0502020202020204" pitchFamily="34" charset="0"/>
                <a:ea typeface="+mj-ea"/>
                <a:cs typeface="+mj-cs"/>
              </a:rPr>
              <a:t>(a) (b)</a:t>
            </a:r>
          </a:p>
        </p:txBody>
      </p:sp>
      <p:pic>
        <p:nvPicPr>
          <p:cNvPr id="5" name="Picture 4">
            <a:extLst>
              <a:ext uri="{FF2B5EF4-FFF2-40B4-BE49-F238E27FC236}">
                <a16:creationId xmlns:a16="http://schemas.microsoft.com/office/drawing/2014/main" id="{C2E99EB5-E94A-40DD-7B18-C49DFE6FE31A}"/>
              </a:ext>
            </a:extLst>
          </p:cNvPr>
          <p:cNvPicPr>
            <a:picLocks noChangeAspect="1"/>
          </p:cNvPicPr>
          <p:nvPr/>
        </p:nvPicPr>
        <p:blipFill>
          <a:blip r:embed="rId3"/>
          <a:stretch>
            <a:fillRect/>
          </a:stretch>
        </p:blipFill>
        <p:spPr>
          <a:xfrm>
            <a:off x="1148507" y="2222682"/>
            <a:ext cx="10310990" cy="4330875"/>
          </a:xfrm>
          <a:prstGeom prst="rect">
            <a:avLst/>
          </a:prstGeom>
        </p:spPr>
      </p:pic>
    </p:spTree>
    <p:extLst>
      <p:ext uri="{BB962C8B-B14F-4D97-AF65-F5344CB8AC3E}">
        <p14:creationId xmlns:p14="http://schemas.microsoft.com/office/powerpoint/2010/main" val="218066596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102</TotalTime>
  <Words>573</Words>
  <Application>Microsoft Office PowerPoint</Application>
  <PresentationFormat>Widescreen</PresentationFormat>
  <Paragraphs>32</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14</cp:revision>
  <dcterms:created xsi:type="dcterms:W3CDTF">2025-07-08T14:17:36Z</dcterms:created>
  <dcterms:modified xsi:type="dcterms:W3CDTF">2025-12-03T09:41:41Z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y fmtid="{D5CDD505-2E9C-101B-9397-08002B2CF9AE}" pid="10" name="_AdHocReviewCycleID">
    <vt:i4>385869725</vt:i4>
  </property>
  <property fmtid="{D5CDD505-2E9C-101B-9397-08002B2CF9AE}" pid="11" name="_NewReviewCycle">
    <vt:lpwstr/>
  </property>
  <property fmtid="{D5CDD505-2E9C-101B-9397-08002B2CF9AE}" pid="12" name="_EmailSubject">
    <vt:lpwstr>Q4 FSR/Record Publication- Tuesday 2nd Dec at 7am</vt:lpwstr>
  </property>
  <property fmtid="{D5CDD505-2E9C-101B-9397-08002B2CF9AE}" pid="13" name="_AuthorEmail">
    <vt:lpwstr>Fatma.Ahmed@bankofengland.co.uk</vt:lpwstr>
  </property>
  <property fmtid="{D5CDD505-2E9C-101B-9397-08002B2CF9AE}" pid="14" name="_AuthorEmailDisplayName">
    <vt:lpwstr>Ahmed, Fatma</vt:lpwstr>
  </property>
</Properties>
</file>