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4"/>
  </p:sldMasterIdLst>
  <p:notesMasterIdLst>
    <p:notesMasterId r:id="rId9"/>
  </p:notesMasterIdLst>
  <p:sldIdLst>
    <p:sldId id="415" r:id="rId5"/>
    <p:sldId id="370" r:id="rId6"/>
    <p:sldId id="416" r:id="rId7"/>
    <p:sldId id="417"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6" autoAdjust="0"/>
    <p:restoredTop sz="94660"/>
  </p:normalViewPr>
  <p:slideViewPr>
    <p:cSldViewPr snapToGrid="0" showGuides="1">
      <p:cViewPr varScale="1">
        <p:scale>
          <a:sx n="51" d="100"/>
          <a:sy n="51" d="100"/>
        </p:scale>
        <p:origin x="1256" y="264"/>
      </p:cViewPr>
      <p:guideLst/>
    </p:cSldViewPr>
  </p:slideViewPr>
  <p:notesTextViewPr>
    <p:cViewPr>
      <p:scale>
        <a:sx n="3" d="2"/>
        <a:sy n="3" d="2"/>
      </p:scale>
      <p:origin x="0" y="0"/>
    </p:cViewPr>
  </p:notesTextViewPr>
  <p:sorterViewPr>
    <p:cViewPr>
      <p:scale>
        <a:sx n="100" d="100"/>
        <a:sy n="100" d="100"/>
      </p:scale>
      <p:origin x="0" y="-105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01/12/2025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1464845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 The Purposeful Company, New Financial (2024).</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US (private) refers to US private defined benefit pension funds, and US (public) refers to US public defined benefit pension funds.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(b) Numbers are not strictly comparable between countries as different sub-sets of pension funds are captured. Numbers for the UK, Denmark and Finland are system-wide. Numbers for Sweden, South Korea, New Zealand, and Taiwan reflect public reserve pension funds. Numbers for the Netherlands reflect public defined benefit pension funds, France private defined benefit pension funds, and Canada all public sector pension funds. Australia captures superannuation funds only.</a:t>
            </a:r>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8199767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4DDCE6-1A7E-6E40-E9FA-7D2492BECA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F064E0-C82B-C9CE-79F0-36FB9FDE9BF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A13703-E6A9-93FD-29F4-46A8E13B7B4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t>Sources: Longitudinal Small Business Survey: SME Employers (businesses with 1 to 249 employees) – UK, 2024, and SUI Annual </a:t>
            </a:r>
            <a:r>
              <a:rPr lang="en-GB" sz="1800" dirty="0" err="1"/>
              <a:t>ScaleUp</a:t>
            </a:r>
            <a:r>
              <a:rPr lang="en-GB" sz="1800" dirty="0"/>
              <a:t> Survey 2024.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t>(a) Due to the differing nature of both datasets, data is compared where appropriate. For example, the dataset covering SMEs splits out the share using bank loans, overdrafts, and credit cards whereas the data for HGFs merges these.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t>(b) Other finance includes instruments such as venture debt. </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F5560380-E973-F4B4-7C25-87CABF4664C9}"/>
              </a:ext>
            </a:extLst>
          </p:cNvPr>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13491527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622AD3-BD05-B327-16C4-E948BEAC8D0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566143-6E44-E0FA-3478-1B7A8865B4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29E4F12-F476-76DF-B86F-3B2D71189AB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dirty="0"/>
              <a:t>Source: The Purposeful Company, </a:t>
            </a:r>
            <a:r>
              <a:rPr lang="en-GB" sz="2800" dirty="0" err="1"/>
              <a:t>Beauhurst</a:t>
            </a:r>
            <a:r>
              <a:rPr lang="en-GB" sz="2800" dirty="0"/>
              <a:t> (2024).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800"/>
              <a:t>(a) For </a:t>
            </a:r>
            <a:r>
              <a:rPr lang="en-GB" sz="2800" dirty="0"/>
              <a:t>the period 2014-2023.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800" dirty="0"/>
              <a:t>(b) The chart presents the simple count of investors participating in deals of various sizes without weighting or factoring in the amount each investor is contributing. </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7C4AEBA7-CFD5-42A3-797F-FC9DAFE6FE30}"/>
              </a:ext>
            </a:extLst>
          </p:cNvPr>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301807590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6" name="Picture 5" descr="Close-up of a white fabric with a green light&#10;&#10;Description automatically generated">
            <a:extLst>
              <a:ext uri="{FF2B5EF4-FFF2-40B4-BE49-F238E27FC236}">
                <a16:creationId xmlns:a16="http://schemas.microsoft.com/office/drawing/2014/main" id="{3F520E31-0ABF-F368-554C-55A2C648D1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45365" y="0"/>
            <a:ext cx="4546635" cy="6858000"/>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33414952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6108812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913368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541595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3602663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4_Dark Blue Cover">
    <p:bg>
      <p:bgPr>
        <a:solidFill>
          <a:srgbClr val="12273F"/>
        </a:solidFill>
        <a:effectLst/>
      </p:bgPr>
    </p:bg>
    <p:spTree>
      <p:nvGrpSpPr>
        <p:cNvPr id="1" name=""/>
        <p:cNvGrpSpPr/>
        <p:nvPr/>
      </p:nvGrpSpPr>
      <p:grpSpPr>
        <a:xfrm>
          <a:off x="0" y="0"/>
          <a:ext cx="0" cy="0"/>
          <a:chOff x="0" y="0"/>
          <a:chExt cx="0" cy="0"/>
        </a:xfrm>
      </p:grpSpPr>
      <p:pic>
        <p:nvPicPr>
          <p:cNvPr id="4" name="Picture 3" descr="A close-up of a book&#10;&#10;Description automatically generated with low confidence">
            <a:extLst>
              <a:ext uri="{FF2B5EF4-FFF2-40B4-BE49-F238E27FC236}">
                <a16:creationId xmlns:a16="http://schemas.microsoft.com/office/drawing/2014/main" id="{6C0E6650-DEBB-439E-B37D-7070FC26D35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2255" r="33417"/>
          <a:stretch/>
        </p:blipFill>
        <p:spPr>
          <a:xfrm>
            <a:off x="7623174" y="0"/>
            <a:ext cx="4559808" cy="68580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333490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a:t>Click icon to add table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6427944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2535826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7129804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066006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32" r:id="rId3"/>
    <p:sldLayoutId id="2147483717" r:id="rId4"/>
    <p:sldLayoutId id="2147483718" r:id="rId5"/>
    <p:sldLayoutId id="2147483719" r:id="rId6"/>
    <p:sldLayoutId id="2147483720" r:id="rId7"/>
    <p:sldLayoutId id="2147483734" r:id="rId8"/>
    <p:sldLayoutId id="2147483721" r:id="rId9"/>
    <p:sldLayoutId id="2147483722" r:id="rId10"/>
    <p:sldLayoutId id="2147483723" r:id="rId11"/>
    <p:sldLayoutId id="2147483733" r:id="rId12"/>
    <p:sldLayoutId id="2147483725" r:id="rId13"/>
    <p:sldLayoutId id="2147483726" r:id="rId14"/>
    <p:sldLayoutId id="2147483727" r:id="rId15"/>
    <p:sldLayoutId id="2147483728" r:id="rId16"/>
    <p:sldLayoutId id="2147483747" r:id="rId17"/>
    <p:sldLayoutId id="2147483731" r:id="rId18"/>
    <p:sldLayoutId id="2147483739" r:id="rId19"/>
    <p:sldLayoutId id="2147483748" r:id="rId20"/>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338203" y="1752600"/>
            <a:ext cx="7325340" cy="4046951"/>
          </a:xfrm>
        </p:spPr>
        <p:txBody>
          <a:bodyPr/>
          <a:lstStyle/>
          <a:p>
            <a:r>
              <a:rPr lang="en-GB" b="0" dirty="0"/>
              <a:t>Financial Stability Report</a:t>
            </a:r>
            <a:br>
              <a:rPr lang="en-GB" b="0" dirty="0"/>
            </a:br>
            <a:r>
              <a:rPr lang="en-GB" dirty="0"/>
              <a:t>Dec</a:t>
            </a:r>
            <a:r>
              <a:rPr lang="en-GB" b="0" dirty="0"/>
              <a:t> 2025</a:t>
            </a:r>
          </a:p>
          <a:p>
            <a:r>
              <a:rPr lang="en-GB" b="0" dirty="0"/>
              <a:t>Box A: Conclusions of the FPC’s 2025 work on growth and the financial system</a:t>
            </a:r>
            <a:endParaRPr lang="en-GB" dirty="0"/>
          </a:p>
        </p:txBody>
      </p:sp>
    </p:spTree>
    <p:extLst>
      <p:ext uri="{BB962C8B-B14F-4D97-AF65-F5344CB8AC3E}">
        <p14:creationId xmlns:p14="http://schemas.microsoft.com/office/powerpoint/2010/main" val="3326886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1CA6C7F-B24C-CE3C-AD00-593C72F14BBA}"/>
              </a:ext>
            </a:extLst>
          </p:cNvPr>
          <p:cNvSpPr txBox="1"/>
          <p:nvPr/>
        </p:nvSpPr>
        <p:spPr>
          <a:xfrm>
            <a:off x="732503" y="417177"/>
            <a:ext cx="10726994" cy="1692771"/>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A: UK pension funds allocate fewer assets to private equity than international peers </a:t>
            </a:r>
          </a:p>
          <a:p>
            <a:r>
              <a:rPr lang="en-GB" sz="2400" dirty="0">
                <a:solidFill>
                  <a:srgbClr val="12273F"/>
                </a:solidFill>
                <a:latin typeface="Century Gothic" panose="020B0502020202020204" pitchFamily="34" charset="0"/>
                <a:ea typeface="+mj-ea"/>
                <a:cs typeface="+mj-cs"/>
              </a:rPr>
              <a:t>Share of pension fund assets allocated to private equity across countries </a:t>
            </a:r>
            <a:r>
              <a:rPr lang="en-GB" sz="2400" baseline="30000" dirty="0">
                <a:solidFill>
                  <a:srgbClr val="12273F"/>
                </a:solidFill>
                <a:latin typeface="Century Gothic" panose="020B0502020202020204" pitchFamily="34" charset="0"/>
                <a:ea typeface="+mj-ea"/>
                <a:cs typeface="+mj-cs"/>
              </a:rPr>
              <a:t>(a) (b)</a:t>
            </a:r>
          </a:p>
        </p:txBody>
      </p:sp>
      <p:pic>
        <p:nvPicPr>
          <p:cNvPr id="3" name="Picture 2">
            <a:extLst>
              <a:ext uri="{FF2B5EF4-FFF2-40B4-BE49-F238E27FC236}">
                <a16:creationId xmlns:a16="http://schemas.microsoft.com/office/drawing/2014/main" id="{3E9202BB-69F2-8ADC-7920-09E5A728F579}"/>
              </a:ext>
            </a:extLst>
          </p:cNvPr>
          <p:cNvPicPr>
            <a:picLocks noChangeAspect="1"/>
          </p:cNvPicPr>
          <p:nvPr/>
        </p:nvPicPr>
        <p:blipFill>
          <a:blip r:embed="rId3"/>
          <a:stretch>
            <a:fillRect/>
          </a:stretch>
        </p:blipFill>
        <p:spPr>
          <a:xfrm>
            <a:off x="1807212" y="2109948"/>
            <a:ext cx="8577575" cy="4467037"/>
          </a:xfrm>
          <a:prstGeom prst="rect">
            <a:avLst/>
          </a:prstGeom>
        </p:spPr>
      </p:pic>
    </p:spTree>
    <p:extLst>
      <p:ext uri="{BB962C8B-B14F-4D97-AF65-F5344CB8AC3E}">
        <p14:creationId xmlns:p14="http://schemas.microsoft.com/office/powerpoint/2010/main" val="228066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AF9C95-9C97-CCB8-C242-B5DF45CB979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D5E52E2B-064C-2717-A6AF-51CE2CB784AA}"/>
              </a:ext>
            </a:extLst>
          </p:cNvPr>
          <p:cNvSpPr txBox="1"/>
          <p:nvPr/>
        </p:nvSpPr>
        <p:spPr>
          <a:xfrm>
            <a:off x="732503" y="417177"/>
            <a:ext cx="10726994" cy="1754326"/>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B: High-growth firms make greater use of equity and other finance, as well as government funding schemes, relative to the wider SME population</a:t>
            </a:r>
          </a:p>
          <a:p>
            <a:r>
              <a:rPr lang="en-GB" sz="2400" dirty="0">
                <a:solidFill>
                  <a:srgbClr val="12273F"/>
                </a:solidFill>
                <a:latin typeface="Century Gothic" panose="020B0502020202020204" pitchFamily="34" charset="0"/>
                <a:ea typeface="+mj-ea"/>
                <a:cs typeface="+mj-cs"/>
              </a:rPr>
              <a:t>Share of HGFs and SMEs using different forms of finance</a:t>
            </a:r>
            <a:r>
              <a:rPr lang="en-GB" sz="2400" baseline="30000" dirty="0">
                <a:solidFill>
                  <a:srgbClr val="12273F"/>
                </a:solidFill>
                <a:latin typeface="Century Gothic" panose="020B0502020202020204" pitchFamily="34" charset="0"/>
                <a:ea typeface="+mj-ea"/>
                <a:cs typeface="+mj-cs"/>
              </a:rPr>
              <a:t> (a) (b)</a:t>
            </a:r>
          </a:p>
        </p:txBody>
      </p:sp>
      <p:pic>
        <p:nvPicPr>
          <p:cNvPr id="3" name="Picture 2">
            <a:extLst>
              <a:ext uri="{FF2B5EF4-FFF2-40B4-BE49-F238E27FC236}">
                <a16:creationId xmlns:a16="http://schemas.microsoft.com/office/drawing/2014/main" id="{5042E109-E520-738D-5221-ACC28A5FEF84}"/>
              </a:ext>
            </a:extLst>
          </p:cNvPr>
          <p:cNvPicPr>
            <a:picLocks noChangeAspect="1"/>
          </p:cNvPicPr>
          <p:nvPr/>
        </p:nvPicPr>
        <p:blipFill>
          <a:blip r:embed="rId3"/>
          <a:stretch>
            <a:fillRect/>
          </a:stretch>
        </p:blipFill>
        <p:spPr>
          <a:xfrm>
            <a:off x="1443247" y="2083765"/>
            <a:ext cx="9592183" cy="4536354"/>
          </a:xfrm>
          <a:prstGeom prst="rect">
            <a:avLst/>
          </a:prstGeom>
        </p:spPr>
      </p:pic>
    </p:spTree>
    <p:extLst>
      <p:ext uri="{BB962C8B-B14F-4D97-AF65-F5344CB8AC3E}">
        <p14:creationId xmlns:p14="http://schemas.microsoft.com/office/powerpoint/2010/main" val="42596666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65A3CD-3DDB-D01D-49F2-AF48D98F0717}"/>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496DFB85-4750-8FE1-71D9-5FE957AABBCB}"/>
              </a:ext>
            </a:extLst>
          </p:cNvPr>
          <p:cNvSpPr txBox="1"/>
          <p:nvPr/>
        </p:nvSpPr>
        <p:spPr>
          <a:xfrm>
            <a:off x="732503" y="417177"/>
            <a:ext cx="10726994" cy="1754326"/>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C: The number of domestic investors in high-growth-firms funding rounds declines as the funding round size increases</a:t>
            </a:r>
          </a:p>
          <a:p>
            <a:r>
              <a:rPr lang="en-GB" sz="2400" dirty="0">
                <a:solidFill>
                  <a:srgbClr val="12273F"/>
                </a:solidFill>
                <a:latin typeface="Century Gothic" panose="020B0502020202020204" pitchFamily="34" charset="0"/>
                <a:ea typeface="+mj-ea"/>
                <a:cs typeface="+mj-cs"/>
              </a:rPr>
              <a:t>Percentage of investors in equity funding rounds by deal value</a:t>
            </a:r>
            <a:r>
              <a:rPr lang="en-GB" sz="2400" baseline="30000" dirty="0">
                <a:solidFill>
                  <a:srgbClr val="12273F"/>
                </a:solidFill>
                <a:latin typeface="Century Gothic" panose="020B0502020202020204" pitchFamily="34" charset="0"/>
                <a:ea typeface="+mj-ea"/>
                <a:cs typeface="+mj-cs"/>
              </a:rPr>
              <a:t>(a) (b) </a:t>
            </a:r>
          </a:p>
        </p:txBody>
      </p:sp>
      <p:pic>
        <p:nvPicPr>
          <p:cNvPr id="4" name="Picture 3">
            <a:extLst>
              <a:ext uri="{FF2B5EF4-FFF2-40B4-BE49-F238E27FC236}">
                <a16:creationId xmlns:a16="http://schemas.microsoft.com/office/drawing/2014/main" id="{6793E615-3B30-182C-5151-D16A69ED62FB}"/>
              </a:ext>
            </a:extLst>
          </p:cNvPr>
          <p:cNvPicPr>
            <a:picLocks noChangeAspect="1"/>
          </p:cNvPicPr>
          <p:nvPr/>
        </p:nvPicPr>
        <p:blipFill>
          <a:blip r:embed="rId3"/>
          <a:stretch>
            <a:fillRect/>
          </a:stretch>
        </p:blipFill>
        <p:spPr>
          <a:xfrm>
            <a:off x="2295016" y="2318327"/>
            <a:ext cx="7813487" cy="4334813"/>
          </a:xfrm>
          <a:prstGeom prst="rect">
            <a:avLst/>
          </a:prstGeom>
        </p:spPr>
      </p:pic>
    </p:spTree>
    <p:extLst>
      <p:ext uri="{BB962C8B-B14F-4D97-AF65-F5344CB8AC3E}">
        <p14:creationId xmlns:p14="http://schemas.microsoft.com/office/powerpoint/2010/main" val="1950967339"/>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2C8797C4-FC2F-4216-AD9C-FDABC6DC8776}" vid="{62B0646B-5409-4ACD-8C0E-BF2B78D36D6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7943056AE7E8A4BB820FF6BAB34CCF1" ma:contentTypeVersion="4" ma:contentTypeDescription="Create a new document." ma:contentTypeScope="" ma:versionID="7b0cd639bb1812676adfaa0e356cc5a4">
  <xsd:schema xmlns:xsd="http://www.w3.org/2001/XMLSchema" xmlns:xs="http://www.w3.org/2001/XMLSchema" xmlns:p="http://schemas.microsoft.com/office/2006/metadata/properties" xmlns:ns2="c48b3328-1ced-406d-afe5-519b6c1f4803" targetNamespace="http://schemas.microsoft.com/office/2006/metadata/properties" ma:root="true" ma:fieldsID="318af3d9f65e13ced4657c3f7de9f7ba" ns2:_="">
    <xsd:import namespace="c48b3328-1ced-406d-afe5-519b6c1f480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48b3328-1ced-406d-afe5-519b6c1f480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DE6B346-8C10-4A60-84D7-FDB73415A82F}">
  <ds:schemaRefs>
    <ds:schemaRef ds:uri="http://schemas.microsoft.com/sharepoint/v3/contenttype/forms"/>
  </ds:schemaRefs>
</ds:datastoreItem>
</file>

<file path=customXml/itemProps2.xml><?xml version="1.0" encoding="utf-8"?>
<ds:datastoreItem xmlns:ds="http://schemas.openxmlformats.org/officeDocument/2006/customXml" ds:itemID="{197CE93E-C295-4D3C-8DFF-CAD5241CEF6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59381780-38FF-4648-9131-D979FE4F84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48b3328-1ced-406d-afe5-519b6c1f480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BOE-Official Template A</Template>
  <TotalTime>60</TotalTime>
  <Words>390</Words>
  <Application>Microsoft Office PowerPoint</Application>
  <PresentationFormat>Widescreen</PresentationFormat>
  <Paragraphs>21</Paragraphs>
  <Slides>4</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Calibri</vt:lpstr>
      <vt:lpstr>Century Gothic</vt:lpstr>
      <vt:lpstr>Bank LINKS Template</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Williams, Maddy</dc:creator>
  <cp:lastModifiedBy>Ahmed, Fatma</cp:lastModifiedBy>
  <cp:revision>8</cp:revision>
  <dcterms:created xsi:type="dcterms:W3CDTF">2025-07-08T14:17:36Z</dcterms:created>
  <dcterms:modified xsi:type="dcterms:W3CDTF">2025-12-01T16:25:30Z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0x01010087943056AE7E8A4BB820FF6BAB34CCF1</vt:lpwstr>
  </property>
  <property fmtid="{D5CDD505-2E9C-101B-9397-08002B2CF9AE}" pid="3" name="MSIP_Label_7020817f-35a1-46f5-8886-e0d7225f8c08_Enabled">
    <vt:lpwstr>true</vt:lpwstr>
  </property>
  <property fmtid="{D5CDD505-2E9C-101B-9397-08002B2CF9AE}" pid="4" name="MSIP_Label_7020817f-35a1-46f5-8886-e0d7225f8c08_SetDate">
    <vt:lpwstr>2025-07-08T14:31:41Z</vt:lpwstr>
  </property>
  <property fmtid="{D5CDD505-2E9C-101B-9397-08002B2CF9AE}" pid="5" name="MSIP_Label_7020817f-35a1-46f5-8886-e0d7225f8c08_Method">
    <vt:lpwstr>Privileged</vt:lpwstr>
  </property>
  <property fmtid="{D5CDD505-2E9C-101B-9397-08002B2CF9AE}" pid="6" name="MSIP_Label_7020817f-35a1-46f5-8886-e0d7225f8c08_Name">
    <vt:lpwstr>Red_MarketSensitive</vt:lpwstr>
  </property>
  <property fmtid="{D5CDD505-2E9C-101B-9397-08002B2CF9AE}" pid="7" name="MSIP_Label_7020817f-35a1-46f5-8886-e0d7225f8c08_SiteId">
    <vt:lpwstr>4b845bdd-4872-4d8c-8b5e-077db08774cc</vt:lpwstr>
  </property>
  <property fmtid="{D5CDD505-2E9C-101B-9397-08002B2CF9AE}" pid="8" name="MSIP_Label_7020817f-35a1-46f5-8886-e0d7225f8c08_ActionId">
    <vt:lpwstr>f6152ea1-c93e-4fe3-8243-328aba165520</vt:lpwstr>
  </property>
  <property fmtid="{D5CDD505-2E9C-101B-9397-08002B2CF9AE}" pid="9" name="MSIP_Label_7020817f-35a1-46f5-8886-e0d7225f8c08_ContentBits">
    <vt:lpwstr>5</vt:lpwstr>
  </property>
</Properties>
</file>