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4"/>
  </p:sldMasterIdLst>
  <p:notesMasterIdLst>
    <p:notesMasterId r:id="rId7"/>
  </p:notesMasterIdLst>
  <p:sldIdLst>
    <p:sldId id="415" r:id="rId5"/>
    <p:sldId id="3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9CF"/>
    <a:srgbClr val="E7E9EC"/>
    <a:srgbClr val="12273F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4660"/>
  </p:normalViewPr>
  <p:slideViewPr>
    <p:cSldViewPr snapToGrid="0" showGuides="1">
      <p:cViewPr varScale="1">
        <p:scale>
          <a:sx n="51" d="100"/>
          <a:sy n="51" d="100"/>
        </p:scale>
        <p:origin x="1256" y="26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0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01/12/2025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4845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Sources: Bank of England analysis calculations. (a) For the purpose of the Bank’s assessment, the capital impact of IFRS 9 is estimated using the CRR ‘Quick Fix’, assuming 100% relief for relevant provisions. </a:t>
            </a:r>
            <a:r>
              <a:rPr lang="en-GB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does not affect the final capital ratio results of the stress test, as transitional capital relief has now expired. </a:t>
            </a: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976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lose-up of a white fabric with a green light&#10;&#10;Description automatically generated">
            <a:extLst>
              <a:ext uri="{FF2B5EF4-FFF2-40B4-BE49-F238E27FC236}">
                <a16:creationId xmlns:a16="http://schemas.microsoft.com/office/drawing/2014/main" id="{3F520E31-0ABF-F368-554C-55A2C648D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365" y="0"/>
            <a:ext cx="4546635" cy="6858000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0881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ook&#10;&#10;Description automatically generated with low confidence">
            <a:extLst>
              <a:ext uri="{FF2B5EF4-FFF2-40B4-BE49-F238E27FC236}">
                <a16:creationId xmlns:a16="http://schemas.microsoft.com/office/drawing/2014/main" id="{6C0E6650-DEBB-439E-B37D-7070FC26D3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5" r="33417"/>
          <a:stretch/>
        </p:blipFill>
        <p:spPr>
          <a:xfrm>
            <a:off x="7623174" y="0"/>
            <a:ext cx="4559808" cy="6858000"/>
          </a:xfrm>
          <a:prstGeom prst="rect">
            <a:avLst/>
          </a:prstGeom>
        </p:spPr>
      </p:pic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349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2794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0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32" r:id="rId3"/>
    <p:sldLayoutId id="2147483717" r:id="rId4"/>
    <p:sldLayoutId id="2147483718" r:id="rId5"/>
    <p:sldLayoutId id="2147483719" r:id="rId6"/>
    <p:sldLayoutId id="2147483720" r:id="rId7"/>
    <p:sldLayoutId id="2147483734" r:id="rId8"/>
    <p:sldLayoutId id="2147483721" r:id="rId9"/>
    <p:sldLayoutId id="2147483722" r:id="rId10"/>
    <p:sldLayoutId id="2147483723" r:id="rId11"/>
    <p:sldLayoutId id="2147483733" r:id="rId12"/>
    <p:sldLayoutId id="2147483725" r:id="rId13"/>
    <p:sldLayoutId id="2147483726" r:id="rId14"/>
    <p:sldLayoutId id="2147483727" r:id="rId15"/>
    <p:sldLayoutId id="2147483728" r:id="rId16"/>
    <p:sldLayoutId id="2147483747" r:id="rId17"/>
    <p:sldLayoutId id="2147483731" r:id="rId18"/>
    <p:sldLayoutId id="2147483739" r:id="rId19"/>
    <p:sldLayoutId id="2147483748" r:id="rId20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>
          <a:xfrm>
            <a:off x="338203" y="1752600"/>
            <a:ext cx="7478038" cy="4372627"/>
          </a:xfrm>
        </p:spPr>
        <p:txBody>
          <a:bodyPr/>
          <a:lstStyle/>
          <a:p>
            <a:r>
              <a:rPr lang="en-GB" b="0" dirty="0"/>
              <a:t>Financial Stability Report</a:t>
            </a:r>
            <a:br>
              <a:rPr lang="en-GB" b="0" dirty="0"/>
            </a:br>
            <a:r>
              <a:rPr lang="en-GB" dirty="0"/>
              <a:t>Dec</a:t>
            </a:r>
            <a:r>
              <a:rPr lang="en-GB" b="0" dirty="0"/>
              <a:t> 2025</a:t>
            </a:r>
          </a:p>
          <a:p>
            <a:r>
              <a:rPr lang="en-GB" dirty="0"/>
              <a:t>Box E: Incorporation of the IFRS 9 accounting standard into the stress test</a:t>
            </a:r>
          </a:p>
        </p:txBody>
      </p:sp>
    </p:spTree>
    <p:extLst>
      <p:ext uri="{BB962C8B-B14F-4D97-AF65-F5344CB8AC3E}">
        <p14:creationId xmlns:p14="http://schemas.microsoft.com/office/powerpoint/2010/main" val="332688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A6C7F-B24C-CE3C-AD00-593C72F14BBA}"/>
              </a:ext>
            </a:extLst>
          </p:cNvPr>
          <p:cNvSpPr txBox="1"/>
          <p:nvPr/>
        </p:nvSpPr>
        <p:spPr>
          <a:xfrm>
            <a:off x="732503" y="417177"/>
            <a:ext cx="107269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A: The impact of IFRS 9 and changes made to the stress test are broadly neutral on the level of capital needed to absorb losses in the stress scenario</a:t>
            </a:r>
            <a:r>
              <a:rPr lang="en-GB" sz="2800" b="1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 (a)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586BC9-7106-CF69-A343-5A91EDB7AD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4790" y="1766634"/>
            <a:ext cx="8771391" cy="482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607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C8797C4-FC2F-4216-AD9C-FDABC6DC8776}" vid="{62B0646B-5409-4ACD-8C0E-BF2B78D36D6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943056AE7E8A4BB820FF6BAB34CCF1" ma:contentTypeVersion="4" ma:contentTypeDescription="Create a new document." ma:contentTypeScope="" ma:versionID="7b0cd639bb1812676adfaa0e356cc5a4">
  <xsd:schema xmlns:xsd="http://www.w3.org/2001/XMLSchema" xmlns:xs="http://www.w3.org/2001/XMLSchema" xmlns:p="http://schemas.microsoft.com/office/2006/metadata/properties" xmlns:ns2="c48b3328-1ced-406d-afe5-519b6c1f4803" targetNamespace="http://schemas.microsoft.com/office/2006/metadata/properties" ma:root="true" ma:fieldsID="318af3d9f65e13ced4657c3f7de9f7ba" ns2:_="">
    <xsd:import namespace="c48b3328-1ced-406d-afe5-519b6c1f480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8b3328-1ced-406d-afe5-519b6c1f48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7CE93E-C295-4D3C-8DFF-CAD5241CEF6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DE6B346-8C10-4A60-84D7-FDB73415A8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381780-38FF-4648-9131-D979FE4F84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8b3328-1ced-406d-afe5-519b6c1f480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86</TotalTime>
  <Words>120</Words>
  <Application>Microsoft Office PowerPoint</Application>
  <PresentationFormat>Widescreen</PresentationFormat>
  <Paragraphs>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Century Gothic</vt:lpstr>
      <vt:lpstr>Bank LINKS Template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Williams, Maddy</dc:creator>
  <cp:lastModifiedBy>Ahmed, Fatma</cp:lastModifiedBy>
  <cp:revision>12</cp:revision>
  <dcterms:created xsi:type="dcterms:W3CDTF">2025-07-08T14:17:36Z</dcterms:created>
  <dcterms:modified xsi:type="dcterms:W3CDTF">2025-12-01T18:13:19Z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0x01010087943056AE7E8A4BB820FF6BAB34CCF1</vt:lpwstr>
  </property>
  <property fmtid="{D5CDD505-2E9C-101B-9397-08002B2CF9AE}" pid="3" name="MSIP_Label_7020817f-35a1-46f5-8886-e0d7225f8c08_Enabled">
    <vt:lpwstr>true</vt:lpwstr>
  </property>
  <property fmtid="{D5CDD505-2E9C-101B-9397-08002B2CF9AE}" pid="4" name="MSIP_Label_7020817f-35a1-46f5-8886-e0d7225f8c08_SetDate">
    <vt:lpwstr>2025-07-08T14:31:41Z</vt:lpwstr>
  </property>
  <property fmtid="{D5CDD505-2E9C-101B-9397-08002B2CF9AE}" pid="5" name="MSIP_Label_7020817f-35a1-46f5-8886-e0d7225f8c08_Method">
    <vt:lpwstr>Privileged</vt:lpwstr>
  </property>
  <property fmtid="{D5CDD505-2E9C-101B-9397-08002B2CF9AE}" pid="6" name="MSIP_Label_7020817f-35a1-46f5-8886-e0d7225f8c08_Name">
    <vt:lpwstr>Red_MarketSensitive</vt:lpwstr>
  </property>
  <property fmtid="{D5CDD505-2E9C-101B-9397-08002B2CF9AE}" pid="7" name="MSIP_Label_7020817f-35a1-46f5-8886-e0d7225f8c08_SiteId">
    <vt:lpwstr>4b845bdd-4872-4d8c-8b5e-077db08774cc</vt:lpwstr>
  </property>
  <property fmtid="{D5CDD505-2E9C-101B-9397-08002B2CF9AE}" pid="8" name="MSIP_Label_7020817f-35a1-46f5-8886-e0d7225f8c08_ActionId">
    <vt:lpwstr>f6152ea1-c93e-4fe3-8243-328aba165520</vt:lpwstr>
  </property>
  <property fmtid="{D5CDD505-2E9C-101B-9397-08002B2CF9AE}" pid="9" name="MSIP_Label_7020817f-35a1-46f5-8886-e0d7225f8c08_ContentBits">
    <vt:lpwstr>5</vt:lpwstr>
  </property>
</Properties>
</file>