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0"/>
  </p:notesMasterIdLst>
  <p:sldIdLst>
    <p:sldId id="415" r:id="rId5"/>
    <p:sldId id="370" r:id="rId6"/>
    <p:sldId id="416" r:id="rId7"/>
    <p:sldId id="417" r:id="rId8"/>
    <p:sldId id="41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2156"/>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MiFID II data.</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 data (SMMD)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as of 24 November 2025. SMMD data and the sector classification are reviewed on an ongoing basis in order to continuously improve the quality and coverage of the data set.</a:t>
            </a: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F9481-69BC-65B5-0F49-BCD0B7A514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6F89A4-B88E-51DF-9746-DA3D590C7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4EEBE5-B76A-355E-6BD1-9FC22DD069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 data (SMMD), Global Legal Entity Identifier Foundation (GLEIF) Level 1 and Level 2 data, and Bank calculations.</a:t>
            </a:r>
          </a:p>
          <a:p>
            <a:pPr marL="342900" marR="0" lvl="0" indent="-342900" algn="l" defTabSz="914400" rtl="0" eaLnBrk="1" fontAlgn="auto" latinLnBrk="0" hangingPunct="1">
              <a:lnSpc>
                <a:spcPct val="100000"/>
              </a:lnSpc>
              <a:spcBef>
                <a:spcPts val="0"/>
              </a:spcBef>
              <a:spcAft>
                <a:spcPts val="0"/>
              </a:spcAft>
              <a:buClrTx/>
              <a:buSzTx/>
              <a:buFontTx/>
              <a:buAutoNum type="alphaLcParenBoth"/>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For insurers and pension schemes, we show the domicile as reported under SMMD. For hedge funds and LDI funds the chart shows the domicile of the fund manager, not of the fund itself. Where the fund and not the fund manager was reported, we used GLEIF level 2 data to identify the fund manager. Where no GLEIF level 2 data was available, we used the reported domicile. This may lead to an overestimation of the share of hedge funds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aseline="30000" dirty="0">
                <a:effectLst/>
                <a:latin typeface="Arial" panose="020B0604020202020204" pitchFamily="34" charset="0"/>
                <a:ea typeface="Calibri" panose="020F0502020204030204" pitchFamily="34" charset="0"/>
                <a:cs typeface="Calibri" panose="020F0502020204030204" pitchFamily="34" charset="0"/>
              </a:rPr>
              <a:t>1</a:t>
            </a:r>
            <a:r>
              <a:rPr lang="en-GB" sz="1800" dirty="0">
                <a:effectLst/>
                <a:latin typeface="Arial" panose="020B0604020202020204" pitchFamily="34" charset="0"/>
                <a:ea typeface="Calibri" panose="020F0502020204030204" pitchFamily="34" charset="0"/>
                <a:cs typeface="Calibri" panose="020F0502020204030204" pitchFamily="34" charset="0"/>
              </a:rPr>
              <a:t> This accounts for where the fund is managed. When looking solely at where the fund, and its assets, are domiciled, more than 90% of net gilt repo borrowing by hedge funds is in funds domiciled in the Cayman Islands. Where the hedge fund manager was reported in SMMD, we used GLEIF level 1 and level 2 data to identify the domicile of its managed funds.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managed by fund managers in Offshore Financial Centres and may underestimate the share of hedge funds managed by US hedge fund managers.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Offshore Financial Centres include the Cayman Islands, Virgin Islands and Jersey.</a:t>
            </a:r>
          </a:p>
        </p:txBody>
      </p:sp>
      <p:sp>
        <p:nvSpPr>
          <p:cNvPr id="4" name="Slide Number Placeholder 3">
            <a:extLst>
              <a:ext uri="{FF2B5EF4-FFF2-40B4-BE49-F238E27FC236}">
                <a16:creationId xmlns:a16="http://schemas.microsoft.com/office/drawing/2014/main" id="{11FEE710-992F-5765-AEEF-CC2BA9C9FB30}"/>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98358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CE40E-B67E-B2AB-AC83-BCA31D21B1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89027-916A-93AC-8E3D-C52E2CE0AF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E5797A-AC02-2366-9112-188181179C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markets data, ICE Futures Europe and Bank calculations (spikes in gilt futures open interest refer to contract roll periods).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Spikes in gilt futures open interest refer to contract roll periods – </a:t>
            </a:r>
            <a:r>
              <a:rPr lang="en-GB" sz="1800" dirty="0" err="1">
                <a:effectLst/>
                <a:latin typeface="Arial" panose="020B0604020202020204" pitchFamily="34" charset="0"/>
                <a:ea typeface="Calibri" panose="020F0502020204030204" pitchFamily="34" charset="0"/>
                <a:cs typeface="Calibri" panose="020F0502020204030204" pitchFamily="34" charset="0"/>
              </a:rPr>
              <a:t>eg</a:t>
            </a:r>
            <a:r>
              <a:rPr lang="en-GB" sz="1800" dirty="0">
                <a:effectLst/>
                <a:latin typeface="Arial" panose="020B0604020202020204" pitchFamily="34" charset="0"/>
                <a:ea typeface="Calibri" panose="020F0502020204030204" pitchFamily="34" charset="0"/>
                <a:cs typeface="Calibri" panose="020F0502020204030204" pitchFamily="34" charset="0"/>
              </a:rPr>
              <a:t> as seen in most recent data.</a:t>
            </a:r>
          </a:p>
        </p:txBody>
      </p:sp>
      <p:sp>
        <p:nvSpPr>
          <p:cNvPr id="4" name="Slide Number Placeholder 3">
            <a:extLst>
              <a:ext uri="{FF2B5EF4-FFF2-40B4-BE49-F238E27FC236}">
                <a16:creationId xmlns:a16="http://schemas.microsoft.com/office/drawing/2014/main" id="{FBF33274-F47C-2134-E4A2-76A0E0880AE8}"/>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8699035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199" y="1752600"/>
            <a:ext cx="7206344" cy="3735387"/>
          </a:xfrm>
        </p:spPr>
        <p:txBody>
          <a:bodyPr/>
          <a:lstStyle/>
          <a:p>
            <a:r>
              <a:rPr lang="en-GB" b="0" dirty="0"/>
              <a:t>Financial Stability Report</a:t>
            </a:r>
            <a:br>
              <a:rPr lang="en-GB" b="0" dirty="0"/>
            </a:br>
            <a:r>
              <a:rPr lang="en-GB" dirty="0"/>
              <a:t>Dec</a:t>
            </a:r>
            <a:r>
              <a:rPr lang="en-GB" b="0" dirty="0"/>
              <a:t> 2025</a:t>
            </a:r>
          </a:p>
          <a:p>
            <a:r>
              <a:rPr lang="en-GB" b="0" dirty="0"/>
              <a:t>Section 6: The resilience of market-based finance </a:t>
            </a:r>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6.1: The gilt market has continued to function in an orderly way </a:t>
            </a:r>
          </a:p>
          <a:p>
            <a:r>
              <a:rPr lang="en-GB" sz="2400" dirty="0">
                <a:solidFill>
                  <a:srgbClr val="12273F"/>
                </a:solidFill>
                <a:latin typeface="Century Gothic" panose="020B0502020202020204" pitchFamily="34" charset="0"/>
                <a:ea typeface="+mj-ea"/>
                <a:cs typeface="+mj-cs"/>
              </a:rPr>
              <a:t>Weekly gilt volume across sectors, £ billion</a:t>
            </a:r>
            <a:endParaRPr lang="en-GB" sz="2400" baseline="30000" dirty="0">
              <a:solidFill>
                <a:srgbClr val="12273F"/>
              </a:solidFill>
              <a:latin typeface="Century Gothic" panose="020B0502020202020204" pitchFamily="34" charset="0"/>
              <a:ea typeface="+mj-ea"/>
              <a:cs typeface="+mj-cs"/>
            </a:endParaRPr>
          </a:p>
        </p:txBody>
      </p:sp>
      <p:pic>
        <p:nvPicPr>
          <p:cNvPr id="5" name="Picture 4">
            <a:extLst>
              <a:ext uri="{FF2B5EF4-FFF2-40B4-BE49-F238E27FC236}">
                <a16:creationId xmlns:a16="http://schemas.microsoft.com/office/drawing/2014/main" id="{7A48EBE1-EF05-4984-D14C-0B98C7C4B23F}"/>
              </a:ext>
            </a:extLst>
          </p:cNvPr>
          <p:cNvPicPr>
            <a:picLocks noChangeAspect="1"/>
          </p:cNvPicPr>
          <p:nvPr/>
        </p:nvPicPr>
        <p:blipFill>
          <a:blip r:embed="rId3"/>
          <a:stretch>
            <a:fillRect/>
          </a:stretch>
        </p:blipFill>
        <p:spPr>
          <a:xfrm>
            <a:off x="2595641" y="1740616"/>
            <a:ext cx="7375077" cy="4973997"/>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6.2: Hedge fund net gilt repo borrowing is substantially higher than a few years ago</a:t>
            </a:r>
          </a:p>
          <a:p>
            <a:r>
              <a:rPr lang="en-GB" sz="2400" dirty="0">
                <a:solidFill>
                  <a:srgbClr val="12273F"/>
                </a:solidFill>
                <a:latin typeface="Century Gothic" panose="020B0502020202020204" pitchFamily="34" charset="0"/>
                <a:ea typeface="+mj-ea"/>
                <a:cs typeface="+mj-cs"/>
              </a:rPr>
              <a:t>Net repo positioning across non-bank sectors</a:t>
            </a:r>
            <a:r>
              <a:rPr lang="en-GB" sz="2400" baseline="30000" dirty="0">
                <a:solidFill>
                  <a:srgbClr val="12273F"/>
                </a:solidFill>
                <a:latin typeface="Century Gothic" panose="020B0502020202020204" pitchFamily="34" charset="0"/>
                <a:ea typeface="+mj-ea"/>
                <a:cs typeface="+mj-cs"/>
              </a:rPr>
              <a:t>(a)</a:t>
            </a:r>
          </a:p>
        </p:txBody>
      </p:sp>
      <p:pic>
        <p:nvPicPr>
          <p:cNvPr id="3" name="Picture 2">
            <a:extLst>
              <a:ext uri="{FF2B5EF4-FFF2-40B4-BE49-F238E27FC236}">
                <a16:creationId xmlns:a16="http://schemas.microsoft.com/office/drawing/2014/main" id="{CE2176FA-781A-491C-19C0-69FE1A93D37E}"/>
              </a:ext>
            </a:extLst>
          </p:cNvPr>
          <p:cNvPicPr>
            <a:picLocks noChangeAspect="1"/>
          </p:cNvPicPr>
          <p:nvPr/>
        </p:nvPicPr>
        <p:blipFill>
          <a:blip r:embed="rId3"/>
          <a:stretch>
            <a:fillRect/>
          </a:stretch>
        </p:blipFill>
        <p:spPr>
          <a:xfrm>
            <a:off x="519561" y="1840824"/>
            <a:ext cx="11422132" cy="4509872"/>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05394-7C24-C84E-647E-FC92D3341B0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477DCCD-9F86-1771-3551-FBE62986F4C1}"/>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6.3: Hedge fund activity in the gilt repo market is predominantly driven by non-UK managed funds</a:t>
            </a:r>
          </a:p>
          <a:p>
            <a:r>
              <a:rPr lang="en-GB" sz="2400" dirty="0">
                <a:solidFill>
                  <a:srgbClr val="12273F"/>
                </a:solidFill>
                <a:latin typeface="Century Gothic" panose="020B0502020202020204" pitchFamily="34" charset="0"/>
                <a:ea typeface="+mj-ea"/>
                <a:cs typeface="+mj-cs"/>
              </a:rPr>
              <a:t>Net repo borrowing of hedge funds and insurers, pension schemes and LDI funds by fund manager domicile </a:t>
            </a:r>
            <a:r>
              <a:rPr lang="en-GB" sz="2400" baseline="30000" dirty="0">
                <a:solidFill>
                  <a:srgbClr val="12273F"/>
                </a:solidFill>
                <a:latin typeface="Century Gothic" panose="020B0502020202020204" pitchFamily="34" charset="0"/>
                <a:ea typeface="+mj-ea"/>
                <a:cs typeface="+mj-cs"/>
              </a:rPr>
              <a:t>(a) (b)</a:t>
            </a:r>
          </a:p>
        </p:txBody>
      </p:sp>
      <p:pic>
        <p:nvPicPr>
          <p:cNvPr id="4" name="Picture 3">
            <a:extLst>
              <a:ext uri="{FF2B5EF4-FFF2-40B4-BE49-F238E27FC236}">
                <a16:creationId xmlns:a16="http://schemas.microsoft.com/office/drawing/2014/main" id="{79EBF02A-4E11-C5EA-6C6B-12E05498BA12}"/>
              </a:ext>
            </a:extLst>
          </p:cNvPr>
          <p:cNvPicPr>
            <a:picLocks noChangeAspect="1"/>
          </p:cNvPicPr>
          <p:nvPr/>
        </p:nvPicPr>
        <p:blipFill>
          <a:blip r:embed="rId3"/>
          <a:stretch>
            <a:fillRect/>
          </a:stretch>
        </p:blipFill>
        <p:spPr>
          <a:xfrm>
            <a:off x="2239359" y="2109948"/>
            <a:ext cx="8019457" cy="4610683"/>
          </a:xfrm>
          <a:prstGeom prst="rect">
            <a:avLst/>
          </a:prstGeom>
        </p:spPr>
      </p:pic>
    </p:spTree>
    <p:extLst>
      <p:ext uri="{BB962C8B-B14F-4D97-AF65-F5344CB8AC3E}">
        <p14:creationId xmlns:p14="http://schemas.microsoft.com/office/powerpoint/2010/main" val="1693710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14FAA-A183-1668-1C5F-97832EAD858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64DA0F4-5448-0782-1353-D081A34D9D36}"/>
              </a:ext>
            </a:extLst>
          </p:cNvPr>
          <p:cNvSpPr txBox="1"/>
          <p:nvPr/>
        </p:nvSpPr>
        <p:spPr>
          <a:xfrm>
            <a:off x="732503" y="417177"/>
            <a:ext cx="107269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6.4: Data suggests that hedge fund net gilt repo borrowing is related, at least in part, to the popularity of the cash-futures basis trade</a:t>
            </a:r>
          </a:p>
          <a:p>
            <a:r>
              <a:rPr lang="en-GB" sz="2400" dirty="0">
                <a:solidFill>
                  <a:srgbClr val="12273F"/>
                </a:solidFill>
                <a:latin typeface="Century Gothic" panose="020B0502020202020204" pitchFamily="34" charset="0"/>
                <a:ea typeface="+mj-ea"/>
                <a:cs typeface="+mj-cs"/>
              </a:rPr>
              <a:t>Growth in hedge fund net gilt repo borrowing and gilt futures open interest since January 2024 </a:t>
            </a:r>
            <a:r>
              <a:rPr lang="en-GB" sz="2400" baseline="30000" dirty="0">
                <a:solidFill>
                  <a:srgbClr val="12273F"/>
                </a:solidFill>
                <a:latin typeface="Century Gothic" panose="020B0502020202020204" pitchFamily="34" charset="0"/>
                <a:ea typeface="+mj-ea"/>
                <a:cs typeface="+mj-cs"/>
              </a:rPr>
              <a:t>(a)</a:t>
            </a:r>
          </a:p>
        </p:txBody>
      </p:sp>
      <p:pic>
        <p:nvPicPr>
          <p:cNvPr id="3" name="Picture 2">
            <a:extLst>
              <a:ext uri="{FF2B5EF4-FFF2-40B4-BE49-F238E27FC236}">
                <a16:creationId xmlns:a16="http://schemas.microsoft.com/office/drawing/2014/main" id="{B12DB187-08E0-4BCA-EB40-6C6F104EDAD6}"/>
              </a:ext>
            </a:extLst>
          </p:cNvPr>
          <p:cNvPicPr>
            <a:picLocks noChangeAspect="1"/>
          </p:cNvPicPr>
          <p:nvPr/>
        </p:nvPicPr>
        <p:blipFill>
          <a:blip r:embed="rId3"/>
          <a:stretch>
            <a:fillRect/>
          </a:stretch>
        </p:blipFill>
        <p:spPr>
          <a:xfrm>
            <a:off x="2158048" y="2493680"/>
            <a:ext cx="8072941" cy="4204233"/>
          </a:xfrm>
          <a:prstGeom prst="rect">
            <a:avLst/>
          </a:prstGeom>
        </p:spPr>
      </p:pic>
    </p:spTree>
    <p:extLst>
      <p:ext uri="{BB962C8B-B14F-4D97-AF65-F5344CB8AC3E}">
        <p14:creationId xmlns:p14="http://schemas.microsoft.com/office/powerpoint/2010/main" val="154600149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41</TotalTime>
  <Words>489</Words>
  <Application>Microsoft Office PowerPoint</Application>
  <PresentationFormat>Widescreen</PresentationFormat>
  <Paragraphs>25</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3</cp:revision>
  <dcterms:created xsi:type="dcterms:W3CDTF">2025-07-08T14:17:36Z</dcterms:created>
  <dcterms:modified xsi:type="dcterms:W3CDTF">2025-12-01T14:58:46Z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