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10"/>
  </p:notesMasterIdLst>
  <p:sldIdLst>
    <p:sldId id="415" r:id="rId5"/>
    <p:sldId id="370" r:id="rId6"/>
    <p:sldId id="416" r:id="rId7"/>
    <p:sldId id="417" r:id="rId8"/>
    <p:sldId id="418"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94660"/>
  </p:normalViewPr>
  <p:slideViewPr>
    <p:cSldViewPr snapToGrid="0" showGuides="1">
      <p:cViewPr varScale="1">
        <p:scale>
          <a:sx n="51" d="100"/>
          <a:sy n="51" d="100"/>
        </p:scale>
        <p:origin x="1256" y="264"/>
      </p:cViewPr>
      <p:guideLst/>
    </p:cSldViewPr>
  </p:slideViewPr>
  <p:notesTextViewPr>
    <p:cViewPr>
      <p:scale>
        <a:sx n="3" d="2"/>
        <a:sy n="3" d="2"/>
      </p:scale>
      <p:origin x="0" y="0"/>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03/12/2025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1464845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Sources: Bank of England, Bloomberg Finance L.P., FCA Product Sales Data, ONS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(a) Calculated as mortgage interest payments plus principal repayments as a proportion of nominal household post-tax income. Household income is defined as disposable (post-tax) income adjusted for changes in pension entitlements, which is adjusted to exclude gross operating surplus and the effects of financial intermediation services indirectly measured, and to add back interest paid. Mortgage interest payments before 2000 are adjusted to remove the effect of mortgage interest relief at source.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(b) The illustrative projections to end-2027 use projections for household post‑tax income consistent with the November 2025 MPR forecast. Payment increases are projected using market expectations for Bank Rate based on the overnight index swap (OIS) curve as of 24 November 2025 taking into account the distribution of fixed-deal terms from the FCA Product Sales Data and assuming the aggregate mortgage debt to income ratio remains constant.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(c) The stressed projection is designed to illustrate the sensitivity of the aggregate household DSR to severe shocks. It assumes both a cumulative 5% fall in disposable (post-tax) household incomes by the end of 2027 – a little larger than in the GFC – as well as a 300 basis points increase in mortgage spreads, which passes through to mortgage borrowers with a lag. The household income measure is adjusted as in the central projection.</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DDCE6-1A7E-6E40-E9FA-7D2492BECA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F064E0-C82B-C9CE-79F0-36FB9FDE9B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A13703-E6A9-93FD-29F4-46A8E13B7B4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t>
            </a:r>
            <a:r>
              <a:rPr lang="en-GB" sz="2800" dirty="0"/>
              <a:t>FCA Product Sales Data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(a) The FPC’s flow limit applies on a four-quarter rolling average basis.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(b) Range of lender's share of lending at ≥4.5 LTI (four-quarter rolling average) constructed using the weighted 10th to 90th percentiles of firms’ use of their individual flow limits and shown from the introduction of the FPC’s flow limit in 2014 Q4.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(c) The sample includes only all new mortgages for house purchases and external remortgages with a change in principal.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F5560380-E973-F4B4-7C25-87CABF4664C9}"/>
              </a:ext>
            </a:extLst>
          </p:cNvPr>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1349152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D86C33-79E4-4922-6310-3FA2651CB8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0BC751-C030-EA12-80F0-BF90428B56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565B79-5551-63D7-8ACB-26427897BA6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Sources: Moody’s: Bureau van Dijk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(a) These data refer to UK private non-financial corporations only.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(b) The central case ICR projection conservatively assumes full pass-through of the Bank Rate path to the stock of floating and maturing fixed rate corporate debt over 2025. The projection uses the OIS curve Bank Rate as of 24 November 2025. The stressed projection assumes a 10% fall in earnings and a 300 basis points increase in corporate lending spreads.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(c) The aqua line represents the debt-weighted share of UK corporates that simultaneously breach the three thresholds associated with the highest likelihood of firm failure: whether a company’s ICR, calculated by dividing its earnings before interest and tax, is below 2.5; whether its liquidity ratio (current ratio) is below 1.1; and whether its return on assets is negative.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(d) Alternative projections of debt at risk within the aqua swathe capture firms that breach any three thresholds within six factors (the three set out in (c), as well as turnover growth less than -5%, leverage growth greater than 5% and leverage less than 1) and breach the thresholds with the highest marginal effects. Stressed or in distress? How best to measure corporate vulnerability.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(e) The historical time series of debt at risk and of companies with low ICRs are different to those published in the July FSR due to changes in data methodology.</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5F0D8E4E-EE68-D65A-32B5-F93234EA6FC6}"/>
              </a:ext>
            </a:extLst>
          </p:cNvPr>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41059877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C9C490-F0A8-7F9F-EE89-BD399BD566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CB749C-048B-0ACC-9EF5-448E29668C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F00804-DC6B-F73B-2B46-BE426DF583C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Sources: Pitchbook LCD, Refinitiv Eikon from LSEG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(a) The chart captures market-based finance debt issued in all currencies by UK corporates, both UK issuer with a UK parent and UK issuer with a non-UK parent. Annual estimates.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(b) Dashed lines represent data </a:t>
            </a:r>
            <a:r>
              <a:rPr lang="en-GB" sz="2800"/>
              <a:t>from the 2024 Q3 </a:t>
            </a:r>
            <a:r>
              <a:rPr lang="en-GB" sz="2800" dirty="0"/>
              <a:t>vintage; solid lines represent data from the 2025 Q3 vintage.</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75603E85-F253-F260-CC9A-B14F14840FA6}"/>
              </a:ext>
            </a:extLst>
          </p:cNvPr>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33995893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4" name="Picture 3" descr="A close-up of a book&#10;&#10;Description automatically generated with low confidence">
            <a:extLst>
              <a:ext uri="{FF2B5EF4-FFF2-40B4-BE49-F238E27FC236}">
                <a16:creationId xmlns:a16="http://schemas.microsoft.com/office/drawing/2014/main" id="{6C0E6650-DEBB-439E-B37D-7070FC26D35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2255" r="33417"/>
          <a:stretch/>
        </p:blipFill>
        <p:spPr>
          <a:xfrm>
            <a:off x="7623174" y="0"/>
            <a:ext cx="4559808" cy="68580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33349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 id="2147483748" r:id="rId20"/>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338203" y="1752600"/>
            <a:ext cx="7325340" cy="4046951"/>
          </a:xfrm>
        </p:spPr>
        <p:txBody>
          <a:bodyPr/>
          <a:lstStyle/>
          <a:p>
            <a:r>
              <a:rPr lang="en-GB" b="0" dirty="0"/>
              <a:t>Financial Stability Report</a:t>
            </a:r>
            <a:br>
              <a:rPr lang="en-GB" b="0" dirty="0"/>
            </a:br>
            <a:r>
              <a:rPr lang="en-GB" dirty="0"/>
              <a:t>Dec</a:t>
            </a:r>
            <a:r>
              <a:rPr lang="en-GB" b="0" dirty="0"/>
              <a:t> 2025</a:t>
            </a:r>
          </a:p>
          <a:p>
            <a:r>
              <a:rPr lang="en-GB" b="0" dirty="0"/>
              <a:t>Section </a:t>
            </a:r>
            <a:r>
              <a:rPr lang="en-GB" dirty="0"/>
              <a:t>3</a:t>
            </a:r>
            <a:r>
              <a:rPr lang="en-GB" b="0" dirty="0"/>
              <a:t>: UK household and corporate debt vulnerabilities</a:t>
            </a:r>
            <a:endParaRPr lang="en-GB" dirty="0"/>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732503" y="417177"/>
            <a:ext cx="10726994" cy="2123658"/>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3.1: It would take a large decrease in incomes and increase in lending spreads for household DSRs to reach GFC peaks</a:t>
            </a:r>
          </a:p>
          <a:p>
            <a:r>
              <a:rPr lang="en-GB" sz="2400" dirty="0">
                <a:solidFill>
                  <a:srgbClr val="12273F"/>
                </a:solidFill>
                <a:latin typeface="Century Gothic" panose="020B0502020202020204" pitchFamily="34" charset="0"/>
                <a:ea typeface="+mj-ea"/>
                <a:cs typeface="+mj-cs"/>
              </a:rPr>
              <a:t>Aggregate household mortgage DSR and staff projections under a central and stressed scenario </a:t>
            </a:r>
            <a:r>
              <a:rPr lang="en-GB" sz="2400" baseline="30000" dirty="0">
                <a:solidFill>
                  <a:srgbClr val="12273F"/>
                </a:solidFill>
                <a:latin typeface="Century Gothic" panose="020B0502020202020204" pitchFamily="34" charset="0"/>
                <a:ea typeface="+mj-ea"/>
                <a:cs typeface="+mj-cs"/>
              </a:rPr>
              <a:t>(a) (b) (c) (d)</a:t>
            </a:r>
          </a:p>
        </p:txBody>
      </p:sp>
      <p:pic>
        <p:nvPicPr>
          <p:cNvPr id="3" name="Picture 2">
            <a:extLst>
              <a:ext uri="{FF2B5EF4-FFF2-40B4-BE49-F238E27FC236}">
                <a16:creationId xmlns:a16="http://schemas.microsoft.com/office/drawing/2014/main" id="{92143661-F903-93BB-81A1-C02DAEE4C766}"/>
              </a:ext>
            </a:extLst>
          </p:cNvPr>
          <p:cNvPicPr>
            <a:picLocks noChangeAspect="1"/>
          </p:cNvPicPr>
          <p:nvPr/>
        </p:nvPicPr>
        <p:blipFill>
          <a:blip r:embed="rId3"/>
          <a:stretch>
            <a:fillRect/>
          </a:stretch>
        </p:blipFill>
        <p:spPr>
          <a:xfrm>
            <a:off x="1083531" y="2540835"/>
            <a:ext cx="10375966" cy="4022803"/>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AF9C95-9C97-CCB8-C242-B5DF45CB979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5E52E2B-064C-2717-A6AF-51CE2CB784AA}"/>
              </a:ext>
            </a:extLst>
          </p:cNvPr>
          <p:cNvSpPr txBox="1"/>
          <p:nvPr/>
        </p:nvSpPr>
        <p:spPr>
          <a:xfrm>
            <a:off x="732503" y="417177"/>
            <a:ext cx="10726994" cy="1138773"/>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3.2: High LTI lending increased in 2025 Q3</a:t>
            </a:r>
          </a:p>
          <a:p>
            <a:r>
              <a:rPr lang="en-GB" sz="2400" dirty="0">
                <a:solidFill>
                  <a:srgbClr val="12273F"/>
                </a:solidFill>
                <a:latin typeface="Century Gothic" panose="020B0502020202020204" pitchFamily="34" charset="0"/>
                <a:ea typeface="+mj-ea"/>
                <a:cs typeface="+mj-cs"/>
              </a:rPr>
              <a:t>The share of new lending at ≥4.5 LTI </a:t>
            </a:r>
            <a:r>
              <a:rPr lang="en-GB" sz="2400" baseline="30000" dirty="0">
                <a:solidFill>
                  <a:srgbClr val="12273F"/>
                </a:solidFill>
                <a:latin typeface="Century Gothic" panose="020B0502020202020204" pitchFamily="34" charset="0"/>
                <a:ea typeface="+mj-ea"/>
                <a:cs typeface="+mj-cs"/>
              </a:rPr>
              <a:t>(a) (b) (c)</a:t>
            </a:r>
          </a:p>
          <a:p>
            <a:endParaRPr lang="en-GB" sz="2400" baseline="30000" dirty="0">
              <a:solidFill>
                <a:srgbClr val="12273F"/>
              </a:solidFill>
              <a:latin typeface="Century Gothic" panose="020B0502020202020204" pitchFamily="34" charset="0"/>
              <a:ea typeface="+mj-ea"/>
              <a:cs typeface="+mj-cs"/>
            </a:endParaRPr>
          </a:p>
        </p:txBody>
      </p:sp>
      <p:pic>
        <p:nvPicPr>
          <p:cNvPr id="3" name="Picture 2">
            <a:extLst>
              <a:ext uri="{FF2B5EF4-FFF2-40B4-BE49-F238E27FC236}">
                <a16:creationId xmlns:a16="http://schemas.microsoft.com/office/drawing/2014/main" id="{5890F931-A783-D4FD-2D71-E8B586F5CA2E}"/>
              </a:ext>
            </a:extLst>
          </p:cNvPr>
          <p:cNvPicPr>
            <a:picLocks noChangeAspect="1"/>
          </p:cNvPicPr>
          <p:nvPr/>
        </p:nvPicPr>
        <p:blipFill>
          <a:blip r:embed="rId3"/>
          <a:stretch>
            <a:fillRect/>
          </a:stretch>
        </p:blipFill>
        <p:spPr>
          <a:xfrm>
            <a:off x="644821" y="1555950"/>
            <a:ext cx="11265399" cy="4859445"/>
          </a:xfrm>
          <a:prstGeom prst="rect">
            <a:avLst/>
          </a:prstGeom>
        </p:spPr>
      </p:pic>
    </p:spTree>
    <p:extLst>
      <p:ext uri="{BB962C8B-B14F-4D97-AF65-F5344CB8AC3E}">
        <p14:creationId xmlns:p14="http://schemas.microsoft.com/office/powerpoint/2010/main" val="42596666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35D208-16A6-FD5C-1E65-D294EA43370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A14597F-1BAE-EFD8-8F60-CA399D001331}"/>
              </a:ext>
            </a:extLst>
          </p:cNvPr>
          <p:cNvSpPr txBox="1"/>
          <p:nvPr/>
        </p:nvSpPr>
        <p:spPr>
          <a:xfrm>
            <a:off x="732503" y="417177"/>
            <a:ext cx="10726994" cy="2123658"/>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3.3: Measures of corporate vulnerability would remain low even if earnings fell substantially and funding costs increased</a:t>
            </a:r>
          </a:p>
          <a:p>
            <a:r>
              <a:rPr lang="en-GB" sz="2400" dirty="0">
                <a:solidFill>
                  <a:srgbClr val="12273F"/>
                </a:solidFill>
                <a:latin typeface="Century Gothic" panose="020B0502020202020204" pitchFamily="34" charset="0"/>
                <a:ea typeface="+mj-ea"/>
                <a:cs typeface="+mj-cs"/>
              </a:rPr>
              <a:t>Debt-weighted share of UK corporates with ICRs below 2.5 and share of UK corporates at higher risk of default and staff projections </a:t>
            </a:r>
            <a:r>
              <a:rPr lang="en-GB" sz="2400" baseline="30000" dirty="0">
                <a:solidFill>
                  <a:srgbClr val="12273F"/>
                </a:solidFill>
                <a:latin typeface="Century Gothic" panose="020B0502020202020204" pitchFamily="34" charset="0"/>
                <a:ea typeface="+mj-ea"/>
                <a:cs typeface="+mj-cs"/>
              </a:rPr>
              <a:t>(a) (b) (c) (d) (e)</a:t>
            </a:r>
          </a:p>
        </p:txBody>
      </p:sp>
      <p:pic>
        <p:nvPicPr>
          <p:cNvPr id="4" name="Picture 3">
            <a:extLst>
              <a:ext uri="{FF2B5EF4-FFF2-40B4-BE49-F238E27FC236}">
                <a16:creationId xmlns:a16="http://schemas.microsoft.com/office/drawing/2014/main" id="{7C2D4B4C-AE89-E7F9-39B0-CBAC57B89BFC}"/>
              </a:ext>
            </a:extLst>
          </p:cNvPr>
          <p:cNvPicPr>
            <a:picLocks noChangeAspect="1"/>
          </p:cNvPicPr>
          <p:nvPr/>
        </p:nvPicPr>
        <p:blipFill>
          <a:blip r:embed="rId3"/>
          <a:stretch>
            <a:fillRect/>
          </a:stretch>
        </p:blipFill>
        <p:spPr>
          <a:xfrm>
            <a:off x="1518071" y="2540835"/>
            <a:ext cx="8941163" cy="4103678"/>
          </a:xfrm>
          <a:prstGeom prst="rect">
            <a:avLst/>
          </a:prstGeom>
        </p:spPr>
      </p:pic>
    </p:spTree>
    <p:extLst>
      <p:ext uri="{BB962C8B-B14F-4D97-AF65-F5344CB8AC3E}">
        <p14:creationId xmlns:p14="http://schemas.microsoft.com/office/powerpoint/2010/main" val="21806659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3E8D48-3BE1-2332-750F-3900BA78F75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6B72CE5-8E60-679A-F7AE-7B563ADD59E3}"/>
              </a:ext>
            </a:extLst>
          </p:cNvPr>
          <p:cNvSpPr txBox="1"/>
          <p:nvPr/>
        </p:nvSpPr>
        <p:spPr>
          <a:xfrm>
            <a:off x="732503" y="417177"/>
            <a:ext cx="10726994" cy="1323439"/>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3.4: Refinancing walls are steeper for riskier credit markets, like leveraged loans and private credit</a:t>
            </a:r>
          </a:p>
          <a:p>
            <a:r>
              <a:rPr lang="en-GB" sz="2400" dirty="0">
                <a:solidFill>
                  <a:srgbClr val="12273F"/>
                </a:solidFill>
                <a:latin typeface="Century Gothic" panose="020B0502020202020204" pitchFamily="34" charset="0"/>
                <a:ea typeface="+mj-ea"/>
                <a:cs typeface="+mj-cs"/>
              </a:rPr>
              <a:t>Cumulative share of debt maturing by type, per cent </a:t>
            </a:r>
            <a:r>
              <a:rPr lang="en-GB" sz="2400" baseline="30000" dirty="0">
                <a:solidFill>
                  <a:srgbClr val="12273F"/>
                </a:solidFill>
                <a:latin typeface="Century Gothic" panose="020B0502020202020204" pitchFamily="34" charset="0"/>
                <a:ea typeface="+mj-ea"/>
                <a:cs typeface="+mj-cs"/>
              </a:rPr>
              <a:t>(a) (b)</a:t>
            </a:r>
          </a:p>
        </p:txBody>
      </p:sp>
      <p:pic>
        <p:nvPicPr>
          <p:cNvPr id="3" name="Picture 2">
            <a:extLst>
              <a:ext uri="{FF2B5EF4-FFF2-40B4-BE49-F238E27FC236}">
                <a16:creationId xmlns:a16="http://schemas.microsoft.com/office/drawing/2014/main" id="{2E4B56AC-FDCE-CD31-ADEE-EBCA9E0AED67}"/>
              </a:ext>
            </a:extLst>
          </p:cNvPr>
          <p:cNvPicPr>
            <a:picLocks noChangeAspect="1"/>
          </p:cNvPicPr>
          <p:nvPr/>
        </p:nvPicPr>
        <p:blipFill>
          <a:blip r:embed="rId3"/>
          <a:stretch>
            <a:fillRect/>
          </a:stretch>
        </p:blipFill>
        <p:spPr>
          <a:xfrm>
            <a:off x="732503" y="1740616"/>
            <a:ext cx="10875022" cy="4835548"/>
          </a:xfrm>
          <a:prstGeom prst="rect">
            <a:avLst/>
          </a:prstGeom>
        </p:spPr>
      </p:pic>
    </p:spTree>
    <p:extLst>
      <p:ext uri="{BB962C8B-B14F-4D97-AF65-F5344CB8AC3E}">
        <p14:creationId xmlns:p14="http://schemas.microsoft.com/office/powerpoint/2010/main" val="40554269"/>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DE6B346-8C10-4A60-84D7-FDB73415A82F}">
  <ds:schemaRefs>
    <ds:schemaRef ds:uri="http://schemas.microsoft.com/sharepoint/v3/contenttype/forms"/>
  </ds:schemaRefs>
</ds:datastoreItem>
</file>

<file path=customXml/itemProps2.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110</TotalTime>
  <Words>881</Words>
  <Application>Microsoft Office PowerPoint</Application>
  <PresentationFormat>Widescreen</PresentationFormat>
  <Paragraphs>32</Paragraphs>
  <Slides>5</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Century Gothic</vt:lpstr>
      <vt:lpstr>Bank LINKS Template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Ahmed, Fatma</cp:lastModifiedBy>
  <cp:revision>14</cp:revision>
  <dcterms:created xsi:type="dcterms:W3CDTF">2025-07-08T14:17:36Z</dcterms:created>
  <dcterms:modified xsi:type="dcterms:W3CDTF">2025-12-03T11:31:33Z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7020817f-35a1-46f5-8886-e0d7225f8c08_Enabled">
    <vt:lpwstr>true</vt:lpwstr>
  </property>
  <property fmtid="{D5CDD505-2E9C-101B-9397-08002B2CF9AE}" pid="4" name="MSIP_Label_7020817f-35a1-46f5-8886-e0d7225f8c08_SetDate">
    <vt:lpwstr>2025-07-08T14:31:41Z</vt:lpwstr>
  </property>
  <property fmtid="{D5CDD505-2E9C-101B-9397-08002B2CF9AE}" pid="5" name="MSIP_Label_7020817f-35a1-46f5-8886-e0d7225f8c08_Method">
    <vt:lpwstr>Privileged</vt:lpwstr>
  </property>
  <property fmtid="{D5CDD505-2E9C-101B-9397-08002B2CF9AE}" pid="6" name="MSIP_Label_7020817f-35a1-46f5-8886-e0d7225f8c08_Name">
    <vt:lpwstr>Red_MarketSensitive</vt:lpwstr>
  </property>
  <property fmtid="{D5CDD505-2E9C-101B-9397-08002B2CF9AE}" pid="7" name="MSIP_Label_7020817f-35a1-46f5-8886-e0d7225f8c08_SiteId">
    <vt:lpwstr>4b845bdd-4872-4d8c-8b5e-077db08774cc</vt:lpwstr>
  </property>
  <property fmtid="{D5CDD505-2E9C-101B-9397-08002B2CF9AE}" pid="8" name="MSIP_Label_7020817f-35a1-46f5-8886-e0d7225f8c08_ActionId">
    <vt:lpwstr>f6152ea1-c93e-4fe3-8243-328aba165520</vt:lpwstr>
  </property>
  <property fmtid="{D5CDD505-2E9C-101B-9397-08002B2CF9AE}" pid="9" name="MSIP_Label_7020817f-35a1-46f5-8886-e0d7225f8c08_ContentBits">
    <vt:lpwstr>5</vt:lpwstr>
  </property>
  <property fmtid="{D5CDD505-2E9C-101B-9397-08002B2CF9AE}" pid="10" name="_AdHocReviewCycleID">
    <vt:i4>-2048717372</vt:i4>
  </property>
  <property fmtid="{D5CDD505-2E9C-101B-9397-08002B2CF9AE}" pid="11" name="_NewReviewCycle">
    <vt:lpwstr/>
  </property>
  <property fmtid="{D5CDD505-2E9C-101B-9397-08002B2CF9AE}" pid="12" name="_EmailSubject">
    <vt:lpwstr>Q4 FSR/Record Publication- Tuesday 2nd Dec at 7am</vt:lpwstr>
  </property>
  <property fmtid="{D5CDD505-2E9C-101B-9397-08002B2CF9AE}" pid="13" name="_AuthorEmail">
    <vt:lpwstr>Fatma.Ahmed@bankofengland.co.uk</vt:lpwstr>
  </property>
  <property fmtid="{D5CDD505-2E9C-101B-9397-08002B2CF9AE}" pid="14" name="_AuthorEmailDisplayName">
    <vt:lpwstr>Ahmed, Fatma</vt:lpwstr>
  </property>
</Properties>
</file>