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4"/>
  </p:sldMasterIdLst>
  <p:notesMasterIdLst>
    <p:notesMasterId r:id="rId13"/>
  </p:notesMasterIdLst>
  <p:sldIdLst>
    <p:sldId id="415" r:id="rId5"/>
    <p:sldId id="370" r:id="rId6"/>
    <p:sldId id="416" r:id="rId7"/>
    <p:sldId id="417" r:id="rId8"/>
    <p:sldId id="418" r:id="rId9"/>
    <p:sldId id="419" r:id="rId10"/>
    <p:sldId id="420" r:id="rId11"/>
    <p:sldId id="42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4660"/>
  </p:normalViewPr>
  <p:slideViewPr>
    <p:cSldViewPr snapToGrid="0" showGuides="1">
      <p:cViewPr varScale="1">
        <p:scale>
          <a:sx n="51" d="100"/>
          <a:sy n="51" d="100"/>
        </p:scale>
        <p:origin x="1256" y="2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845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/>
              <a:t>Sources: Economic Policy Uncertainty Index, </a:t>
            </a:r>
            <a:r>
              <a:rPr lang="en-GB" sz="1800" dirty="0" err="1"/>
              <a:t>CBoE</a:t>
            </a:r>
            <a:r>
              <a:rPr lang="en-GB" sz="1800" dirty="0"/>
              <a:t> Volatility Index (VIX), and Bank calculations.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/>
              <a:t>(a) The Economic Policy Uncertainty Index is a news-based measure of policy uncertainty in 18 countries.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/>
              <a:t>(b) The VIX is an index of US equity market volatility derived from the prices of S&amp;P 500 index options expiring inside 30 days.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/>
              <a:t>(c) Data to the end of September.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4DDCE6-1A7E-6E40-E9FA-7D2492BEC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F064E0-C82B-C9CE-79F0-36FB9FDE9B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A13703-E6A9-93FD-29F4-46A8E13B7B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Sources: Bloomberg Finance L.P., </a:t>
            </a:r>
            <a:r>
              <a:rPr lang="en-GB" sz="2800" dirty="0" err="1"/>
              <a:t>Datastream</a:t>
            </a:r>
            <a:r>
              <a:rPr lang="en-GB" sz="2800" dirty="0"/>
              <a:t> from LSEG, ICE </a:t>
            </a:r>
            <a:r>
              <a:rPr lang="en-GB" sz="2800" dirty="0" err="1"/>
              <a:t>BofAML</a:t>
            </a:r>
            <a:r>
              <a:rPr lang="en-GB" sz="2800" dirty="0"/>
              <a:t>, </a:t>
            </a:r>
            <a:r>
              <a:rPr lang="en-GB" sz="2800" dirty="0" err="1"/>
              <a:t>PitchBook</a:t>
            </a:r>
            <a:r>
              <a:rPr lang="en-GB" sz="2800" dirty="0"/>
              <a:t> Data, Inc. and Bank calculations.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(a) Risk premia data are a percentile of a three-day rolling average (except for leveraged-loan (LL) spreads, which are a percentile of a monthly average). Percentiles are calculated from 1998 for investment-grade spreads and high-yield bond spreads, from 2008 for LL spreads and from 2006 for excess cyclically adjusted price-to-earnings (CAPE) yields. Data updated to 24 November 2025 apart from LL which is to 14 November 2025. Investment-grade spreads are adjusted for changes in credit quality and duration. All data are daily except for LL spreads which are weekly.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0380-E973-F4B4-7C25-87CABF4664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152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95BB2-74E4-020B-6D90-DF0919E51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62DC6E-9D9B-8D72-4B6D-2B57D57809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DAB6CF-6DD0-60AC-38AD-B28540A809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/>
              <a:t>Sources: New York Fed and Equifax.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/>
              <a:t>(a) Student loan payments were frozen between March 2020 and October 2023 as part of Covid-19 support measures. </a:t>
            </a:r>
            <a:endParaRPr lang="en-GB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FFCCC9-7BF6-1E6F-ED85-124AD44910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164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E9ABBB-C10F-61A0-ED5C-B92AAB99A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C43C30-E348-4075-20F0-6E166CF13A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2EAA62-F63D-9A5B-E7A1-18F336608C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Sources: Fitch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2896FF-D142-7709-AAC6-E408D3D1CA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4225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5D703-924D-3206-A648-2778E19A8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1AEA32-E059-ACD1-8259-A484369C2A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BC9DBE-C536-D109-9B00-DC950C12C8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Sources: Moody’s.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0C8079-E178-E5D8-6783-E675C3DFF2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143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10F89-A405-DA4A-12A6-DCF3AF808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4AA3DC-CEE2-95E8-9AE9-CF0E637314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98182F-D54E-BF09-8972-7AD15DF2F4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Sources: International Monetary Fund and Workspace from LSEG.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(a) Use of IMF Content and Data is subject to the IMF’s terms of Copyright and Usage.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63D5AC-6820-BD4C-9B28-67D79A3664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2392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F5B00-ACCE-FD55-6532-3794F89D5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5B5E82-8967-ADA4-3985-A807D30924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1C0AC3-85B3-C828-9557-C83EF2AA05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Source: Bloomberg Finance L.P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/>
              <a:t>(a) Data as at 24 November 2025.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B54364-AE42-708D-7388-97D91D02E3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534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e-up of a white fabric with a green light&#10;&#10;Description automatically generated">
            <a:extLst>
              <a:ext uri="{FF2B5EF4-FFF2-40B4-BE49-F238E27FC236}">
                <a16:creationId xmlns:a16="http://schemas.microsoft.com/office/drawing/2014/main" id="{3F520E31-0ABF-F368-554C-55A2C648D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365" y="0"/>
            <a:ext cx="4546635" cy="6858000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881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ook&#10;&#10;Description automatically generated with low confidence">
            <a:extLst>
              <a:ext uri="{FF2B5EF4-FFF2-40B4-BE49-F238E27FC236}">
                <a16:creationId xmlns:a16="http://schemas.microsoft.com/office/drawing/2014/main" id="{6C0E6650-DEBB-439E-B37D-7070FC26D3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5" r="33417"/>
          <a:stretch/>
        </p:blipFill>
        <p:spPr>
          <a:xfrm>
            <a:off x="7623174" y="0"/>
            <a:ext cx="4559808" cy="68580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349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79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0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32" r:id="rId3"/>
    <p:sldLayoutId id="2147483717" r:id="rId4"/>
    <p:sldLayoutId id="2147483718" r:id="rId5"/>
    <p:sldLayoutId id="2147483719" r:id="rId6"/>
    <p:sldLayoutId id="2147483720" r:id="rId7"/>
    <p:sldLayoutId id="2147483734" r:id="rId8"/>
    <p:sldLayoutId id="2147483721" r:id="rId9"/>
    <p:sldLayoutId id="2147483722" r:id="rId10"/>
    <p:sldLayoutId id="2147483723" r:id="rId11"/>
    <p:sldLayoutId id="2147483733" r:id="rId12"/>
    <p:sldLayoutId id="2147483725" r:id="rId13"/>
    <p:sldLayoutId id="2147483726" r:id="rId14"/>
    <p:sldLayoutId id="2147483727" r:id="rId15"/>
    <p:sldLayoutId id="2147483728" r:id="rId16"/>
    <p:sldLayoutId id="2147483747" r:id="rId17"/>
    <p:sldLayoutId id="2147483731" r:id="rId18"/>
    <p:sldLayoutId id="2147483739" r:id="rId19"/>
    <p:sldLayoutId id="2147483748" r:id="rId20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>
          <a:xfrm>
            <a:off x="338203" y="1752600"/>
            <a:ext cx="7325340" cy="4046951"/>
          </a:xfrm>
        </p:spPr>
        <p:txBody>
          <a:bodyPr/>
          <a:lstStyle/>
          <a:p>
            <a:r>
              <a:rPr lang="en-GB" b="0" dirty="0"/>
              <a:t>Financial Stability Report</a:t>
            </a:r>
            <a:br>
              <a:rPr lang="en-GB" b="0" dirty="0"/>
            </a:br>
            <a:r>
              <a:rPr lang="en-GB" dirty="0"/>
              <a:t>Dec</a:t>
            </a:r>
            <a:r>
              <a:rPr lang="en-GB" b="0" dirty="0"/>
              <a:t> 2025</a:t>
            </a:r>
          </a:p>
          <a:p>
            <a:r>
              <a:rPr lang="en-GB" b="0" dirty="0"/>
              <a:t>Section 2</a:t>
            </a:r>
            <a:r>
              <a:rPr lang="en-GB" dirty="0"/>
              <a:t>: </a:t>
            </a:r>
            <a:r>
              <a:rPr lang="en-GB" b="0" dirty="0"/>
              <a:t>Developments in global vulnerabilities and financial markets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732503" y="417177"/>
            <a:ext cx="107269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2.1: Stock market volatility has fallen while economic policy uncertainty remains high, even though it has fallen since April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Standard deviations above the historical average of the Economic Policy Uncertainty Index and </a:t>
            </a:r>
            <a:r>
              <a:rPr lang="en-GB" sz="2400" dirty="0" err="1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CBoE</a:t>
            </a:r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 Volatility Index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(a)(b)(c)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893524-F8BC-FCF3-E783-EA06BEEC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356" y="2540835"/>
            <a:ext cx="9681287" cy="410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AF9C95-9C97-CCB8-C242-B5DF45CB9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E52E2B-064C-2717-A6AF-51CE2CB784AA}"/>
              </a:ext>
            </a:extLst>
          </p:cNvPr>
          <p:cNvSpPr txBox="1"/>
          <p:nvPr/>
        </p:nvSpPr>
        <p:spPr>
          <a:xfrm>
            <a:off x="732503" y="417177"/>
            <a:ext cx="1072699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2.2: Valuations for a range of risky assets remain at historically stretched levels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Current levels of selected risk premia as a percentile of their historical distribution, compared to levels at the 2025 July FSR and October FPC Record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(a)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0DB1BC-152E-BAC0-9FC0-4497F8FB80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1756" y="2174959"/>
            <a:ext cx="6630967" cy="450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666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CDADF-6D85-A7CC-3C0D-D7D61A549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CF4E8E-7371-66DC-7FD3-92E6B072A614}"/>
              </a:ext>
            </a:extLst>
          </p:cNvPr>
          <p:cNvSpPr txBox="1"/>
          <p:nvPr/>
        </p:nvSpPr>
        <p:spPr>
          <a:xfrm>
            <a:off x="732503" y="417177"/>
            <a:ext cx="1072699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2.3: 90 day arrears rates on different forms of consumer credit in the US have increased 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Proportion of balances at least 90 days in arrears on different forms of US consumer credit 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(a)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13ADD5-6B03-E085-1CEA-B7FA2521F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474" y="2109947"/>
            <a:ext cx="10864819" cy="433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11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CECF71-9044-F469-4DA3-955F34FC1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F75FD6-AF96-3D9D-EA3F-C99EF258FF56}"/>
              </a:ext>
            </a:extLst>
          </p:cNvPr>
          <p:cNvSpPr txBox="1"/>
          <p:nvPr/>
        </p:nvSpPr>
        <p:spPr>
          <a:xfrm>
            <a:off x="732503" y="417177"/>
            <a:ext cx="107269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2.4: The proportion of the balance of sub-prime auto Asset Backed Securities at least 60 days delinquent has increased sharply in recent years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Proportion of balance on prime and sub-prime auto loans that have been securitised in an ABS at least 60 days delinquent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7F12C6-80EF-11B5-3EFD-F4E501034E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195" y="2558317"/>
            <a:ext cx="10685302" cy="388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330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D4AE4-7391-00F3-A566-70725A0E2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605EC7-578D-CB3E-8D8D-91966CD0F497}"/>
              </a:ext>
            </a:extLst>
          </p:cNvPr>
          <p:cNvSpPr txBox="1"/>
          <p:nvPr/>
        </p:nvSpPr>
        <p:spPr>
          <a:xfrm>
            <a:off x="732503" y="417177"/>
            <a:ext cx="1072699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2.5: Defaults among riskier corporates have increased in the US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12 month average default rate on speculative grade (high-yield bonds and leveraged loans) borrowing in the US and EU.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F32BF8-4F71-ACF1-29F1-C85E83B68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06" y="2197630"/>
            <a:ext cx="10796591" cy="433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158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1EDA7-2485-039B-DF66-8E250E64A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A6160B-FE61-F755-CCF8-A94012FEA153}"/>
              </a:ext>
            </a:extLst>
          </p:cNvPr>
          <p:cNvSpPr txBox="1"/>
          <p:nvPr/>
        </p:nvSpPr>
        <p:spPr>
          <a:xfrm>
            <a:off x="732503" y="417177"/>
            <a:ext cx="107269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2.6: Debt-to-GDP ratios are projected to continue to increase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Sovereign debt (percentage of GDP)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(a)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18D5B4-6DA7-F420-1A51-18FF5DA82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851" y="1740616"/>
            <a:ext cx="11444297" cy="454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90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48CD50-8DE1-6A21-50D0-ABD62722E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DEC469-149B-5401-32E6-D8772F9C4E38}"/>
              </a:ext>
            </a:extLst>
          </p:cNvPr>
          <p:cNvSpPr txBox="1"/>
          <p:nvPr/>
        </p:nvSpPr>
        <p:spPr>
          <a:xfrm>
            <a:off x="732503" y="417177"/>
            <a:ext cx="107269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2.7: Long-term (10 year) government bond yields have risen over recent years reflecting interest rate increases and higher term-premia.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US, UK, French and German 10-year government bond yields 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(a)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41CF26-D122-F641-5330-9042726707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309" y="2171503"/>
            <a:ext cx="10101382" cy="445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417367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C8797C4-FC2F-4216-AD9C-FDABC6DC8776}" vid="{62B0646B-5409-4ACD-8C0E-BF2B78D36D6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943056AE7E8A4BB820FF6BAB34CCF1" ma:contentTypeVersion="4" ma:contentTypeDescription="Create a new document." ma:contentTypeScope="" ma:versionID="7b0cd639bb1812676adfaa0e356cc5a4">
  <xsd:schema xmlns:xsd="http://www.w3.org/2001/XMLSchema" xmlns:xs="http://www.w3.org/2001/XMLSchema" xmlns:p="http://schemas.microsoft.com/office/2006/metadata/properties" xmlns:ns2="c48b3328-1ced-406d-afe5-519b6c1f4803" targetNamespace="http://schemas.microsoft.com/office/2006/metadata/properties" ma:root="true" ma:fieldsID="318af3d9f65e13ced4657c3f7de9f7ba" ns2:_="">
    <xsd:import namespace="c48b3328-1ced-406d-afe5-519b6c1f480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8b3328-1ced-406d-afe5-519b6c1f48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7CE93E-C295-4D3C-8DFF-CAD5241CEF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DE6B346-8C10-4A60-84D7-FDB73415A8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381780-38FF-4648-9131-D979FE4F84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8b3328-1ced-406d-afe5-519b6c1f48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74</TotalTime>
  <Words>573</Words>
  <Application>Microsoft Office PowerPoint</Application>
  <PresentationFormat>Widescreen</PresentationFormat>
  <Paragraphs>38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Bank LINKS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Williams, Maddy</dc:creator>
  <cp:lastModifiedBy>Ahmed, Fatma</cp:lastModifiedBy>
  <cp:revision>10</cp:revision>
  <dcterms:created xsi:type="dcterms:W3CDTF">2025-07-08T14:17:36Z</dcterms:created>
  <dcterms:modified xsi:type="dcterms:W3CDTF">2025-12-01T17:08:57Z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0x01010087943056AE7E8A4BB820FF6BAB34CCF1</vt:lpwstr>
  </property>
  <property fmtid="{D5CDD505-2E9C-101B-9397-08002B2CF9AE}" pid="3" name="MSIP_Label_7020817f-35a1-46f5-8886-e0d7225f8c08_Enabled">
    <vt:lpwstr>true</vt:lpwstr>
  </property>
  <property fmtid="{D5CDD505-2E9C-101B-9397-08002B2CF9AE}" pid="4" name="MSIP_Label_7020817f-35a1-46f5-8886-e0d7225f8c08_SetDate">
    <vt:lpwstr>2025-07-08T14:31:41Z</vt:lpwstr>
  </property>
  <property fmtid="{D5CDD505-2E9C-101B-9397-08002B2CF9AE}" pid="5" name="MSIP_Label_7020817f-35a1-46f5-8886-e0d7225f8c08_Method">
    <vt:lpwstr>Privileged</vt:lpwstr>
  </property>
  <property fmtid="{D5CDD505-2E9C-101B-9397-08002B2CF9AE}" pid="6" name="MSIP_Label_7020817f-35a1-46f5-8886-e0d7225f8c08_Name">
    <vt:lpwstr>Red_MarketSensitive</vt:lpwstr>
  </property>
  <property fmtid="{D5CDD505-2E9C-101B-9397-08002B2CF9AE}" pid="7" name="MSIP_Label_7020817f-35a1-46f5-8886-e0d7225f8c08_SiteId">
    <vt:lpwstr>4b845bdd-4872-4d8c-8b5e-077db08774cc</vt:lpwstr>
  </property>
  <property fmtid="{D5CDD505-2E9C-101B-9397-08002B2CF9AE}" pid="8" name="MSIP_Label_7020817f-35a1-46f5-8886-e0d7225f8c08_ActionId">
    <vt:lpwstr>f6152ea1-c93e-4fe3-8243-328aba165520</vt:lpwstr>
  </property>
  <property fmtid="{D5CDD505-2E9C-101B-9397-08002B2CF9AE}" pid="9" name="MSIP_Label_7020817f-35a1-46f5-8886-e0d7225f8c08_ContentBits">
    <vt:lpwstr>5</vt:lpwstr>
  </property>
</Properties>
</file>