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10"/>
  </p:notesMasterIdLst>
  <p:sldIdLst>
    <p:sldId id="415" r:id="rId5"/>
    <p:sldId id="370" r:id="rId6"/>
    <p:sldId id="416" r:id="rId7"/>
    <p:sldId id="417" r:id="rId8"/>
    <p:sldId id="41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1256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Bloomberg Finance L.P.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The UK series is a weighted average (by tangible book value) for Barclays, HSBC, Lloyds Banking Group, NatWest Group and Standard Chartered Bank.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(b) The euro-area series is a weighted average (by tangible book value) for the </a:t>
            </a:r>
            <a:r>
              <a:rPr lang="en-GB" sz="2800" dirty="0" err="1"/>
              <a:t>Eurostoxx</a:t>
            </a:r>
            <a:r>
              <a:rPr lang="en-GB" sz="2800" dirty="0"/>
              <a:t> Banks (SX7E).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(c) The US series is a weighted average (by tangible book value) for constituents of the S&amp;P 500 banks index plus Goldman Sachs and Morgan Stanley.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DDCE6-1A7E-6E40-E9FA-7D2492BE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F064E0-C82B-C9CE-79F0-36FB9FDE9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A13703-E6A9-93FD-29F4-46A8E13B7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Bank of England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Lending to UK households and businesses by UK banks and building societies who have permission to accept deposits in the UK.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(b) SMEs are defined as businesses with annual debit account turnover on the main business account up to £25 million. Large businesses are those with annual debit account turnover on the main business account of over £25 million.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(c) Seasonally adjusted data.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380-E973-F4B4-7C25-87CABF4664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15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86C33-79E4-4922-6310-3FA2651CB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0BC751-C030-EA12-80F0-BF90428B56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565B79-5551-63D7-8ACB-26427897BA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PRA regulatory returns, published accounts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The aggregate Tier 1 capital ratio for major UK banks was 17.2% in both 2025 Q1 and Q3.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(b) Figures reflect revisions subsequently made by banks after the data cut-off date for the July FSR.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(c) The major UK bank peer group includes the following banks: Barclays, HSBC, Lloyds Banking Group, Nationwide, NatWest Group, Santander UK and Standard Chartered Bank.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(d) The small and medium-sized UK banks series represents the aggregate of a group of PRA supervised nonsystemic UK banks and building societies.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D8E4E-EE68-D65A-32B5-F93234EA6F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987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9C490-F0A8-7F9F-EE89-BD399BD56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CB749C-048B-0ACC-9EF5-448E29668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F00804-DC6B-F73B-2B46-BE426DF58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603E85-F253-F260-CC9A-B14F14840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589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325340" cy="4046951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dirty="0"/>
              <a:t>Dec</a:t>
            </a:r>
            <a:r>
              <a:rPr lang="en-GB" b="0" dirty="0"/>
              <a:t> 2025</a:t>
            </a:r>
          </a:p>
          <a:p>
            <a:r>
              <a:rPr lang="en-GB" b="0" dirty="0"/>
              <a:t>Section 4:UK banking sector resilience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4.1: Major UK banks’ aggregate PtTB ratio has continued to rise since the July FSR, and is at a similar level to that of euro-area banks but lower than US banks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PtTB ratios for UK, euro area, and US bank indices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 (b) (c)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543AC6-68E3-F422-A69B-A3A32F200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356" y="2171503"/>
            <a:ext cx="9681287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F9C95-9C97-CCB8-C242-B5DF45CB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52E2B-064C-2717-A6AF-51CE2CB784AA}"/>
              </a:ext>
            </a:extLst>
          </p:cNvPr>
          <p:cNvSpPr txBox="1"/>
          <p:nvPr/>
        </p:nvSpPr>
        <p:spPr>
          <a:xfrm>
            <a:off x="732503" y="417177"/>
            <a:ext cx="107269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4.2: A fall in gross lending volumes from banks and building societies in 2025 Q2 reflected the impact of mortgage activity brought forward to the first quarter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Lending volumes then recovered in the third quarter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 (b) (c)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2AF59-5284-E887-A557-865B49A5D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268" y="2142770"/>
            <a:ext cx="10067865" cy="445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6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5D208-16A6-FD5C-1E65-D294EA433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4597F-1BAE-EFD8-8F60-CA399D001331}"/>
              </a:ext>
            </a:extLst>
          </p:cNvPr>
          <p:cNvSpPr txBox="1"/>
          <p:nvPr/>
        </p:nvSpPr>
        <p:spPr>
          <a:xfrm>
            <a:off x="732503" y="417177"/>
            <a:ext cx="10726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Table 4.A: Selected indicators of banking sector resilience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4D1DFE-AC9E-CA6C-5B59-74320FECB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455" y="1091088"/>
            <a:ext cx="8329778" cy="558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665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E8D48-3BE1-2332-750F-3900BA78F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B72CE5-8E60-679A-F7AE-7B563ADD59E3}"/>
              </a:ext>
            </a:extLst>
          </p:cNvPr>
          <p:cNvSpPr txBox="1"/>
          <p:nvPr/>
        </p:nvSpPr>
        <p:spPr>
          <a:xfrm>
            <a:off x="732503" y="417177"/>
            <a:ext cx="107269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Figure 1: There are multiple channels through which direct NBFI exposures could pose risks to banks’ balance sheets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B07877-5CC0-0909-F503-4254D5ADC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535" y="1371284"/>
            <a:ext cx="6370402" cy="530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4269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78</TotalTime>
  <Words>451</Words>
  <Application>Microsoft Office PowerPoint</Application>
  <PresentationFormat>Widescreen</PresentationFormat>
  <Paragraphs>26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Ahmed, Fatma</cp:lastModifiedBy>
  <cp:revision>10</cp:revision>
  <dcterms:created xsi:type="dcterms:W3CDTF">2025-07-08T14:17:36Z</dcterms:created>
  <dcterms:modified xsi:type="dcterms:W3CDTF">2025-12-01T15:40:13Z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2025-07-08T14:31:41Z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f6152ea1-c93e-4fe3-8243-328aba165520</vt:lpwstr>
  </property>
  <property fmtid="{D5CDD505-2E9C-101B-9397-08002B2CF9AE}" pid="9" name="MSIP_Label_7020817f-35a1-46f5-8886-e0d7225f8c08_ContentBits">
    <vt:lpwstr>5</vt:lpwstr>
  </property>
</Properties>
</file>