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8"/>
  </p:notesMasterIdLst>
  <p:sldIdLst>
    <p:sldId id="415" r:id="rId5"/>
    <p:sldId id="370" r:id="rId6"/>
    <p:sldId id="41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MSCI ESG Research LLC, NGFS Phase V Scenario Explorer, Refinitiv Eikon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from LSEG, World Bank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aseline="30000" dirty="0">
                <a:effectLst/>
                <a:latin typeface="Arial" panose="020B0604020202020204" pitchFamily="34" charset="0"/>
                <a:ea typeface="Calibri" panose="020F0502020204030204" pitchFamily="34" charset="0"/>
                <a:cs typeface="Calibri" panose="020F0502020204030204" pitchFamily="34" charset="0"/>
              </a:rPr>
              <a:t>3 </a:t>
            </a:r>
            <a:r>
              <a:rPr lang="en-GB" sz="1800" dirty="0">
                <a:effectLst/>
                <a:latin typeface="Arial" panose="020B0604020202020204" pitchFamily="34" charset="0"/>
                <a:ea typeface="Calibri" panose="020F0502020204030204" pitchFamily="34" charset="0"/>
                <a:cs typeface="Calibri" panose="020F0502020204030204" pitchFamily="34" charset="0"/>
              </a:rPr>
              <a:t>A longer maturity profile does provide a small benefit to investors in that the Government continues to benefit from lower rates for longer before refinancing. This reduces governments' debt servicing costs, benefitting the fiscal position and reducing risk premia. But the effect of lower risk premia on bond prices is significantly outweighed by the increased duration risk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physical risk scenario is based on the NGFS ‘Current Policies’ scenario. The transition risk scenario is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based on the NGFS ‘Net Zero 2050’ scenario. The estimates are based on pricing in the impacts of both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scenarios out to 2050. These scenarios are subject to considerable uncertainty not reflected in this chart, and do not capture mechanisms such as environmental tipping points, compound risks, or social impacts such as migration. These mechanisms mean the impact of increases in global temperatures may be underestimated. The estimates of GDP losses associated with physical risk in NGFS scenarios are calibrated based on recent academic research, some of which has been subject to post-publication critique arguing risks are overestimated and is undergoing further peer 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‘Global sovereign bonds’ is a portfolio of long-dated sovereign bonds of G7 countries. ‘UK corporate </a:t>
            </a:r>
            <a:r>
              <a:rPr lang="en-GB" sz="1800" dirty="0" err="1">
                <a:effectLst/>
                <a:latin typeface="Arial" panose="020B0604020202020204" pitchFamily="34" charset="0"/>
                <a:ea typeface="Calibri" panose="020F0502020204030204" pitchFamily="34" charset="0"/>
                <a:cs typeface="Calibri" panose="020F0502020204030204" pitchFamily="34" charset="0"/>
              </a:rPr>
              <a:t>bonds’are</a:t>
            </a:r>
            <a:r>
              <a:rPr lang="en-GB" sz="1800" dirty="0">
                <a:effectLst/>
                <a:latin typeface="Arial" panose="020B0604020202020204" pitchFamily="34" charset="0"/>
                <a:ea typeface="Calibri" panose="020F0502020204030204" pitchFamily="34" charset="0"/>
                <a:cs typeface="Calibri" panose="020F0502020204030204" pitchFamily="34" charset="0"/>
              </a:rPr>
              <a:t> the stock of all corporate bonds issued by UK corporates, or those with a UK-based parent. ‘UK equities’ is the constituents of the FTSE All-Share index.</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The largest historical 10-day fall is the largest 10-day fall in the benchmark index since January 1998.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Sovereign bonds are benchmarked against the historical performance of the Bloomberg 10+ Year Total Return Index Value Unhedged, in USD. The benchmark portfolio has a shorter average maturity than the modelled sovereign bond portfolio. UK corporate bonds are benchmarked against the historical performance of the ICE </a:t>
            </a:r>
            <a:r>
              <a:rPr lang="en-GB" sz="1800" dirty="0" err="1">
                <a:effectLst/>
                <a:latin typeface="Arial" panose="020B0604020202020204" pitchFamily="34" charset="0"/>
                <a:ea typeface="Calibri" panose="020F0502020204030204" pitchFamily="34" charset="0"/>
                <a:cs typeface="Calibri" panose="020F0502020204030204" pitchFamily="34" charset="0"/>
              </a:rPr>
              <a:t>BofA</a:t>
            </a:r>
            <a:r>
              <a:rPr lang="en-GB" sz="1800" dirty="0">
                <a:effectLst/>
                <a:latin typeface="Arial" panose="020B0604020202020204" pitchFamily="34" charset="0"/>
                <a:ea typeface="Calibri" panose="020F0502020204030204" pitchFamily="34" charset="0"/>
                <a:cs typeface="Calibri" panose="020F0502020204030204" pitchFamily="34" charset="0"/>
              </a:rPr>
              <a:t> Sterling Corporate High Yield and Investment Grade indexes. UK equities are benchmarked against the historical performance of the FTSE All-Share index.</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(d) Error bars reflect the 10th and 90th percentile impacts within the relevant portfolio under each scenario</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2800" dirty="0"/>
              <a:t>Bloomberg Finance L.P., MSCI ESG Research LLC, NGFS Phase V Scenario Explorer, Refinitiv Eikon from LSEG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(a) The transition risk scenario is based on the NGFS ‘Net Zero 2050’ scenario. These scenarios are subject to considerable uncertainty not reflected in this chart, and do not capture mechanisms such as environmental tipping points, compound risks, or social impacts such as migration. The physical risk estimates in NGFS scenarios are calibrated based on recent academic research, some of which has been subject to post publication critique and is undergoing further peer review.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(b) Bars reflect weighted average falls of corporate bonds issued by UK companies or with a UK parent. Error bars reflect the 10th and 90th percentile impacts within the relevant sectors. Price falls shown in this chart capture increases in credit risk and impacts of interest rate paths in the scenario. Price falls are capped at 60%.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dirty="0"/>
              <a:t>Dec</a:t>
            </a:r>
            <a:r>
              <a:rPr lang="en-GB" b="0" dirty="0"/>
              <a:t> 2025</a:t>
            </a:r>
          </a:p>
          <a:p>
            <a:r>
              <a:rPr lang="en-GB" b="0" dirty="0"/>
              <a:t>Section 7:Structural changes in the UK financial </a:t>
            </a:r>
          </a:p>
          <a:p>
            <a:r>
              <a:rPr lang="en-GB" b="0" dirty="0"/>
              <a:t>system</a:t>
            </a:r>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2554545"/>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7.1: If investors reprice financial assets rapidly to reflect climate-related risks, the resulting move in asset prices could be comparable to those moves seen in recent market stress episodes</a:t>
            </a:r>
          </a:p>
          <a:p>
            <a:r>
              <a:rPr lang="en-GB" sz="2400" dirty="0">
                <a:solidFill>
                  <a:srgbClr val="12273F"/>
                </a:solidFill>
                <a:latin typeface="Century Gothic" panose="020B0502020202020204" pitchFamily="34" charset="0"/>
                <a:ea typeface="+mj-ea"/>
                <a:cs typeface="+mj-cs"/>
              </a:rPr>
              <a:t>Per cent fall in asset prices relative to baseline under a ‘Net Zero 2050’ and ‘Current Policies’ scenario </a:t>
            </a:r>
            <a:r>
              <a:rPr lang="en-GB" sz="2400" baseline="30000" dirty="0">
                <a:solidFill>
                  <a:srgbClr val="12273F"/>
                </a:solidFill>
                <a:latin typeface="Century Gothic" panose="020B0502020202020204" pitchFamily="34" charset="0"/>
                <a:ea typeface="+mj-ea"/>
                <a:cs typeface="+mj-cs"/>
              </a:rPr>
              <a:t>(a) (b) (c) (d)</a:t>
            </a:r>
          </a:p>
        </p:txBody>
      </p:sp>
      <p:pic>
        <p:nvPicPr>
          <p:cNvPr id="3" name="Picture 2">
            <a:extLst>
              <a:ext uri="{FF2B5EF4-FFF2-40B4-BE49-F238E27FC236}">
                <a16:creationId xmlns:a16="http://schemas.microsoft.com/office/drawing/2014/main" id="{48E27FC3-932F-5C23-01A6-B86644F7E912}"/>
              </a:ext>
            </a:extLst>
          </p:cNvPr>
          <p:cNvPicPr>
            <a:picLocks noChangeAspect="1"/>
          </p:cNvPicPr>
          <p:nvPr/>
        </p:nvPicPr>
        <p:blipFill>
          <a:blip r:embed="rId3"/>
          <a:stretch>
            <a:fillRect/>
          </a:stretch>
        </p:blipFill>
        <p:spPr>
          <a:xfrm>
            <a:off x="2833636" y="2868461"/>
            <a:ext cx="6475111" cy="3771712"/>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236988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7.2: Falls in asset prices related to transition risks would be largest in sectors particularly affected by higher carbon prices and other climate policies</a:t>
            </a:r>
          </a:p>
          <a:p>
            <a:r>
              <a:rPr lang="en-GB" sz="2400" dirty="0">
                <a:solidFill>
                  <a:srgbClr val="12273F"/>
                </a:solidFill>
                <a:latin typeface="Century Gothic" panose="020B0502020202020204" pitchFamily="34" charset="0"/>
                <a:ea typeface="+mj-ea"/>
                <a:cs typeface="+mj-cs"/>
              </a:rPr>
              <a:t>Per cent fall in corporate bond prices under a ‘Net Zero 2050’ scenario, by sector </a:t>
            </a:r>
            <a:r>
              <a:rPr lang="en-GB" sz="2400" baseline="30000" dirty="0">
                <a:solidFill>
                  <a:srgbClr val="12273F"/>
                </a:solidFill>
                <a:latin typeface="Century Gothic" panose="020B0502020202020204" pitchFamily="34" charset="0"/>
                <a:ea typeface="+mj-ea"/>
                <a:cs typeface="+mj-cs"/>
              </a:rPr>
              <a:t>(a) (b)</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a:extLst>
              <a:ext uri="{FF2B5EF4-FFF2-40B4-BE49-F238E27FC236}">
                <a16:creationId xmlns:a16="http://schemas.microsoft.com/office/drawing/2014/main" id="{33C8AAAC-698E-260F-2294-AEE372D4B286}"/>
              </a:ext>
            </a:extLst>
          </p:cNvPr>
          <p:cNvPicPr>
            <a:picLocks noChangeAspect="1"/>
          </p:cNvPicPr>
          <p:nvPr/>
        </p:nvPicPr>
        <p:blipFill>
          <a:blip r:embed="rId3"/>
          <a:stretch>
            <a:fillRect/>
          </a:stretch>
        </p:blipFill>
        <p:spPr>
          <a:xfrm>
            <a:off x="2533721" y="2402788"/>
            <a:ext cx="7630133" cy="4223480"/>
          </a:xfrm>
          <a:prstGeom prst="rect">
            <a:avLst/>
          </a:prstGeom>
        </p:spPr>
      </p:pic>
    </p:spTree>
    <p:extLst>
      <p:ext uri="{BB962C8B-B14F-4D97-AF65-F5344CB8AC3E}">
        <p14:creationId xmlns:p14="http://schemas.microsoft.com/office/powerpoint/2010/main" val="425966664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50</TotalTime>
  <Words>707</Words>
  <Application>Microsoft Office PowerPoint</Application>
  <PresentationFormat>Widescreen</PresentationFormat>
  <Paragraphs>23</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Century Gothic</vt:lpstr>
      <vt:lpstr>Bank LINKS Template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5</cp:revision>
  <dcterms:created xsi:type="dcterms:W3CDTF">2025-07-08T14:17:36Z</dcterms:created>
  <dcterms:modified xsi:type="dcterms:W3CDTF">2025-12-01T15:24:59Z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