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9"/>
  </p:notesMasterIdLst>
  <p:sldIdLst>
    <p:sldId id="415" r:id="rId5"/>
    <p:sldId id="370" r:id="rId6"/>
    <p:sldId id="416" r:id="rId7"/>
    <p:sldId id="41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1256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Sources and notes: Association of British Insurers, Bank of England, Bayes CRE Lending Report (Bayes Business School (formerly Cass)), Deloitte, Finance &amp; Leasing Association, firm public disclosures, Integer Advisors estimates, LCD an offering of Pitchbook, London Stock Exchange, LSEG Eikon, ONS, Peer-to-Peer Finance Association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(a) These data are for private non-financial corporations (PNFCs), which exclude public, financial and unincorporated businesses.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(b) CRE is assumed to be lending for the buying, selling and renting of real estate, and the development of buildings. 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DDCE6-1A7E-6E40-E9FA-7D2492BE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F064E0-C82B-C9CE-79F0-36FB9FDE9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A13703-E6A9-93FD-29F4-46A8E13B7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Sources and notes: See sources and notes for chart A. 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380-E973-F4B4-7C25-87CABF4664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15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9F41F-A5C1-1147-416D-3CBFC7390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F64DEA-6026-84AF-05BE-A170C49189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1B292F-BD00-7379-B572-25245DD919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Sources and notes: Bank of England, Peer-to-Peer Finance Association, ONS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(a) Includes private and public businesses so not fully comparable to aggregate PNFC stats. Data starts in 2011 Q2.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A4540-6CE0-3722-2789-664CC90CD2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065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325340" cy="4046951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dirty="0"/>
              <a:t>Dec</a:t>
            </a:r>
            <a:r>
              <a:rPr lang="en-GB" b="0" dirty="0"/>
              <a:t> 2025</a:t>
            </a:r>
          </a:p>
          <a:p>
            <a:r>
              <a:rPr lang="en-GB" b="0" dirty="0"/>
              <a:t>Box B: Evolution of lending in the UK economy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Household and corporate indebtedness has fluctuated due to changes in financial and macroeconomic conditions 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Total household debt excluding student loans, corporate debt excluding CRE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(a), </a:t>
            </a: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and CRE debt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(b)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400289-F5A9-B4A3-2A98-C96C4D4E8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256" y="2540835"/>
            <a:ext cx="7813488" cy="412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F9C95-9C97-CCB8-C242-B5DF45CB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52E2B-064C-2717-A6AF-51CE2CB784AA}"/>
              </a:ext>
            </a:extLst>
          </p:cNvPr>
          <p:cNvSpPr txBox="1"/>
          <p:nvPr/>
        </p:nvSpPr>
        <p:spPr>
          <a:xfrm>
            <a:off x="732503" y="417177"/>
            <a:ext cx="1072699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B: UK corporate debt provision diversified after the GFC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Share of the stock of lending to UK non-financial corporates from banks and non-banks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414808-A2EA-DCA2-712E-3A089092C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241" y="1593133"/>
            <a:ext cx="9241455" cy="484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6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C081E-24CB-99F8-AB5E-E66DED65B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429DB5-3837-E2F7-39A7-3604D9A6F713}"/>
              </a:ext>
            </a:extLst>
          </p:cNvPr>
          <p:cNvSpPr txBox="1"/>
          <p:nvPr/>
        </p:nvSpPr>
        <p:spPr>
          <a:xfrm>
            <a:off x="732503" y="417177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C: Total SME debt has been declining as a share of GDP for much of the last 15 years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Aggregate SME gross debt to GDP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83B149-501D-E382-A7B8-1F5E05306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503" y="2043686"/>
            <a:ext cx="10996303" cy="439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275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58</TotalTime>
  <Words>274</Words>
  <Application>Microsoft Office PowerPoint</Application>
  <PresentationFormat>Widescreen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Ahmed, Fatma</cp:lastModifiedBy>
  <cp:revision>8</cp:revision>
  <dcterms:created xsi:type="dcterms:W3CDTF">2025-07-08T14:17:36Z</dcterms:created>
  <dcterms:modified xsi:type="dcterms:W3CDTF">2025-12-01T16:36:27Z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2025-07-08T14:31:41Z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f6152ea1-c93e-4fe3-8243-328aba165520</vt:lpwstr>
  </property>
  <property fmtid="{D5CDD505-2E9C-101B-9397-08002B2CF9AE}" pid="9" name="MSIP_Label_7020817f-35a1-46f5-8886-e0d7225f8c08_ContentBits">
    <vt:lpwstr>5</vt:lpwstr>
  </property>
</Properties>
</file>