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4"/>
  </p:sldMasterIdLst>
  <p:notesMasterIdLst>
    <p:notesMasterId r:id="rId10"/>
  </p:notesMasterIdLst>
  <p:sldIdLst>
    <p:sldId id="415" r:id="rId5"/>
    <p:sldId id="370" r:id="rId6"/>
    <p:sldId id="416" r:id="rId7"/>
    <p:sldId id="417" r:id="rId8"/>
    <p:sldId id="41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4660"/>
  </p:normalViewPr>
  <p:slideViewPr>
    <p:cSldViewPr snapToGrid="0" showGuides="1">
      <p:cViewPr varScale="1">
        <p:scale>
          <a:sx n="51" d="100"/>
          <a:sy n="51" d="100"/>
        </p:scale>
        <p:origin x="1256" y="2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845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4DDCE6-1A7E-6E40-E9FA-7D2492BEC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F064E0-C82B-C9CE-79F0-36FB9FDE9B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A13703-E6A9-93FD-29F4-46A8E13B7B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OECD and Bank calculations.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Average YoY growth in GDP per hour worked in 2020 US dollars, chain linked volume (rebased), PPP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converted. G7 excluding US and UK is weighted by total GDP in 2020 US dollars, chain linked volume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(rebased), PPP converted. Weighted average excludes Canada for 1997 due to unavailable 1996 data.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(b) This chart is not directly comparable to Chart 4.1 of the July FSR due to an update to the underlying OECD database.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0380-E973-F4B4-7C25-87CABF4664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152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8C9061-76F6-A081-37F2-B92133D1D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518042-2B12-BDE2-5D13-165C15CA64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E361CE-4909-B257-967C-C2597A2528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OECD and Bank calculations.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Gross fixed capital formation includes investment by businesses as well as public sector and dwellings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investment.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DD13B8-2BDC-0018-EC6B-ACCD60F680C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14883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A4AA95-E274-4AEA-2FDE-B65022467F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080B62-84F6-87DF-566D-DE9BF1B498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7BC8AD-E295-7F97-63FA-8A6BE088B2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EE6BBE-FDA8-A2A2-8DAD-E99F26245D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7093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e-up of a white fabric with a green light&#10;&#10;Description automatically generated">
            <a:extLst>
              <a:ext uri="{FF2B5EF4-FFF2-40B4-BE49-F238E27FC236}">
                <a16:creationId xmlns:a16="http://schemas.microsoft.com/office/drawing/2014/main" id="{3F520E31-0ABF-F368-554C-55A2C648D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365" y="0"/>
            <a:ext cx="4546635" cy="6858000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881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ook&#10;&#10;Description automatically generated with low confidence">
            <a:extLst>
              <a:ext uri="{FF2B5EF4-FFF2-40B4-BE49-F238E27FC236}">
                <a16:creationId xmlns:a16="http://schemas.microsoft.com/office/drawing/2014/main" id="{6C0E6650-DEBB-439E-B37D-7070FC26D3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5" r="33417"/>
          <a:stretch/>
        </p:blipFill>
        <p:spPr>
          <a:xfrm>
            <a:off x="7623174" y="0"/>
            <a:ext cx="4559808" cy="68580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349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79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0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32" r:id="rId3"/>
    <p:sldLayoutId id="2147483717" r:id="rId4"/>
    <p:sldLayoutId id="2147483718" r:id="rId5"/>
    <p:sldLayoutId id="2147483719" r:id="rId6"/>
    <p:sldLayoutId id="2147483720" r:id="rId7"/>
    <p:sldLayoutId id="2147483734" r:id="rId8"/>
    <p:sldLayoutId id="2147483721" r:id="rId9"/>
    <p:sldLayoutId id="2147483722" r:id="rId10"/>
    <p:sldLayoutId id="2147483723" r:id="rId11"/>
    <p:sldLayoutId id="2147483733" r:id="rId12"/>
    <p:sldLayoutId id="2147483725" r:id="rId13"/>
    <p:sldLayoutId id="2147483726" r:id="rId14"/>
    <p:sldLayoutId id="2147483727" r:id="rId15"/>
    <p:sldLayoutId id="2147483728" r:id="rId16"/>
    <p:sldLayoutId id="2147483747" r:id="rId17"/>
    <p:sldLayoutId id="2147483731" r:id="rId18"/>
    <p:sldLayoutId id="2147483739" r:id="rId19"/>
    <p:sldLayoutId id="2147483748" r:id="rId20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>
          <a:xfrm>
            <a:off x="338203" y="1752600"/>
            <a:ext cx="7325340" cy="4046951"/>
          </a:xfrm>
        </p:spPr>
        <p:txBody>
          <a:bodyPr/>
          <a:lstStyle/>
          <a:p>
            <a:r>
              <a:rPr lang="en-GB" b="0" dirty="0"/>
              <a:t>Financial Stability Report</a:t>
            </a:r>
            <a:br>
              <a:rPr lang="en-GB" b="0" dirty="0"/>
            </a:br>
            <a:r>
              <a:rPr lang="en-GB" dirty="0"/>
              <a:t>Dec</a:t>
            </a:r>
            <a:r>
              <a:rPr lang="en-GB" b="0" dirty="0"/>
              <a:t> 2025</a:t>
            </a:r>
          </a:p>
          <a:p>
            <a:r>
              <a:rPr lang="en-GB" b="0" dirty="0"/>
              <a:t>Section 1</a:t>
            </a:r>
            <a:r>
              <a:rPr lang="en-GB" b="0"/>
              <a:t>: In </a:t>
            </a:r>
            <a:r>
              <a:rPr lang="en-GB" b="0" dirty="0"/>
              <a:t>focus – The FPC and sustainable growth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732503" y="417177"/>
            <a:ext cx="107269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Figure 1.1: The FPC is taking action to contribute to sustainable economic growth by: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330873-A127-5990-0E59-19B0E9F189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597" y="1343125"/>
            <a:ext cx="5643559" cy="531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AF9C95-9C97-CCB8-C242-B5DF45CB9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E52E2B-064C-2717-A6AF-51CE2CB784AA}"/>
              </a:ext>
            </a:extLst>
          </p:cNvPr>
          <p:cNvSpPr txBox="1"/>
          <p:nvPr/>
        </p:nvSpPr>
        <p:spPr>
          <a:xfrm>
            <a:off x="732503" y="417177"/>
            <a:ext cx="1072699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1.1: UK productivity growth in recent years has been low by historical standards, and relative to some other advanced economies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Average growth in GDP per hour worked, UK, US and G7 excluding US and UK (weighted average) 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(a) (b)</a:t>
            </a:r>
          </a:p>
          <a:p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38C6A6-CC0E-3B1B-6950-E1E73C64DC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089" y="2536537"/>
            <a:ext cx="10745244" cy="390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666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80B91-E03F-0564-FB97-85A46D1B8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CCF1FE-3E72-FCF4-1933-1EC75E1B02F0}"/>
              </a:ext>
            </a:extLst>
          </p:cNvPr>
          <p:cNvSpPr txBox="1"/>
          <p:nvPr/>
        </p:nvSpPr>
        <p:spPr>
          <a:xfrm>
            <a:off x="732503" y="417177"/>
            <a:ext cx="107269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1.2: Investment in the capital stock is low in the UK relative to other advanced economies and has been for many years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Gross fixed capital formation as a percentage of GDP, UK and G7 range, 1997–2024 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(a)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33022B-E1AE-BA0E-ACCB-FC88CBC042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888" y="2540028"/>
            <a:ext cx="10625150" cy="3900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284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053FF-10A8-5CE8-DCA0-794962D78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87EE5E-A2F0-E614-2848-AB41A476F7D3}"/>
              </a:ext>
            </a:extLst>
          </p:cNvPr>
          <p:cNvSpPr txBox="1"/>
          <p:nvPr/>
        </p:nvSpPr>
        <p:spPr>
          <a:xfrm>
            <a:off x="732503" y="417177"/>
            <a:ext cx="107269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Figure 1.2: Diagram illustrating the benefits of financial stability for productive investment and stable economic growth.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DCECEC-9C2F-3CF6-C7F1-D7B5AF2688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006" y="1381356"/>
            <a:ext cx="4208854" cy="5263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231410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C8797C4-FC2F-4216-AD9C-FDABC6DC8776}" vid="{62B0646B-5409-4ACD-8C0E-BF2B78D36D6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943056AE7E8A4BB820FF6BAB34CCF1" ma:contentTypeVersion="4" ma:contentTypeDescription="Create a new document." ma:contentTypeScope="" ma:versionID="7b0cd639bb1812676adfaa0e356cc5a4">
  <xsd:schema xmlns:xsd="http://www.w3.org/2001/XMLSchema" xmlns:xs="http://www.w3.org/2001/XMLSchema" xmlns:p="http://schemas.microsoft.com/office/2006/metadata/properties" xmlns:ns2="c48b3328-1ced-406d-afe5-519b6c1f4803" targetNamespace="http://schemas.microsoft.com/office/2006/metadata/properties" ma:root="true" ma:fieldsID="318af3d9f65e13ced4657c3f7de9f7ba" ns2:_="">
    <xsd:import namespace="c48b3328-1ced-406d-afe5-519b6c1f480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8b3328-1ced-406d-afe5-519b6c1f48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9381780-38FF-4648-9131-D979FE4F84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8b3328-1ced-406d-afe5-519b6c1f48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7CE93E-C295-4D3C-8DFF-CAD5241CEF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DE6B346-8C10-4A60-84D7-FDB73415A8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61</TotalTime>
  <Words>270</Words>
  <Application>Microsoft Office PowerPoint</Application>
  <PresentationFormat>Widescreen</PresentationFormat>
  <Paragraphs>21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Century Gothic</vt:lpstr>
      <vt:lpstr>Bank LINKS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Williams, Maddy</dc:creator>
  <cp:lastModifiedBy>Ahmed, Fatma</cp:lastModifiedBy>
  <cp:revision>8</cp:revision>
  <dcterms:created xsi:type="dcterms:W3CDTF">2025-07-08T14:17:36Z</dcterms:created>
  <dcterms:modified xsi:type="dcterms:W3CDTF">2025-12-01T16:09:16Z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0x01010087943056AE7E8A4BB820FF6BAB34CCF1</vt:lpwstr>
  </property>
  <property fmtid="{D5CDD505-2E9C-101B-9397-08002B2CF9AE}" pid="3" name="MSIP_Label_7020817f-35a1-46f5-8886-e0d7225f8c08_Enabled">
    <vt:lpwstr>true</vt:lpwstr>
  </property>
  <property fmtid="{D5CDD505-2E9C-101B-9397-08002B2CF9AE}" pid="4" name="MSIP_Label_7020817f-35a1-46f5-8886-e0d7225f8c08_SetDate">
    <vt:lpwstr>2025-07-08T14:31:41Z</vt:lpwstr>
  </property>
  <property fmtid="{D5CDD505-2E9C-101B-9397-08002B2CF9AE}" pid="5" name="MSIP_Label_7020817f-35a1-46f5-8886-e0d7225f8c08_Method">
    <vt:lpwstr>Privileged</vt:lpwstr>
  </property>
  <property fmtid="{D5CDD505-2E9C-101B-9397-08002B2CF9AE}" pid="6" name="MSIP_Label_7020817f-35a1-46f5-8886-e0d7225f8c08_Name">
    <vt:lpwstr>Red_MarketSensitive</vt:lpwstr>
  </property>
  <property fmtid="{D5CDD505-2E9C-101B-9397-08002B2CF9AE}" pid="7" name="MSIP_Label_7020817f-35a1-46f5-8886-e0d7225f8c08_SiteId">
    <vt:lpwstr>4b845bdd-4872-4d8c-8b5e-077db08774cc</vt:lpwstr>
  </property>
  <property fmtid="{D5CDD505-2E9C-101B-9397-08002B2CF9AE}" pid="8" name="MSIP_Label_7020817f-35a1-46f5-8886-e0d7225f8c08_ActionId">
    <vt:lpwstr>f6152ea1-c93e-4fe3-8243-328aba165520</vt:lpwstr>
  </property>
  <property fmtid="{D5CDD505-2E9C-101B-9397-08002B2CF9AE}" pid="9" name="MSIP_Label_7020817f-35a1-46f5-8886-e0d7225f8c08_ContentBits">
    <vt:lpwstr>5</vt:lpwstr>
  </property>
</Properties>
</file>