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753" autoAdjust="0"/>
  </p:normalViewPr>
  <p:slideViewPr>
    <p:cSldViewPr snapToGrid="0" showGuides="1">
      <p:cViewPr varScale="1">
        <p:scale>
          <a:sx n="45" d="100"/>
          <a:sy n="45" d="100"/>
        </p:scale>
        <p:origin x="1132" y="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ankofengland.co.uk/-/media/boe/files/financial-stability-report/2025/fpc-core-indicators-december-2025.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PRA regulatory returns, published accounts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major UK bank peer group includes the following banks: Barclays, HSBC, Lloyds Banking Group, Nationwide, NatWest Group, Santander UK and Standard Chartered Bank.</a:t>
            </a:r>
          </a:p>
          <a:p>
            <a:r>
              <a:rPr lang="en-GB" sz="1200" kern="1200" dirty="0">
                <a:solidFill>
                  <a:schemeClr val="tx1"/>
                </a:solidFill>
                <a:effectLst/>
                <a:latin typeface="+mn-lt"/>
                <a:ea typeface="+mn-ea"/>
                <a:cs typeface="+mn-cs"/>
              </a:rPr>
              <a:t>(b) The small and medium-sized UK banks series represents the aggregate of a group of PRA supervised non-systemic UK banks and building societies.</a:t>
            </a:r>
          </a:p>
          <a:p>
            <a:r>
              <a:rPr lang="en-GB" sz="1200" kern="1200" dirty="0">
                <a:solidFill>
                  <a:schemeClr val="tx1"/>
                </a:solidFill>
                <a:effectLst/>
                <a:latin typeface="+mn-lt"/>
                <a:ea typeface="+mn-ea"/>
                <a:cs typeface="+mn-cs"/>
              </a:rPr>
              <a:t>(c) The majority of the increase in the ratio between the December FSR and latest figure is attributable to a change in the sample of small and medium-sized banks.</a:t>
            </a:r>
            <a:br>
              <a:rPr lang="en-GB" sz="1200" b="1" u="sng"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(d</a:t>
            </a:r>
            <a:r>
              <a:rPr lang="en-GB" sz="1200" kern="1200" dirty="0">
                <a:solidFill>
                  <a:schemeClr val="tx1"/>
                </a:solidFill>
                <a:effectLst/>
                <a:latin typeface="+mn-lt"/>
                <a:ea typeface="+mn-ea"/>
                <a:cs typeface="+mn-cs"/>
              </a:rPr>
              <a:t>) Previously included as part of the </a:t>
            </a:r>
            <a:r>
              <a:rPr lang="en-GB" sz="1200" b="1" u="sng" kern="1200" dirty="0">
                <a:solidFill>
                  <a:schemeClr val="tx1"/>
                </a:solidFill>
                <a:effectLst/>
                <a:latin typeface="+mn-lt"/>
                <a:ea typeface="+mn-ea"/>
                <a:cs typeface="+mn-cs"/>
                <a:hlinkClick r:id="rId3"/>
              </a:rPr>
              <a:t>FPC’s core indicators</a:t>
            </a:r>
            <a:r>
              <a:rPr lang="en-GB" sz="1200" kern="1200" dirty="0">
                <a:solidFill>
                  <a:schemeClr val="tx1"/>
                </a:solidFill>
                <a:effectLst/>
                <a:latin typeface="+mn-lt"/>
                <a:ea typeface="+mn-ea"/>
                <a:cs typeface="+mn-cs"/>
              </a:rPr>
              <a:t>.</a:t>
            </a:r>
            <a:br>
              <a:rPr lang="en-GB" sz="1200" b="1" u="sng"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(e)</a:t>
            </a:r>
            <a:r>
              <a:rPr lang="en-GB" sz="1200" kern="1200" dirty="0">
                <a:solidFill>
                  <a:schemeClr val="tx1"/>
                </a:solidFill>
                <a:effectLst/>
                <a:latin typeface="+mn-lt"/>
                <a:ea typeface="+mn-ea"/>
                <a:cs typeface="+mn-cs"/>
              </a:rPr>
              <a:t> Not included in the December 2025 FSR.</a:t>
            </a:r>
          </a:p>
          <a:p>
            <a:r>
              <a:rPr lang="en-GB" sz="1200" b="1" u="sng"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 End-April data used where May not available.</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22AD3-BD05-B327-16C4-E948BEAC8D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66143-6E44-E0FA-3478-1B7A8865B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E4F12-F476-76DF-B86F-3B2D71189A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Lending to UK households and businesses by banks and building societies that have permission to accept deposits in the UK.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SMEs are defined as businesses with annual debit account turnover on the main business account up to £25 million. </a:t>
            </a:r>
            <a:r>
              <a:rPr lang="en-GB" sz="1200" kern="1200">
                <a:solidFill>
                  <a:schemeClr val="tx1"/>
                </a:solidFill>
                <a:effectLst/>
                <a:latin typeface="+mn-lt"/>
                <a:ea typeface="+mn-ea"/>
                <a:cs typeface="+mn-cs"/>
              </a:rPr>
              <a:t>Large businesses are those with annual debit account turnover on the main business account of over £25 million.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C4AEBA7-CFD5-42A3-797F-FC9DAFE6FE30}"/>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0180759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chart61a"/><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chart61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6: UK banking sector resilience</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954107"/>
          </a:xfrm>
          <a:prstGeom prst="rect">
            <a:avLst/>
          </a:prstGeom>
          <a:noFill/>
        </p:spPr>
        <p:txBody>
          <a:bodyPr wrap="square" rtlCol="0">
            <a:spAutoFit/>
          </a:bodyPr>
          <a:lstStyle/>
          <a:p>
            <a:r>
              <a:rPr lang="en-GB" sz="2800" b="1">
                <a:solidFill>
                  <a:srgbClr val="12273F"/>
                </a:solidFill>
                <a:latin typeface="Century Gothic" panose="020B0502020202020204" pitchFamily="34" charset="0"/>
                <a:ea typeface="+mj-ea"/>
                <a:cs typeface="+mj-cs"/>
              </a:rPr>
              <a:t>Table </a:t>
            </a:r>
            <a:r>
              <a:rPr lang="en-GB" sz="2800" b="1" dirty="0">
                <a:solidFill>
                  <a:srgbClr val="12273F"/>
                </a:solidFill>
                <a:latin typeface="Century Gothic" panose="020B0502020202020204" pitchFamily="34" charset="0"/>
                <a:ea typeface="+mj-ea"/>
                <a:cs typeface="+mj-cs"/>
              </a:rPr>
              <a:t>6.A: Selected indicators of UK banking sector resilience</a:t>
            </a:r>
            <a:r>
              <a:rPr lang="en-GB" sz="2400" baseline="30000" dirty="0">
                <a:solidFill>
                  <a:srgbClr val="12273F"/>
                </a:solidFill>
                <a:latin typeface="Century Gothic" panose="020B0502020202020204" pitchFamily="34" charset="0"/>
                <a:ea typeface="+mj-ea"/>
                <a:cs typeface="+mj-cs"/>
              </a:rPr>
              <a:t>(a)(</a:t>
            </a:r>
            <a:r>
              <a:rPr lang="en-GB" sz="2400" baseline="30000">
                <a:solidFill>
                  <a:srgbClr val="12273F"/>
                </a:solidFill>
                <a:latin typeface="Century Gothic" panose="020B0502020202020204" pitchFamily="34" charset="0"/>
                <a:ea typeface="+mj-ea"/>
                <a:cs typeface="+mj-cs"/>
              </a:rPr>
              <a:t>b)</a:t>
            </a:r>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presents a comparison of various financial ratios and metrics for major and small to medium-sized UK banks, showing data on capital ratios, leverage ratios, liquidity coverage, and asset quality for the years leading up to December 2025.&#10;&#10;AI-generated content may be incorrect.">
            <a:extLst>
              <a:ext uri="{FF2B5EF4-FFF2-40B4-BE49-F238E27FC236}">
                <a16:creationId xmlns:a16="http://schemas.microsoft.com/office/drawing/2014/main" id="{69652A5B-0B48-4C0C-EACB-D00BD8F5E9D9}"/>
              </a:ext>
            </a:extLst>
          </p:cNvPr>
          <p:cNvPicPr>
            <a:picLocks noChangeAspect="1"/>
          </p:cNvPicPr>
          <p:nvPr/>
        </p:nvPicPr>
        <p:blipFill>
          <a:blip r:embed="rId3"/>
          <a:stretch>
            <a:fillRect/>
          </a:stretch>
        </p:blipFill>
        <p:spPr>
          <a:xfrm>
            <a:off x="2913056" y="1371284"/>
            <a:ext cx="6124926" cy="5343261"/>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522191" y="481185"/>
            <a:ext cx="10726994" cy="76944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Table 6.B: Summary of scenarios</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displays a comparison of different economic scenarios (A, B, C) for the year 2025, including projected peaks in oil and gas prices, four-quarter GDP growth, CPI inflation, and unemployment rates.">
            <a:extLst>
              <a:ext uri="{FF2B5EF4-FFF2-40B4-BE49-F238E27FC236}">
                <a16:creationId xmlns:a16="http://schemas.microsoft.com/office/drawing/2014/main" id="{561639A9-0E4B-B71D-0403-CBAFD845B5AD}"/>
              </a:ext>
            </a:extLst>
          </p:cNvPr>
          <p:cNvPicPr>
            <a:picLocks noChangeAspect="1"/>
          </p:cNvPicPr>
          <p:nvPr/>
        </p:nvPicPr>
        <p:blipFill>
          <a:blip r:embed="rId3"/>
          <a:stretch>
            <a:fillRect/>
          </a:stretch>
        </p:blipFill>
        <p:spPr>
          <a:xfrm>
            <a:off x="1033183" y="1460938"/>
            <a:ext cx="10423561" cy="4190054"/>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5A3CD-3DDB-D01D-49F2-AF48D98F07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96DFB85-4750-8FE1-71D9-5FE957AABBCB}"/>
              </a:ext>
            </a:extLst>
          </p:cNvPr>
          <p:cNvSpPr txBox="1"/>
          <p:nvPr/>
        </p:nvSpPr>
        <p:spPr>
          <a:xfrm>
            <a:off x="732503" y="417177"/>
            <a:ext cx="10726994" cy="1692771"/>
          </a:xfrm>
          <a:prstGeom prst="rect">
            <a:avLst/>
          </a:prstGeom>
          <a:noFill/>
        </p:spPr>
        <p:txBody>
          <a:bodyPr wrap="square" rtlCol="0">
            <a:spAutoFit/>
          </a:bodyPr>
          <a:lstStyle/>
          <a:p>
            <a:r>
              <a:rPr lang="en-GB" sz="2800" b="1">
                <a:solidFill>
                  <a:srgbClr val="12273F"/>
                </a:solidFill>
                <a:latin typeface="Century Gothic" panose="020B0502020202020204" pitchFamily="34" charset="0"/>
                <a:ea typeface="+mj-ea"/>
                <a:cs typeface="+mj-cs"/>
              </a:rPr>
              <a:t>Chart </a:t>
            </a:r>
            <a:r>
              <a:rPr lang="en-GB" sz="2800" b="1" dirty="0">
                <a:solidFill>
                  <a:srgbClr val="12273F"/>
                </a:solidFill>
                <a:latin typeface="Century Gothic" panose="020B0502020202020204" pitchFamily="34" charset="0"/>
                <a:ea typeface="+mj-ea"/>
                <a:cs typeface="+mj-cs"/>
              </a:rPr>
              <a:t>6.1: Aggregate lending volumes have continued to rise, with signs of strength in large corporate lending</a:t>
            </a:r>
          </a:p>
          <a:p>
            <a:r>
              <a:rPr lang="en-GB" sz="2400" dirty="0">
                <a:solidFill>
                  <a:srgbClr val="12273F"/>
                </a:solidFill>
                <a:latin typeface="Century Gothic" panose="020B0502020202020204" pitchFamily="34" charset="0"/>
                <a:ea typeface="+mj-ea"/>
                <a:cs typeface="+mj-cs"/>
              </a:rPr>
              <a:t>UK monetary financial institutions’ gross lending to UK households and businesses, seasonally adjusted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latin typeface="Century Gothic" panose="020B0502020202020204" pitchFamily="34" charset="0"/>
                <a:ea typeface="+mj-ea"/>
                <a:cs typeface="+mj-cs"/>
              </a:rPr>
              <a:t>)</a:t>
            </a:r>
          </a:p>
        </p:txBody>
      </p:sp>
      <p:pic>
        <p:nvPicPr>
          <p:cNvPr id="5" name="Picture 4" descr="This chart shows stacked bars with colours for each type of lending to the real economy (mortgages, consumer credit, SMEs, and large businesses) from 2018. Diamonds show the total gross lending, which is the sum of all these categories.">
            <a:extLst>
              <a:ext uri="{FF2B5EF4-FFF2-40B4-BE49-F238E27FC236}">
                <a16:creationId xmlns:a16="http://schemas.microsoft.com/office/drawing/2014/main" id="{333CBDAB-BDBD-F8A9-4A76-F4BDFAAB2D9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59933" y="2540835"/>
            <a:ext cx="9666902" cy="3937897"/>
          </a:xfrm>
          <a:prstGeom prst="rect">
            <a:avLst/>
          </a:prstGeom>
        </p:spPr>
      </p:pic>
    </p:spTree>
    <p:extLst>
      <p:ext uri="{BB962C8B-B14F-4D97-AF65-F5344CB8AC3E}">
        <p14:creationId xmlns:p14="http://schemas.microsoft.com/office/powerpoint/2010/main" val="195096733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66</TotalTime>
  <Words>303</Words>
  <Application>Microsoft Office PowerPoint</Application>
  <PresentationFormat>Widescreen</PresentationFormat>
  <Paragraphs>15</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12</cp:revision>
  <dcterms:created xsi:type="dcterms:W3CDTF">2025-07-08T14:17:36Z</dcterms:created>
  <dcterms:modified xsi:type="dcterms:W3CDTF">2026-07-06T16:03:51Z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