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66753" autoAdjust="0"/>
  </p:normalViewPr>
  <p:slideViewPr>
    <p:cSldViewPr snapToGrid="0" showGuides="1">
      <p:cViewPr varScale="1">
        <p:scale>
          <a:sx n="55" d="100"/>
          <a:sy n="55" d="100"/>
        </p:scale>
        <p:origin x="1742" y="3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PM SWES Information Gathering Collection (covering the 17 participating AAMs) and Bank calculations.</a:t>
            </a:r>
          </a:p>
          <a:p>
            <a:r>
              <a:rPr lang="en-GB" sz="1200" kern="1200" dirty="0">
                <a:solidFill>
                  <a:schemeClr val="tx1"/>
                </a:solidFill>
                <a:effectLst/>
                <a:latin typeface="+mn-lt"/>
                <a:ea typeface="+mn-ea"/>
                <a:cs typeface="+mn-cs"/>
              </a:rPr>
              <a:t>(a) Excludes corporates with a negative reported EBITDA.</a:t>
            </a:r>
          </a:p>
          <a:p>
            <a:r>
              <a:rPr lang="en-GB" sz="1200" kern="1200" dirty="0">
                <a:solidFill>
                  <a:schemeClr val="tx1"/>
                </a:solidFill>
                <a:effectLst/>
                <a:latin typeface="+mn-lt"/>
                <a:ea typeface="+mn-ea"/>
                <a:cs typeface="+mn-cs"/>
              </a:rPr>
              <a:t>(b) Within the £0–£50 million range, the majority of corporates operate at over £10 million of reported EBITDA.</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E3E54-EF99-900B-DBA6-82F2860D5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AF871-26BA-3016-982B-39333803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9776B-9BF5-9A6D-4F04-DE8F51EACE7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PM SWES Information Gathering Collection, Bloomberg Finance L.P and Bank calculations. PE and PC data are based on the information provided by participating AAMs.</a:t>
            </a:r>
          </a:p>
          <a:p>
            <a:r>
              <a:rPr lang="en-GB" sz="1200" kern="1200" dirty="0">
                <a:solidFill>
                  <a:schemeClr val="tx1"/>
                </a:solidFill>
                <a:effectLst/>
                <a:latin typeface="+mn-lt"/>
                <a:ea typeface="+mn-ea"/>
                <a:cs typeface="+mn-cs"/>
              </a:rPr>
              <a:t>(a) For PE and PC data, a UK corporate is defined as a corporate entity that has a UK operational or legal headquarters, or where the UK market is material to the corporate’s operations and/or performance; and sector classifications are based on the Global Industry Classification Standard (GICS).</a:t>
            </a:r>
          </a:p>
          <a:p>
            <a:r>
              <a:rPr lang="en-GB" sz="1200" kern="1200" dirty="0">
                <a:solidFill>
                  <a:schemeClr val="tx1"/>
                </a:solidFill>
                <a:effectLst/>
                <a:latin typeface="+mn-lt"/>
                <a:ea typeface="+mn-ea"/>
                <a:cs typeface="+mn-cs"/>
              </a:rPr>
              <a:t>(b) For high-yield bond and leveraged loan data, a UK corporate is defined by country of domicile; and sector classification is based on the Bloomberg Industry Classification Standard (BICS).</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CE62EA-3B0C-D100-C06D-6F8954488054}"/>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27770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2518-6CC7-EFEB-16AB-9E12CE5BD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A6F2-4B7F-8049-D637-D52B23B19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3D250-2607-75D5-BDD0-6A9E538002C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PM SWES Information Gathering Collection and Bank calculations. PC data are based on the information provided by participating AAMs.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PC data, a UK corporate is defined as a corporate entity that has a UK operational or legal headquarters, or where the UK market is material to the corporate’s operations and/or performance. For leveraged loan data, a UK corporate is defined by country of domicile.</a:t>
            </a:r>
          </a:p>
          <a:p>
            <a:r>
              <a:rPr lang="en-GB" sz="1200" kern="1200" dirty="0">
                <a:solidFill>
                  <a:schemeClr val="tx1"/>
                </a:solidFill>
                <a:effectLst/>
                <a:latin typeface="+mn-lt"/>
                <a:ea typeface="+mn-ea"/>
                <a:cs typeface="+mn-cs"/>
              </a:rPr>
              <a:t>(b) This chart is constructed using data from Bloomberg and PM SWES participants. The series presented in this chart differ somewhat from Chart 5.6 as (a) the private credit line uses data from firms participating in the PM SWES only, while the UK aggregate in Chart 5.6 is constructed from Pitchbook data; and (b) the bond and leveraged lending series in Chart 5.6 are based on data from LSEG matched with balance sheet data from Companies House so will incorporate different underlying assumptions and data coverage to align with analysis presented more broadly in Chapter 5. In addition, both lines in this chart cover financial corporates, whereas the data underlying Chart 5.6 exclude them.</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AB000B-A3FA-8597-3DFF-A22B819ED00E}"/>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77433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Box A: The private markets system-wide exploratory scenario (PM SWES)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89603" y="417177"/>
            <a:ext cx="1072699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AAMs in this exercise own and finance UK corporates across a range of sizes</a:t>
            </a:r>
          </a:p>
          <a:p>
            <a:r>
              <a:rPr lang="en-GB" sz="2400" dirty="0">
                <a:solidFill>
                  <a:srgbClr val="12273F"/>
                </a:solidFill>
                <a:latin typeface="Century Gothic" panose="020B0502020202020204" pitchFamily="34" charset="0"/>
                <a:ea typeface="+mj-ea"/>
                <a:cs typeface="+mj-cs"/>
              </a:rPr>
              <a:t>Reported EBITDA distribution of UK corporates receiving PC and/or PE investment </a:t>
            </a:r>
            <a:r>
              <a:rPr lang="en-GB" sz="2400" baseline="30000" dirty="0">
                <a:solidFill>
                  <a:srgbClr val="12273F"/>
                </a:solidFill>
                <a:latin typeface="Century Gothic" panose="020B0502020202020204" pitchFamily="34" charset="0"/>
                <a:ea typeface="+mj-ea"/>
                <a:cs typeface="+mj-cs"/>
              </a:rPr>
              <a:t>(a) (b)</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diagram illustrates the distribution of corporate debt across various credit categories, with percentages ranging from 0 to over ￂﾣ500 million.&#10;&#10;AI-generated content may be incorrect.">
            <a:extLst>
              <a:ext uri="{FF2B5EF4-FFF2-40B4-BE49-F238E27FC236}">
                <a16:creationId xmlns:a16="http://schemas.microsoft.com/office/drawing/2014/main" id="{E0DD272C-AC56-295B-3A2A-4053BF33681A}"/>
              </a:ext>
            </a:extLst>
          </p:cNvPr>
          <p:cNvPicPr>
            <a:picLocks noChangeAspect="1"/>
          </p:cNvPicPr>
          <p:nvPr/>
        </p:nvPicPr>
        <p:blipFill>
          <a:blip r:embed="rId3"/>
          <a:stretch>
            <a:fillRect/>
          </a:stretch>
        </p:blipFill>
        <p:spPr>
          <a:xfrm>
            <a:off x="807241" y="2128725"/>
            <a:ext cx="10995156" cy="4312098"/>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D80B-F191-4E90-1CF0-95DEE5D9E8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D2C5F44-5097-1EEA-D8D0-8D23545FE0F9}"/>
              </a:ext>
            </a:extLst>
          </p:cNvPr>
          <p:cNvSpPr txBox="1"/>
          <p:nvPr/>
        </p:nvSpPr>
        <p:spPr>
          <a:xfrm>
            <a:off x="389603" y="417177"/>
            <a:ext cx="10726994" cy="200054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Consumer discretionary, financials, industrials, information technology and healthcare represent the largest sectoral exposures for UK PC and PE investment</a:t>
            </a:r>
          </a:p>
          <a:p>
            <a:r>
              <a:rPr lang="en-GB" sz="2400" dirty="0">
                <a:solidFill>
                  <a:srgbClr val="12273F"/>
                </a:solidFill>
                <a:latin typeface="Century Gothic" panose="020B0502020202020204" pitchFamily="34" charset="0"/>
                <a:ea typeface="+mj-ea"/>
                <a:cs typeface="+mj-cs"/>
              </a:rPr>
              <a:t>UK corporate sector exposures by value (per cent of total) </a:t>
            </a:r>
            <a:r>
              <a:rPr lang="en-GB" sz="2400" baseline="30000" dirty="0">
                <a:solidFill>
                  <a:srgbClr val="12273F"/>
                </a:solidFill>
                <a:latin typeface="Century Gothic" panose="020B0502020202020204" pitchFamily="34" charset="0"/>
                <a:ea typeface="+mj-ea"/>
                <a:cs typeface="+mj-cs"/>
              </a:rPr>
              <a:t>(a) (b)</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diagram illustrates a pie chart, showing the percentage allocation of various asset classes in an investment portfolio, including sectors like utilities, industrials, and financials, with percentages ranging from 0 to 100.&#10;&#10;AI-generated content may be incorrect.">
            <a:extLst>
              <a:ext uri="{FF2B5EF4-FFF2-40B4-BE49-F238E27FC236}">
                <a16:creationId xmlns:a16="http://schemas.microsoft.com/office/drawing/2014/main" id="{50213665-9627-903B-BBB4-F6BF09B8BADB}"/>
              </a:ext>
            </a:extLst>
          </p:cNvPr>
          <p:cNvPicPr>
            <a:picLocks noChangeAspect="1"/>
          </p:cNvPicPr>
          <p:nvPr/>
        </p:nvPicPr>
        <p:blipFill>
          <a:blip r:embed="rId3"/>
          <a:stretch>
            <a:fillRect/>
          </a:stretch>
        </p:blipFill>
        <p:spPr>
          <a:xfrm>
            <a:off x="2231888" y="2142394"/>
            <a:ext cx="7438586" cy="4477436"/>
          </a:xfrm>
          <a:prstGeom prst="rect">
            <a:avLst/>
          </a:prstGeom>
        </p:spPr>
      </p:pic>
    </p:spTree>
    <p:extLst>
      <p:ext uri="{BB962C8B-B14F-4D97-AF65-F5344CB8AC3E}">
        <p14:creationId xmlns:p14="http://schemas.microsoft.com/office/powerpoint/2010/main" val="264281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B3D9-0224-32AB-002C-411A8C48B9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CE1B81D-7112-73CD-182B-1AD751539D41}"/>
              </a:ext>
            </a:extLst>
          </p:cNvPr>
          <p:cNvSpPr txBox="1"/>
          <p:nvPr/>
        </p:nvSpPr>
        <p:spPr>
          <a:xfrm>
            <a:off x="3896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The maturity profile of UK PC debt is broadly comparable to that of the UK leveraged loan market</a:t>
            </a:r>
          </a:p>
          <a:p>
            <a:r>
              <a:rPr lang="en-GB" sz="2400" dirty="0">
                <a:solidFill>
                  <a:srgbClr val="12273F"/>
                </a:solidFill>
                <a:latin typeface="Century Gothic" panose="020B0502020202020204" pitchFamily="34" charset="0"/>
                <a:ea typeface="+mj-ea"/>
                <a:cs typeface="+mj-cs"/>
              </a:rPr>
              <a:t>Cumulative total of outstanding principal balance maturing each year (UK corporates) </a:t>
            </a:r>
            <a:r>
              <a:rPr lang="en-GB" sz="2400" baseline="30000" dirty="0">
                <a:solidFill>
                  <a:srgbClr val="12273F"/>
                </a:solidFill>
                <a:latin typeface="Century Gothic" panose="020B0502020202020204" pitchFamily="34" charset="0"/>
                <a:ea typeface="+mj-ea"/>
                <a:cs typeface="+mj-cs"/>
              </a:rPr>
              <a:t>(a) (b)</a:t>
            </a:r>
          </a:p>
        </p:txBody>
      </p:sp>
      <p:pic>
        <p:nvPicPr>
          <p:cNvPr id="5" name="Picture 4" descr="The diagram shows a comparison of percentages of private credit and leveraged loans over time, with private credit peaking at 100% and then declining, while leveraged loans increase from 20% to 34+.&#10;&#10;AI-generated content may be incorrect.">
            <a:extLst>
              <a:ext uri="{FF2B5EF4-FFF2-40B4-BE49-F238E27FC236}">
                <a16:creationId xmlns:a16="http://schemas.microsoft.com/office/drawing/2014/main" id="{44E0DD14-4622-DDE7-6F48-FE284D7455DC}"/>
              </a:ext>
            </a:extLst>
          </p:cNvPr>
          <p:cNvPicPr>
            <a:picLocks noChangeAspect="1"/>
          </p:cNvPicPr>
          <p:nvPr/>
        </p:nvPicPr>
        <p:blipFill>
          <a:blip r:embed="rId3"/>
          <a:stretch>
            <a:fillRect/>
          </a:stretch>
        </p:blipFill>
        <p:spPr>
          <a:xfrm>
            <a:off x="1325466" y="2109948"/>
            <a:ext cx="9541067" cy="4462659"/>
          </a:xfrm>
          <a:prstGeom prst="rect">
            <a:avLst/>
          </a:prstGeom>
        </p:spPr>
      </p:pic>
    </p:spTree>
    <p:extLst>
      <p:ext uri="{BB962C8B-B14F-4D97-AF65-F5344CB8AC3E}">
        <p14:creationId xmlns:p14="http://schemas.microsoft.com/office/powerpoint/2010/main" val="32988095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74</TotalTime>
  <Words>532</Words>
  <Application>Microsoft Office PowerPoint</Application>
  <PresentationFormat>Widescreen</PresentationFormat>
  <Paragraphs>22</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Ahmed, Fatma</cp:lastModifiedBy>
  <cp:revision>12</cp:revision>
  <dcterms:created xsi:type="dcterms:W3CDTF">2025-07-08T14:17:36Z</dcterms:created>
  <dcterms:modified xsi:type="dcterms:W3CDTF">2026-07-06T17:38:14Z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