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11"/>
  </p:notesMasterIdLst>
  <p:sldIdLst>
    <p:sldId id="415" r:id="rId5"/>
    <p:sldId id="416" r:id="rId6"/>
    <p:sldId id="417" r:id="rId7"/>
    <p:sldId id="418" r:id="rId8"/>
    <p:sldId id="419" r:id="rId9"/>
    <p:sldId id="420"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68912" autoAdjust="0"/>
  </p:normalViewPr>
  <p:slideViewPr>
    <p:cSldViewPr snapToGrid="0" showGuides="1">
      <p:cViewPr varScale="1">
        <p:scale>
          <a:sx n="46" d="100"/>
          <a:sy n="46" d="100"/>
        </p:scale>
        <p:origin x="1080" y="48"/>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06/07/2026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DCE6-1A7E-6E40-E9FA-7D2492BEC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064E0-C82B-C9CE-79F0-36FB9FDE9B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13703-E6A9-93FD-29F4-46A8E13B7B41}"/>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Financial Conduct Authority MiFID II data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This considers absolute net purchases by ISIN (purchase less sales) in market value terms at the time of the transaction, across each year and calculates the weighted average maturity of each sector. The time to maturity used in the calculation is the difference between each gilt’s maturity date and the start of the year displayed</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5560380-E973-F4B4-7C25-87CABF4664C9}"/>
              </a:ext>
            </a:extLst>
          </p:cNvPr>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349152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C9061-76F6-A081-37F2-B92133D1D1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8042-2B12-BDE2-5D13-165C15CA64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E361CE-4909-B257-967C-C2597A2528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Financial Conduct Authority MiFID II data, Bloomberg Finance L.P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Realised volatility is calculated as the 10-day average of the high-low intraday range in the 10-year benchmark gilt yield.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CDD13B8-2BDC-0018-EC6B-ACCD60F680C6}"/>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721488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F41C2-DB82-2445-307C-98737917E4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188B39-C081-5A97-FD83-C2EBEEC4EA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B1A32E-D757-DD73-AFE0-2FA19148781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Sterling money market data (SMMD)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Latest data as of 25 June 2026. SMMD data and the sector classification are reviewed on an ongoing basis in order to continuously improve the quality and coverage of the data set.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C89F84C-0E42-B977-9FA2-5899F582390A}"/>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2189687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82770-369B-4B79-3A4C-BE08BFD049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E618B9-C424-350A-9CA3-4518E67F9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52E6E4-204F-F200-F677-22E6051864A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ICE Futures Europe, Sterling money market data (SMMD)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Spikes seen in gilt futures open interest relate to contract roll periods.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315BC80-8C73-EF53-8743-9CE3AD02374F}"/>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676575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B3B6B-F5AF-1991-ACAE-7CFDE6960A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0BDA06-123B-373D-1B08-24A7F58838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F24497-5AD6-00FE-80CE-76BA2D47B47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ICE </a:t>
            </a:r>
            <a:r>
              <a:rPr lang="en-GB" sz="1800" dirty="0" err="1">
                <a:effectLst/>
                <a:latin typeface="Arial" panose="020B0604020202020204" pitchFamily="34" charset="0"/>
                <a:ea typeface="Calibri" panose="020F0502020204030204" pitchFamily="34" charset="0"/>
                <a:cs typeface="Calibri" panose="020F0502020204030204" pitchFamily="34" charset="0"/>
              </a:rPr>
              <a:t>BofAML</a:t>
            </a:r>
            <a:r>
              <a:rPr lang="en-GB" sz="1800" dirty="0">
                <a:effectLst/>
                <a:latin typeface="Arial" panose="020B0604020202020204" pitchFamily="34" charset="0"/>
                <a:ea typeface="Calibri" panose="020F0502020204030204" pitchFamily="34" charset="0"/>
                <a:cs typeface="Calibri" panose="020F0502020204030204" pitchFamily="34" charset="0"/>
              </a:rPr>
              <a:t> and Bank calculations.</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2B6A3FE-5FB3-3BC5-DA4B-B5FC8A4B2B72}"/>
              </a:ext>
            </a:extLst>
          </p:cNvPr>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31966568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b="0" dirty="0"/>
              <a:t>July 2026</a:t>
            </a:r>
          </a:p>
          <a:p>
            <a:r>
              <a:rPr lang="en-GB" b="0" dirty="0"/>
              <a:t>Section 4: </a:t>
            </a:r>
            <a:r>
              <a:rPr lang="en-GB" dirty="0"/>
              <a:t>The resilience of market-based finance</a:t>
            </a: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9C95-9C97-CCB8-C242-B5DF45CB97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E52E2B-064C-2717-A6AF-51CE2CB784AA}"/>
              </a:ext>
            </a:extLst>
          </p:cNvPr>
          <p:cNvSpPr txBox="1"/>
          <p:nvPr/>
        </p:nvSpPr>
        <p:spPr>
          <a:xfrm>
            <a:off x="497149" y="306132"/>
            <a:ext cx="11549584" cy="156966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4.1: The preferred maturities of the gilt investor base have shifted shorter</a:t>
            </a:r>
          </a:p>
          <a:p>
            <a:r>
              <a:rPr lang="en-GB" sz="2400" dirty="0">
                <a:solidFill>
                  <a:srgbClr val="12273F"/>
                </a:solidFill>
                <a:latin typeface="Century Gothic" panose="020B0502020202020204" pitchFamily="34" charset="0"/>
                <a:ea typeface="+mj-ea"/>
                <a:cs typeface="+mj-cs"/>
              </a:rPr>
              <a:t>Weighted average maturity of net purchases, by investor type</a:t>
            </a:r>
            <a:r>
              <a:rPr lang="en-GB" sz="2400" baseline="30000" dirty="0">
                <a:solidFill>
                  <a:srgbClr val="12273F"/>
                </a:solidFill>
                <a:latin typeface="Century Gothic" panose="020B0502020202020204" pitchFamily="34" charset="0"/>
                <a:ea typeface="+mj-ea"/>
                <a:cs typeface="+mj-cs"/>
              </a:rPr>
              <a:t> (a)</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descr="The image displays a line graph comparing the weighted average maturity (in years) across various sectors such as foreign, official, retail, commercial bank, hedge fund, asset manager, insurer, and pension fund, with data points ranging from the year 2018 to 2025.&#10;&#10;AI-generated content may be incorrect.">
            <a:extLst>
              <a:ext uri="{FF2B5EF4-FFF2-40B4-BE49-F238E27FC236}">
                <a16:creationId xmlns:a16="http://schemas.microsoft.com/office/drawing/2014/main" id="{5B1F13E8-9258-A114-F810-FBED94D414D7}"/>
              </a:ext>
            </a:extLst>
          </p:cNvPr>
          <p:cNvPicPr>
            <a:picLocks noChangeAspect="1"/>
          </p:cNvPicPr>
          <p:nvPr/>
        </p:nvPicPr>
        <p:blipFill>
          <a:blip r:embed="rId3"/>
          <a:stretch>
            <a:fillRect/>
          </a:stretch>
        </p:blipFill>
        <p:spPr>
          <a:xfrm>
            <a:off x="2695870" y="1645211"/>
            <a:ext cx="6800260" cy="5043867"/>
          </a:xfrm>
          <a:prstGeom prst="rect">
            <a:avLst/>
          </a:prstGeom>
        </p:spPr>
      </p:pic>
    </p:spTree>
    <p:extLst>
      <p:ext uri="{BB962C8B-B14F-4D97-AF65-F5344CB8AC3E}">
        <p14:creationId xmlns:p14="http://schemas.microsoft.com/office/powerpoint/2010/main" val="4259666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80B91-E03F-0564-FB97-85A46D1B8CA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6CCF1FE-3E72-FCF4-1933-1EC75E1B02F0}"/>
              </a:ext>
            </a:extLst>
          </p:cNvPr>
          <p:cNvSpPr txBox="1"/>
          <p:nvPr/>
        </p:nvSpPr>
        <p:spPr>
          <a:xfrm>
            <a:off x="585926" y="257379"/>
            <a:ext cx="11699194" cy="1138773"/>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4.2: The gilt market has remained resilient</a:t>
            </a:r>
          </a:p>
          <a:p>
            <a:r>
              <a:rPr lang="en-GB" sz="2000" dirty="0">
                <a:solidFill>
                  <a:srgbClr val="12273F"/>
                </a:solidFill>
                <a:latin typeface="Century Gothic" panose="020B0502020202020204" pitchFamily="34" charset="0"/>
                <a:ea typeface="+mj-ea"/>
                <a:cs typeface="+mj-cs"/>
              </a:rPr>
              <a:t>Weekly gilt volume across sectors (top panel); and bid-offer spread versus realised volatility for the 10-year benchmark gilt (10-day rolling measure) (bottom panel) </a:t>
            </a:r>
            <a:r>
              <a:rPr lang="en-GB" sz="2000" baseline="30000" dirty="0">
                <a:solidFill>
                  <a:srgbClr val="12273F"/>
                </a:solidFill>
                <a:latin typeface="Century Gothic" panose="020B0502020202020204" pitchFamily="34" charset="0"/>
                <a:ea typeface="+mj-ea"/>
                <a:cs typeface="+mj-cs"/>
              </a:rPr>
              <a:t>(a)</a:t>
            </a:r>
          </a:p>
        </p:txBody>
      </p:sp>
      <p:pic>
        <p:nvPicPr>
          <p:cNvPr id="5" name="Picture 4" descr="The image displays a graph comparing the 10-year gilt bid-offer spread and the 10-year gilt realised volatility, with annotations for key events such as the Middle East conflict, LDI stress event, and various market activities like dash for cash and tariff announcements.&#10;&#10;AI-generated content may be incorrect.">
            <a:extLst>
              <a:ext uri="{FF2B5EF4-FFF2-40B4-BE49-F238E27FC236}">
                <a16:creationId xmlns:a16="http://schemas.microsoft.com/office/drawing/2014/main" id="{A0579984-18AF-2D36-BD4A-3FA77304FA00}"/>
              </a:ext>
            </a:extLst>
          </p:cNvPr>
          <p:cNvPicPr>
            <a:picLocks noChangeAspect="1"/>
          </p:cNvPicPr>
          <p:nvPr/>
        </p:nvPicPr>
        <p:blipFill>
          <a:blip r:embed="rId3"/>
          <a:stretch>
            <a:fillRect/>
          </a:stretch>
        </p:blipFill>
        <p:spPr>
          <a:xfrm>
            <a:off x="3269674" y="1396152"/>
            <a:ext cx="5859310" cy="5317378"/>
          </a:xfrm>
          <a:prstGeom prst="rect">
            <a:avLst/>
          </a:prstGeom>
        </p:spPr>
      </p:pic>
    </p:spTree>
    <p:extLst>
      <p:ext uri="{BB962C8B-B14F-4D97-AF65-F5344CB8AC3E}">
        <p14:creationId xmlns:p14="http://schemas.microsoft.com/office/powerpoint/2010/main" val="1303284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88F50-612A-B981-99DF-CCA4E957C04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63F86C1-8636-35FD-B659-607AD48DCC30}"/>
              </a:ext>
            </a:extLst>
          </p:cNvPr>
          <p:cNvSpPr txBox="1"/>
          <p:nvPr/>
        </p:nvSpPr>
        <p:spPr>
          <a:xfrm>
            <a:off x="585926" y="257379"/>
            <a:ext cx="11699194" cy="1323439"/>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4.3: Hedge funds have reduced their net gilt repo borrowing, but it remains elevated by historical standards </a:t>
            </a:r>
          </a:p>
          <a:p>
            <a:r>
              <a:rPr lang="en-GB" sz="2400" dirty="0">
                <a:solidFill>
                  <a:srgbClr val="12273F"/>
                </a:solidFill>
                <a:latin typeface="Century Gothic" panose="020B0502020202020204" pitchFamily="34" charset="0"/>
                <a:ea typeface="+mj-ea"/>
                <a:cs typeface="+mj-cs"/>
              </a:rPr>
              <a:t>Net repo positioning across non-bank sectors</a:t>
            </a:r>
            <a:r>
              <a:rPr lang="en-GB" sz="2400" baseline="30000" dirty="0">
                <a:solidFill>
                  <a:srgbClr val="12273F"/>
                </a:solidFill>
                <a:latin typeface="Century Gothic" panose="020B0502020202020204" pitchFamily="34" charset="0"/>
                <a:ea typeface="+mj-ea"/>
                <a:cs typeface="+mj-cs"/>
              </a:rPr>
              <a:t> (a)</a:t>
            </a:r>
          </a:p>
        </p:txBody>
      </p:sp>
      <p:pic>
        <p:nvPicPr>
          <p:cNvPr id="4" name="Picture 3" descr="The diagram illustrates the allocation of funds across various asset classes, including hedge funds, insurance, pension schemes, and money market funds, with a downward trend in the Middle East conflict from 2020 to 2025.&#10;&#10;AI-generated content may be incorrect.">
            <a:extLst>
              <a:ext uri="{FF2B5EF4-FFF2-40B4-BE49-F238E27FC236}">
                <a16:creationId xmlns:a16="http://schemas.microsoft.com/office/drawing/2014/main" id="{C76D3CB4-9A8C-0188-C739-5D8666A8AC07}"/>
              </a:ext>
            </a:extLst>
          </p:cNvPr>
          <p:cNvPicPr>
            <a:picLocks noChangeAspect="1"/>
          </p:cNvPicPr>
          <p:nvPr/>
        </p:nvPicPr>
        <p:blipFill>
          <a:blip r:embed="rId3"/>
          <a:stretch>
            <a:fillRect/>
          </a:stretch>
        </p:blipFill>
        <p:spPr>
          <a:xfrm>
            <a:off x="1255356" y="1580817"/>
            <a:ext cx="9984727" cy="4860323"/>
          </a:xfrm>
          <a:prstGeom prst="rect">
            <a:avLst/>
          </a:prstGeom>
        </p:spPr>
      </p:pic>
    </p:spTree>
    <p:extLst>
      <p:ext uri="{BB962C8B-B14F-4D97-AF65-F5344CB8AC3E}">
        <p14:creationId xmlns:p14="http://schemas.microsoft.com/office/powerpoint/2010/main" val="1982315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30D3C-0AEA-49BD-B1CB-6C9A6E09276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E2B9376-F3FF-23CA-186D-1E258E0F0535}"/>
              </a:ext>
            </a:extLst>
          </p:cNvPr>
          <p:cNvSpPr txBox="1"/>
          <p:nvPr/>
        </p:nvSpPr>
        <p:spPr>
          <a:xfrm>
            <a:off x="585926" y="257379"/>
            <a:ext cx="11699194" cy="212365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4.4: Data suggests that hedge fund net gilt repo borrowing is related, at least in part, to the popularity of the cash-futures basis trade</a:t>
            </a:r>
          </a:p>
          <a:p>
            <a:r>
              <a:rPr lang="en-GB" sz="2400" dirty="0">
                <a:solidFill>
                  <a:srgbClr val="12273F"/>
                </a:solidFill>
                <a:latin typeface="Century Gothic" panose="020B0502020202020204" pitchFamily="34" charset="0"/>
                <a:ea typeface="+mj-ea"/>
                <a:cs typeface="+mj-cs"/>
              </a:rPr>
              <a:t>Change in hedge fund net gilt repo borrowing and gilt futures open interest since January 2024 </a:t>
            </a:r>
            <a:r>
              <a:rPr lang="en-GB" sz="2400" baseline="30000" dirty="0">
                <a:solidFill>
                  <a:srgbClr val="12273F"/>
                </a:solidFill>
                <a:latin typeface="Century Gothic" panose="020B0502020202020204" pitchFamily="34" charset="0"/>
                <a:ea typeface="+mj-ea"/>
                <a:cs typeface="+mj-cs"/>
              </a:rPr>
              <a:t>(a)</a:t>
            </a:r>
          </a:p>
        </p:txBody>
      </p:sp>
      <p:pic>
        <p:nvPicPr>
          <p:cNvPr id="5" name="Picture 4" descr="The image displays a line graph with two trend lines, one showing a steady increase in hedge fund net positions by ￂﾣ125 billion, and another indicating a decrease in gilt repo borrowing by ￂﾣ100 billion, with key dates marked for January, May, and September.&#10;&#10;AI-generated content may be incorrect.">
            <a:extLst>
              <a:ext uri="{FF2B5EF4-FFF2-40B4-BE49-F238E27FC236}">
                <a16:creationId xmlns:a16="http://schemas.microsoft.com/office/drawing/2014/main" id="{FC57FCEF-6D90-5949-5405-63D1C4AD8801}"/>
              </a:ext>
            </a:extLst>
          </p:cNvPr>
          <p:cNvPicPr>
            <a:picLocks noChangeAspect="1"/>
          </p:cNvPicPr>
          <p:nvPr/>
        </p:nvPicPr>
        <p:blipFill>
          <a:blip r:embed="rId3"/>
          <a:stretch>
            <a:fillRect/>
          </a:stretch>
        </p:blipFill>
        <p:spPr>
          <a:xfrm>
            <a:off x="1754990" y="2352930"/>
            <a:ext cx="8682020" cy="4248067"/>
          </a:xfrm>
          <a:prstGeom prst="rect">
            <a:avLst/>
          </a:prstGeom>
        </p:spPr>
      </p:pic>
    </p:spTree>
    <p:extLst>
      <p:ext uri="{BB962C8B-B14F-4D97-AF65-F5344CB8AC3E}">
        <p14:creationId xmlns:p14="http://schemas.microsoft.com/office/powerpoint/2010/main" val="42834292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372DA-7662-8BA8-7BCE-E6E084E2C3E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5CB24F7-808D-D13A-47EF-C507E7DB9DF3}"/>
              </a:ext>
            </a:extLst>
          </p:cNvPr>
          <p:cNvSpPr txBox="1"/>
          <p:nvPr/>
        </p:nvSpPr>
        <p:spPr>
          <a:xfrm>
            <a:off x="585926" y="257379"/>
            <a:ext cx="11699194" cy="1323439"/>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4.5: The spread between the riskiest and safest high-yield debt has widened since the conflict began</a:t>
            </a:r>
          </a:p>
          <a:p>
            <a:r>
              <a:rPr lang="en-GB" sz="2400" dirty="0">
                <a:solidFill>
                  <a:srgbClr val="12273F"/>
                </a:solidFill>
                <a:latin typeface="Century Gothic" panose="020B0502020202020204" pitchFamily="34" charset="0"/>
                <a:ea typeface="+mj-ea"/>
                <a:cs typeface="+mj-cs"/>
              </a:rPr>
              <a:t>US high-yield spreads by rating bucket</a:t>
            </a:r>
          </a:p>
        </p:txBody>
      </p:sp>
      <p:pic>
        <p:nvPicPr>
          <p:cNvPr id="4" name="Picture 3" descr="The provided text appears to be a chart or graph showing various indices, with some points marked as 0, and others indicating negative values, spanning across several months from January to October in 2025.&#10;&#10;AI-generated content may be incorrect.">
            <a:extLst>
              <a:ext uri="{FF2B5EF4-FFF2-40B4-BE49-F238E27FC236}">
                <a16:creationId xmlns:a16="http://schemas.microsoft.com/office/drawing/2014/main" id="{3214BECE-CE03-A3D6-3627-9C030F241008}"/>
              </a:ext>
            </a:extLst>
          </p:cNvPr>
          <p:cNvPicPr>
            <a:picLocks noChangeAspect="1"/>
          </p:cNvPicPr>
          <p:nvPr/>
        </p:nvPicPr>
        <p:blipFill>
          <a:blip r:embed="rId3"/>
          <a:stretch>
            <a:fillRect/>
          </a:stretch>
        </p:blipFill>
        <p:spPr>
          <a:xfrm>
            <a:off x="1255356" y="1534406"/>
            <a:ext cx="9681287" cy="5066215"/>
          </a:xfrm>
          <a:prstGeom prst="rect">
            <a:avLst/>
          </a:prstGeom>
        </p:spPr>
      </p:pic>
    </p:spTree>
    <p:extLst>
      <p:ext uri="{BB962C8B-B14F-4D97-AF65-F5344CB8AC3E}">
        <p14:creationId xmlns:p14="http://schemas.microsoft.com/office/powerpoint/2010/main" val="1610572972"/>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3.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93</TotalTime>
  <Words>394</Words>
  <Application>Microsoft Office PowerPoint</Application>
  <PresentationFormat>Widescreen</PresentationFormat>
  <Paragraphs>31</Paragraphs>
  <Slides>6</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Horton, Rebecca</cp:lastModifiedBy>
  <cp:revision>13</cp:revision>
  <dcterms:created xsi:type="dcterms:W3CDTF">2025-07-08T14:17:36Z</dcterms:created>
  <dcterms:modified xsi:type="dcterms:W3CDTF">2026-07-06T20:15:12Z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7020817f-35a1-46f5-8886-e0d7225f8c08_Enabled">
    <vt:lpwstr>true</vt:lpwstr>
  </property>
  <property fmtid="{D5CDD505-2E9C-101B-9397-08002B2CF9AE}" pid="4" name="MSIP_Label_7020817f-35a1-46f5-8886-e0d7225f8c08_SetDate">
    <vt:lpwstr>2025-07-08T14:31:41Z</vt:lpwstr>
  </property>
  <property fmtid="{D5CDD505-2E9C-101B-9397-08002B2CF9AE}" pid="5" name="MSIP_Label_7020817f-35a1-46f5-8886-e0d7225f8c08_Method">
    <vt:lpwstr>Privileged</vt:lpwstr>
  </property>
  <property fmtid="{D5CDD505-2E9C-101B-9397-08002B2CF9AE}" pid="6" name="MSIP_Label_7020817f-35a1-46f5-8886-e0d7225f8c08_Name">
    <vt:lpwstr>Red_MarketSensitive</vt:lpwstr>
  </property>
  <property fmtid="{D5CDD505-2E9C-101B-9397-08002B2CF9AE}" pid="7" name="MSIP_Label_7020817f-35a1-46f5-8886-e0d7225f8c08_SiteId">
    <vt:lpwstr>4b845bdd-4872-4d8c-8b5e-077db08774cc</vt:lpwstr>
  </property>
  <property fmtid="{D5CDD505-2E9C-101B-9397-08002B2CF9AE}" pid="8" name="MSIP_Label_7020817f-35a1-46f5-8886-e0d7225f8c08_ActionId">
    <vt:lpwstr>f6152ea1-c93e-4fe3-8243-328aba165520</vt:lpwstr>
  </property>
  <property fmtid="{D5CDD505-2E9C-101B-9397-08002B2CF9AE}" pid="9" name="MSIP_Label_7020817f-35a1-46f5-8886-e0d7225f8c08_ContentBits">
    <vt:lpwstr>5</vt:lpwstr>
  </property>
</Properties>
</file>